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xls" ContentType="application/vnd.ms-excel"/>
  <Default Extension="rels" ContentType="application/vnd.openxmlformats-package.relationships+xml"/>
  <Default Extension="jpeg" ContentType="image/jpeg"/>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s/slide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1.xml" ContentType="application/vnd.openxmlformats-officedocument.presentationml.slide+xml"/>
  <Override PartName="/ppt/slides/slide197.xml" ContentType="application/vnd.openxmlformats-officedocument.presentationml.slide+xml"/>
  <Override PartName="/ppt/slides/slide190.xml" ContentType="application/vnd.openxmlformats-officedocument.presentationml.slide+xml"/>
  <Override PartName="/ppt/slides/slide198.xml" ContentType="application/vnd.openxmlformats-officedocument.presentationml.slide+xml"/>
  <Override PartName="/ppt/slides/slide189.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92.xml" ContentType="application/vnd.openxmlformats-officedocument.presentationml.slide+xml"/>
  <Override PartName="/ppt/slides/slide100.xml" ContentType="application/vnd.openxmlformats-officedocument.presentationml.slide+xml"/>
  <Override PartName="/ppt/slides/slide98.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99.xml" ContentType="application/vnd.openxmlformats-officedocument.presentationml.slide+xml"/>
  <Override PartName="/ppt/slides/slide49.xml" ContentType="application/vnd.openxmlformats-officedocument.presentationml.slide+xml"/>
  <Override PartName="/ppt/slides/slide5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4.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handoutMasterIdLst>
    <p:handoutMasterId r:id="rId201"/>
  </p:handoutMasterIdLst>
  <p:sldIdLst>
    <p:sldId id="256" r:id="rId2"/>
    <p:sldId id="257" r:id="rId3"/>
    <p:sldId id="258" r:id="rId4"/>
    <p:sldId id="259"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25" r:id="rId38"/>
    <p:sldId id="326" r:id="rId39"/>
    <p:sldId id="548" r:id="rId40"/>
    <p:sldId id="500" r:id="rId41"/>
    <p:sldId id="501" r:id="rId42"/>
    <p:sldId id="503" r:id="rId43"/>
    <p:sldId id="504" r:id="rId44"/>
    <p:sldId id="505" r:id="rId45"/>
    <p:sldId id="506" r:id="rId46"/>
    <p:sldId id="507" r:id="rId47"/>
    <p:sldId id="508" r:id="rId48"/>
    <p:sldId id="509" r:id="rId49"/>
    <p:sldId id="510" r:id="rId50"/>
    <p:sldId id="511" r:id="rId51"/>
    <p:sldId id="512" r:id="rId52"/>
    <p:sldId id="513"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533" r:id="rId73"/>
    <p:sldId id="534" r:id="rId74"/>
    <p:sldId id="535" r:id="rId75"/>
    <p:sldId id="536" r:id="rId76"/>
    <p:sldId id="537" r:id="rId77"/>
    <p:sldId id="538" r:id="rId78"/>
    <p:sldId id="547" r:id="rId79"/>
    <p:sldId id="327"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13" r:id="rId100"/>
    <p:sldId id="414" r:id="rId101"/>
    <p:sldId id="415" r:id="rId102"/>
    <p:sldId id="416" r:id="rId103"/>
    <p:sldId id="417" r:id="rId104"/>
    <p:sldId id="418" r:id="rId105"/>
    <p:sldId id="419" r:id="rId106"/>
    <p:sldId id="420" r:id="rId107"/>
    <p:sldId id="421" r:id="rId108"/>
    <p:sldId id="422" r:id="rId109"/>
    <p:sldId id="423" r:id="rId110"/>
    <p:sldId id="424" r:id="rId111"/>
    <p:sldId id="425" r:id="rId112"/>
    <p:sldId id="426" r:id="rId113"/>
    <p:sldId id="427" r:id="rId114"/>
    <p:sldId id="428"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456" r:id="rId143"/>
    <p:sldId id="457" r:id="rId144"/>
    <p:sldId id="458" r:id="rId145"/>
    <p:sldId id="459" r:id="rId146"/>
    <p:sldId id="460" r:id="rId147"/>
    <p:sldId id="461" r:id="rId148"/>
    <p:sldId id="462" r:id="rId149"/>
    <p:sldId id="463" r:id="rId150"/>
    <p:sldId id="464" r:id="rId151"/>
    <p:sldId id="465" r:id="rId152"/>
    <p:sldId id="466" r:id="rId153"/>
    <p:sldId id="467" r:id="rId154"/>
    <p:sldId id="468" r:id="rId155"/>
    <p:sldId id="469" r:id="rId156"/>
    <p:sldId id="470" r:id="rId157"/>
    <p:sldId id="471" r:id="rId158"/>
    <p:sldId id="472" r:id="rId159"/>
    <p:sldId id="473" r:id="rId160"/>
    <p:sldId id="474" r:id="rId161"/>
    <p:sldId id="475" r:id="rId162"/>
    <p:sldId id="476" r:id="rId163"/>
    <p:sldId id="477"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271" r:id="rId187"/>
    <p:sldId id="282" r:id="rId188"/>
    <p:sldId id="281" r:id="rId189"/>
    <p:sldId id="276" r:id="rId190"/>
    <p:sldId id="280" r:id="rId191"/>
    <p:sldId id="275" r:id="rId192"/>
    <p:sldId id="270" r:id="rId193"/>
    <p:sldId id="273" r:id="rId194"/>
    <p:sldId id="264" r:id="rId195"/>
    <p:sldId id="274" r:id="rId196"/>
    <p:sldId id="267" r:id="rId197"/>
    <p:sldId id="265" r:id="rId198"/>
    <p:sldId id="283" r:id="rId1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10" autoAdjust="0"/>
    <p:restoredTop sz="94660"/>
  </p:normalViewPr>
  <p:slideViewPr>
    <p:cSldViewPr>
      <p:cViewPr>
        <p:scale>
          <a:sx n="76" d="100"/>
          <a:sy n="76" d="100"/>
        </p:scale>
        <p:origin x="-1182" y="84"/>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customXml" Target="../customXml/item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ustomXml" Target="../customXml/item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208"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8/31/2021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xmlns="" val="1680830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8/31/2021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xmlns="" val="93950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xmlns="" val="80316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7F877E-E541-4CF0-9C5D-FE57091354DE}"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0E4FAD-F1CD-4000-9E76-3E09B5117EC1}"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F47AA-C66A-44B6-992B-77E30688C2B4}"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fld id="{65EDEB94-A3D9-44FF-A4B6-C1E16F9D1F19}" type="datetime1">
              <a:rPr lang="en-US" smtClean="0"/>
              <a:pPr/>
              <a:t>8/31/2021</a:t>
            </a:fld>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r>
              <a:rPr lang="en-US" smtClean="0"/>
              <a:t>Aakansha Vyas        NMB-103          Unit-1</a:t>
            </a: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7EECFA6F-D601-4744-B15B-55867FE633C1}" type="slidenum">
              <a:rPr lang="en-US"/>
              <a:pPr/>
              <a:t>‹#›</a:t>
            </a:fld>
            <a:endParaRPr lang="en-US"/>
          </a:p>
        </p:txBody>
      </p:sp>
    </p:spTree>
    <p:extLst>
      <p:ext uri="{BB962C8B-B14F-4D97-AF65-F5344CB8AC3E}">
        <p14:creationId xmlns:p14="http://schemas.microsoft.com/office/powerpoint/2010/main" xmlns="" val="293012664"/>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fld id="{655DBC73-3C40-4592-B1B6-FFE869F26BD3}" type="datetime1">
              <a:rPr lang="en-US" smtClean="0"/>
              <a:pPr/>
              <a:t>8/31/2021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Aakansha Vyas        NMB-103          Unit-1</a:t>
            </a: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AEFC51AC-843A-4F0C-AAC0-1D36A05D8085}" type="slidenum">
              <a:rPr lang="en-US"/>
              <a:pPr/>
              <a:t>‹#›</a:t>
            </a:fld>
            <a:endParaRPr lang="en-US"/>
          </a:p>
        </p:txBody>
      </p:sp>
    </p:spTree>
    <p:extLst>
      <p:ext uri="{BB962C8B-B14F-4D97-AF65-F5344CB8AC3E}">
        <p14:creationId xmlns:p14="http://schemas.microsoft.com/office/powerpoint/2010/main" xmlns="" val="3170137824"/>
      </p:ext>
    </p:extLst>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fld id="{EDA1F5C0-290A-41FD-B2D7-899A8096CA93}" type="datetime1">
              <a:rPr lang="en-US" smtClean="0"/>
              <a:pPr/>
              <a:t>8/31/2021</a:t>
            </a:fld>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r>
              <a:rPr lang="en-US" smtClean="0"/>
              <a:t>Aakansha Vyas        NMB-103          Unit-1</a:t>
            </a:r>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AAF9863D-F043-4222-B5A5-9E5586363CBD}" type="slidenum">
              <a:rPr lang="en-US"/>
              <a:pPr/>
              <a:t>‹#›</a:t>
            </a:fld>
            <a:endParaRPr lang="en-US"/>
          </a:p>
        </p:txBody>
      </p:sp>
    </p:spTree>
    <p:extLst>
      <p:ext uri="{BB962C8B-B14F-4D97-AF65-F5344CB8AC3E}">
        <p14:creationId xmlns:p14="http://schemas.microsoft.com/office/powerpoint/2010/main" xmlns="" val="2809855198"/>
      </p:ext>
    </p:extLst>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fld id="{D2E49281-B42A-49EF-8B7B-225E77012759}" type="datetime1">
              <a:rPr lang="en-US" smtClean="0"/>
              <a:pPr/>
              <a:t>8/31/2021</a:t>
            </a:fld>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r>
              <a:rPr lang="en-US" smtClean="0"/>
              <a:t>Aakansha Vyas        NMB-103          Unit-1</a:t>
            </a: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C260C49D-6150-44EF-8245-28EBA63A05B2}" type="slidenum">
              <a:rPr lang="en-US"/>
              <a:pPr/>
              <a:t>‹#›</a:t>
            </a:fld>
            <a:endParaRPr lang="en-US"/>
          </a:p>
        </p:txBody>
      </p:sp>
    </p:spTree>
    <p:extLst>
      <p:ext uri="{BB962C8B-B14F-4D97-AF65-F5344CB8AC3E}">
        <p14:creationId xmlns:p14="http://schemas.microsoft.com/office/powerpoint/2010/main" xmlns="" val="218064605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5DF74-0636-4B7E-B688-C92430C532AB}"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025AD-8303-4818-AEF8-2F555F93C3DE}"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Faculty Name             Subject code and abbreviation                Unit Number</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4C25C0-26E4-4740-A3C1-76DEBB26CA39}" type="datetime1">
              <a:rPr lang="en-US" smtClean="0"/>
              <a:pPr/>
              <a:t>8/31/2021</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28002D-C390-4C4A-A039-214EA62E0C17}" type="datetime1">
              <a:rPr lang="en-US" smtClean="0"/>
              <a:pPr/>
              <a:t>8/31/2021</a:t>
            </a:fld>
            <a:endParaRPr lang="en-US"/>
          </a:p>
        </p:txBody>
      </p:sp>
      <p:sp>
        <p:nvSpPr>
          <p:cNvPr id="8" name="Footer Placeholder 7"/>
          <p:cNvSpPr>
            <a:spLocks noGrp="1"/>
          </p:cNvSpPr>
          <p:nvPr>
            <p:ph type="ftr" sz="quarter" idx="11"/>
          </p:nvPr>
        </p:nvSpPr>
        <p:spPr/>
        <p:txBody>
          <a:bodyPr/>
          <a:lstStyle/>
          <a:p>
            <a:r>
              <a:rPr lang="en-US" smtClean="0"/>
              <a:t>Faculty Name             Subject code and abbreviation                Unit Number</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5104E6-E2C5-4135-B66B-A5DEB5F30595}" type="datetime1">
              <a:rPr lang="en-US" smtClean="0"/>
              <a:pPr/>
              <a:t>8/31/2021</a:t>
            </a:fld>
            <a:endParaRPr lang="en-US"/>
          </a:p>
        </p:txBody>
      </p:sp>
      <p:sp>
        <p:nvSpPr>
          <p:cNvPr id="4" name="Footer Placeholder 3"/>
          <p:cNvSpPr>
            <a:spLocks noGrp="1"/>
          </p:cNvSpPr>
          <p:nvPr>
            <p:ph type="ftr" sz="quarter" idx="11"/>
          </p:nvPr>
        </p:nvSpPr>
        <p:spPr/>
        <p:txBody>
          <a:bodyPr/>
          <a:lstStyle/>
          <a:p>
            <a:r>
              <a:rPr lang="en-US" smtClean="0"/>
              <a:t>Faculty Name             Subject code and abbreviation                Unit Number</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E66EB-B766-47B3-AD84-E2DC940F14AD}" type="datetime1">
              <a:rPr lang="en-US" smtClean="0"/>
              <a:pPr/>
              <a:t>8/31/2021</a:t>
            </a:fld>
            <a:endParaRPr lang="en-US"/>
          </a:p>
        </p:txBody>
      </p:sp>
      <p:sp>
        <p:nvSpPr>
          <p:cNvPr id="3" name="Footer Placeholder 2"/>
          <p:cNvSpPr>
            <a:spLocks noGrp="1"/>
          </p:cNvSpPr>
          <p:nvPr>
            <p:ph type="ftr" sz="quarter" idx="11"/>
          </p:nvPr>
        </p:nvSpPr>
        <p:spPr/>
        <p:txBody>
          <a:bodyPr/>
          <a:lstStyle/>
          <a:p>
            <a:r>
              <a:rPr lang="en-US" smtClean="0"/>
              <a:t>Faculty Name             Subject code and abbreviation                Unit Number</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ABB209-01F0-42DB-9CDF-2CFB9507E1FD}" type="datetime1">
              <a:rPr lang="en-US" smtClean="0"/>
              <a:pPr/>
              <a:t>8/31/2021</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3CF176-075F-4090-8288-838FFA053F00}" type="datetime1">
              <a:rPr lang="en-US" smtClean="0"/>
              <a:pPr/>
              <a:t>8/31/2021</a:t>
            </a:fld>
            <a:endParaRPr lang="en-US"/>
          </a:p>
        </p:txBody>
      </p:sp>
      <p:sp>
        <p:nvSpPr>
          <p:cNvPr id="6" name="Footer Placeholder 5"/>
          <p:cNvSpPr>
            <a:spLocks noGrp="1"/>
          </p:cNvSpPr>
          <p:nvPr>
            <p:ph type="ftr" sz="quarter" idx="11"/>
          </p:nvPr>
        </p:nvSpPr>
        <p:spPr/>
        <p:txBody>
          <a:bodyPr/>
          <a:lstStyle/>
          <a:p>
            <a:r>
              <a:rPr lang="en-US" smtClean="0"/>
              <a:t>Faculty Name             Subject code and abbreviation                Unit Number</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73F92-5234-4A8B-8DDA-8477AADCC01B}" type="datetime1">
              <a:rPr lang="en-US" smtClean="0"/>
              <a:pPr/>
              <a:t>8/31/2021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Faculty Name             Subject code and abbreviation                Unit Number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Microsoft_Office_Excel_97-2003_Worksheet2.xls"/></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9.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Microsoft_Office_Word_97_-_2003_Document3.doc"/><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800" dirty="0"/>
          </a:p>
          <a:p>
            <a:r>
              <a:rPr lang="en-US" sz="2800" dirty="0"/>
              <a:t> </a:t>
            </a:r>
            <a:r>
              <a:rPr lang="en-US" sz="2800" b="1" dirty="0"/>
              <a:t>Descriptive measures </a:t>
            </a:r>
            <a:r>
              <a:rPr lang="en-US" sz="2800" dirty="0"/>
              <a:t>	</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Dr. Anil </a:t>
            </a:r>
            <a:r>
              <a:rPr lang="en-US" sz="2400" dirty="0" err="1" smtClean="0">
                <a:solidFill>
                  <a:schemeClr val="tx1"/>
                </a:solidFill>
              </a:rPr>
              <a:t>Agarwal</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AKTU</a:t>
            </a:r>
            <a:endParaRPr kumimoji="0" lang="en-US" sz="2400" b="0" i="0" u="none" strike="noStrike" kern="1200" cap="none" spc="0" normalizeH="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smtClean="0">
                <a:solidFill>
                  <a:schemeClr val="tx1"/>
                </a:solidFill>
              </a:rPr>
              <a:t>Mathematics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38801551-5877-4C21-9B34-9746B04ED5CA}" type="datetime1">
              <a:rPr lang="en-US" smtClean="0"/>
              <a:pPr/>
              <a:t>8/31/2021</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1</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dirty="0" smtClean="0"/>
              <a:t>Faculty Name             Subject code and abbreviation                Unit Number</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r>
              <a:rPr lang="en-US" sz="2000" dirty="0" smtClean="0"/>
              <a:t>Statistics </a:t>
            </a:r>
            <a:r>
              <a:rPr lang="en-US" sz="2000" dirty="0"/>
              <a:t>and </a:t>
            </a:r>
            <a:r>
              <a:rPr lang="en-US" sz="2000" dirty="0" smtClean="0"/>
              <a:t>Probability </a:t>
            </a:r>
            <a:r>
              <a:rPr lang="en-US" sz="2000" dirty="0"/>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	B Tech 3</a:t>
            </a:r>
            <a:r>
              <a:rPr lang="en-US" sz="2000" baseline="30000" dirty="0" err="1" smtClean="0">
                <a:solidFill>
                  <a:schemeClr val="tx1"/>
                </a:solidFill>
              </a:rPr>
              <a:t>rd</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Sem</a:t>
            </a:r>
            <a:r>
              <a:rPr lang="en-US" sz="2000" dirty="0" smtClean="0">
                <a:solidFill>
                  <a:schemeClr val="tx1"/>
                </a:solidFill>
              </a:rPr>
              <a:t>:</a:t>
            </a:r>
            <a:r>
              <a:rPr lang="en-US" sz="2000" dirty="0" smtClean="0"/>
              <a:t> </a:t>
            </a:r>
            <a:r>
              <a:rPr lang="en-US" sz="2000" dirty="0" smtClean="0"/>
              <a:t>AIML</a:t>
            </a:r>
            <a:r>
              <a:rPr lang="en-US" sz="2000" dirty="0"/>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
            </a:pPr>
            <a:r>
              <a:rPr lang="en-US" sz="2200" dirty="0" smtClean="0"/>
              <a:t>Knowledge of </a:t>
            </a:r>
            <a:r>
              <a:rPr lang="en-US" sz="2200" dirty="0" err="1" smtClean="0"/>
              <a:t>Maths</a:t>
            </a:r>
            <a:r>
              <a:rPr lang="en-US" sz="2200" dirty="0" smtClean="0"/>
              <a:t> 1 B.Tech.</a:t>
            </a:r>
          </a:p>
          <a:p>
            <a:pPr>
              <a:buFont typeface="Wingdings" pitchFamily="2" charset="2"/>
              <a:buChar char="§"/>
            </a:pPr>
            <a:r>
              <a:rPr lang="en-US" sz="2200" dirty="0"/>
              <a:t>Knowledge of </a:t>
            </a:r>
            <a:r>
              <a:rPr lang="en-US" sz="2200" dirty="0" smtClean="0"/>
              <a:t> </a:t>
            </a:r>
            <a:r>
              <a:rPr lang="en-US" sz="2200" dirty="0" err="1" smtClean="0"/>
              <a:t>Maths</a:t>
            </a:r>
            <a:r>
              <a:rPr lang="en-US" sz="2200" dirty="0" smtClean="0"/>
              <a:t> 2 B.Tech.</a:t>
            </a:r>
          </a:p>
          <a:p>
            <a:pPr>
              <a:buFont typeface="Wingdings" pitchFamily="2" charset="2"/>
              <a:buChar char="§"/>
            </a:pPr>
            <a:r>
              <a:rPr lang="en-US" sz="2200" dirty="0"/>
              <a:t>Knowledge of  </a:t>
            </a:r>
            <a:r>
              <a:rPr lang="en-US" sz="2200" dirty="0" smtClean="0"/>
              <a:t>Permutation and Combination.</a:t>
            </a:r>
          </a:p>
          <a:p>
            <a:pPr marL="0" indent="0">
              <a:buNone/>
            </a:pPr>
            <a:endParaRPr lang="en-US" sz="2200" dirty="0" smtClean="0"/>
          </a:p>
          <a:p>
            <a:pPr>
              <a:buFont typeface="Wingdings" pitchFamily="2" charset="2"/>
              <a:buChar char="§"/>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8B91A8EA-E4FA-401C-B0DF-C7D5F44840E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Prerequisite and Recap(CO1)</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738678781"/>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lstStyle/>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smtClean="0">
                              <a:latin typeface="Cambria Math"/>
                              <a:ea typeface="Cambria Math"/>
                            </a:rPr>
                            <m:t>𝜇</m:t>
                          </m:r>
                        </m:e>
                        <m:sub>
                          <m:r>
                            <a:rPr lang="en-US" sz="2000" b="0" i="1" smtClean="0">
                              <a:latin typeface="Cambria Math"/>
                            </a:rPr>
                            <m:t>3</m:t>
                          </m:r>
                        </m:sub>
                      </m:sSub>
                      <m:r>
                        <a:rPr lang="en-US" sz="2000" b="0" i="1" smtClean="0">
                          <a:latin typeface="Cambria Math"/>
                        </a:rPr>
                        <m:t>=</m:t>
                      </m:r>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3</m:t>
                          </m:r>
                        </m:sub>
                      </m:sSub>
                      <m:r>
                        <a:rPr lang="en-US" sz="2000" b="0" i="1" smtClean="0">
                          <a:latin typeface="Cambria Math"/>
                        </a:rPr>
                        <m:t>′−</m:t>
                      </m:r>
                      <m:r>
                        <a:rPr lang="en-US" sz="2000" b="0" i="1" smtClean="0">
                          <a:latin typeface="Cambria Math"/>
                        </a:rPr>
                        <m:t>3</m:t>
                      </m:r>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r>
                        <a:rPr lang="en-US" sz="2000" b="0" i="1" smtClean="0">
                          <a:latin typeface="Cambria Math"/>
                        </a:rPr>
                        <m:t>2</m:t>
                      </m:r>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3</m:t>
                          </m:r>
                        </m:sup>
                      </m:sSup>
                    </m:oMath>
                  </m:oMathPara>
                </a14:m>
                <a:endParaRPr lang="en-US" sz="2000" dirty="0" smtClean="0"/>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ea typeface="Cambria Math"/>
                            </a:rPr>
                            <m:t>𝜇</m:t>
                          </m:r>
                        </m:e>
                        <m:sub>
                          <m:r>
                            <a:rPr lang="en-US" sz="2000" b="0" i="1" smtClean="0">
                              <a:latin typeface="Cambria Math"/>
                              <a:ea typeface="Cambria Math"/>
                            </a:rPr>
                            <m:t>4</m:t>
                          </m:r>
                        </m:sub>
                      </m:sSub>
                      <m:r>
                        <a:rPr lang="en-US" sz="2000" i="1">
                          <a:latin typeface="Cambria Math"/>
                        </a:rPr>
                        <m:t>=</m:t>
                      </m:r>
                      <m:sSubSup>
                        <m:sSubSupPr>
                          <m:ctrlPr>
                            <a:rPr lang="en-US" sz="2000" i="1">
                              <a:latin typeface="Cambria Math"/>
                              <a:ea typeface="Cambria Math"/>
                            </a:rPr>
                          </m:ctrlPr>
                        </m:sSubSupPr>
                        <m:e>
                          <m:r>
                            <a:rPr lang="en-US" sz="2000" i="1">
                              <a:latin typeface="Cambria Math"/>
                              <a:ea typeface="Cambria Math"/>
                            </a:rPr>
                            <m:t>𝜇</m:t>
                          </m:r>
                        </m:e>
                        <m:sub>
                          <m:r>
                            <a:rPr lang="en-US" sz="2000" b="0" i="1" smtClean="0">
                              <a:latin typeface="Cambria Math"/>
                              <a:ea typeface="Cambria Math"/>
                            </a:rPr>
                            <m:t>4</m:t>
                          </m:r>
                        </m:sub>
                        <m:sup>
                          <m:r>
                            <a:rPr lang="en-US" sz="2000" i="1">
                              <a:latin typeface="Cambria Math"/>
                            </a:rPr>
                            <m:t>′</m:t>
                          </m:r>
                        </m:sup>
                      </m:sSubSup>
                      <m:r>
                        <a:rPr lang="en-US" sz="2000" i="1">
                          <a:latin typeface="Cambria Math"/>
                        </a:rPr>
                        <m:t>−</m:t>
                      </m:r>
                      <m:r>
                        <a:rPr lang="en-US" sz="2000" b="0" i="1" smtClean="0">
                          <a:latin typeface="Cambria Math"/>
                        </a:rPr>
                        <m:t>4</m:t>
                      </m:r>
                      <m:sSubSup>
                        <m:sSubSupPr>
                          <m:ctrlPr>
                            <a:rPr lang="en-US" sz="2000" b="0" i="1" smtClean="0">
                              <a:latin typeface="Cambria Math"/>
                            </a:rPr>
                          </m:ctrlPr>
                        </m:sSubSupPr>
                        <m:e>
                          <m:r>
                            <a:rPr lang="en-US" sz="2000" i="1">
                              <a:latin typeface="Cambria Math"/>
                              <a:ea typeface="Cambria Math"/>
                            </a:rPr>
                            <m:t>𝜇</m:t>
                          </m:r>
                        </m:e>
                        <m:sub>
                          <m:r>
                            <a:rPr lang="en-US" sz="2000" b="0" i="1" smtClean="0">
                              <a:latin typeface="Cambria Math"/>
                              <a:ea typeface="Cambria Math"/>
                            </a:rPr>
                            <m:t>3</m:t>
                          </m:r>
                        </m:sub>
                        <m:sup>
                          <m:r>
                            <a:rPr lang="en-US" sz="2000" i="1">
                              <a:latin typeface="Cambria Math"/>
                            </a:rPr>
                            <m:t>′</m:t>
                          </m:r>
                        </m:sup>
                      </m:sSubSup>
                      <m:sSub>
                        <m:sSubPr>
                          <m:ctrlPr>
                            <a:rPr lang="en-US" sz="2000" i="1" smtClean="0">
                              <a:latin typeface="Cambria Math"/>
                            </a:rPr>
                          </m:ctrlPr>
                        </m:sSubPr>
                        <m:e>
                          <m:r>
                            <a:rPr lang="en-US" sz="2000" i="1" smtClean="0">
                              <a:latin typeface="Cambria Math"/>
                              <a:ea typeface="Cambria Math"/>
                            </a:rPr>
                            <m:t>𝜇</m:t>
                          </m:r>
                        </m:e>
                        <m:sub>
                          <m:r>
                            <a:rPr lang="en-US" sz="2000" b="0" i="1" smtClean="0">
                              <a:latin typeface="Cambria Math"/>
                            </a:rPr>
                            <m:t>1</m:t>
                          </m:r>
                        </m:sub>
                      </m:sSub>
                      <m:r>
                        <a:rPr lang="en-US" sz="2000" b="0" i="1" smtClean="0">
                          <a:latin typeface="Cambria Math"/>
                        </a:rPr>
                        <m:t>′</m:t>
                      </m:r>
                      <m:r>
                        <a:rPr lang="en-US" sz="2000" i="1">
                          <a:latin typeface="Cambria Math"/>
                        </a:rPr>
                        <m:t>+</m:t>
                      </m:r>
                      <m:r>
                        <a:rPr lang="en-US" sz="2000" b="0" i="1" smtClean="0">
                          <a:latin typeface="Cambria Math"/>
                        </a:rPr>
                        <m:t>6</m:t>
                      </m:r>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2</m:t>
                          </m:r>
                        </m:sup>
                      </m:sSup>
                      <m:r>
                        <a:rPr lang="en-US" sz="2000" b="0" i="0" smtClean="0">
                          <a:latin typeface="Cambria Math"/>
                        </a:rPr>
                        <m:t>−</m:t>
                      </m:r>
                      <m:r>
                        <a:rPr lang="en-US" sz="2000" b="0" i="0" smtClean="0">
                          <a:latin typeface="Cambria Math"/>
                        </a:rPr>
                        <m:t>3</m:t>
                      </m:r>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4</m:t>
                          </m:r>
                        </m:sup>
                      </m:sSup>
                    </m:oMath>
                  </m:oMathPara>
                </a14:m>
                <a:endParaRPr lang="en-US" sz="2000" dirty="0"/>
              </a:p>
              <a:p>
                <a:endParaRPr lang="en-US" sz="2000" dirty="0"/>
              </a:p>
              <a:p>
                <a:r>
                  <a:rPr lang="en-US" sz="2200" b="1" dirty="0" smtClean="0"/>
                  <a:t>RELATION BETWEEN </a:t>
                </a:r>
                <a14:m>
                  <m:oMath xmlns:m="http://schemas.openxmlformats.org/officeDocument/2006/math">
                    <m:sSub>
                      <m:sSubPr>
                        <m:ctrlPr>
                          <a:rPr lang="en-US" sz="2200" b="1" i="1" smtClean="0">
                            <a:latin typeface="Cambria Math"/>
                          </a:rPr>
                        </m:ctrlPr>
                      </m:sSubPr>
                      <m:e>
                        <m:r>
                          <a:rPr lang="en-US" sz="2200" b="1" i="1" smtClean="0">
                            <a:latin typeface="Cambria Math"/>
                          </a:rPr>
                          <m:t>𝒗</m:t>
                        </m:r>
                      </m:e>
                      <m:sub>
                        <m:r>
                          <a:rPr lang="en-US" sz="2200" b="1" i="1" smtClean="0">
                            <a:latin typeface="Cambria Math"/>
                          </a:rPr>
                          <m:t>𝒓</m:t>
                        </m:r>
                      </m:sub>
                    </m:sSub>
                    <m:r>
                      <a:rPr lang="en-US" sz="2200" b="1" i="1" smtClean="0">
                        <a:latin typeface="Cambria Math"/>
                      </a:rPr>
                      <m:t> </m:t>
                    </m:r>
                    <m:r>
                      <a:rPr lang="en-US" sz="2200" b="1" i="1" smtClean="0">
                        <a:latin typeface="Cambria Math"/>
                      </a:rPr>
                      <m:t>𝑨𝑵𝑫</m:t>
                    </m:r>
                    <m:r>
                      <a:rPr lang="en-US" sz="2200" b="1" i="1" smtClean="0">
                        <a:latin typeface="Cambria Math"/>
                      </a:rPr>
                      <m:t> </m:t>
                    </m:r>
                    <m:sSub>
                      <m:sSubPr>
                        <m:ctrlPr>
                          <a:rPr lang="en-US" sz="2200" b="1" i="1" smtClean="0">
                            <a:latin typeface="Cambria Math"/>
                          </a:rPr>
                        </m:ctrlPr>
                      </m:sSubPr>
                      <m:e>
                        <m:r>
                          <a:rPr lang="en-US" sz="2200" b="1" i="1" smtClean="0">
                            <a:latin typeface="Cambria Math"/>
                            <a:ea typeface="Cambria Math"/>
                          </a:rPr>
                          <m:t>𝝁</m:t>
                        </m:r>
                      </m:e>
                      <m:sub>
                        <m:r>
                          <a:rPr lang="en-US" sz="2200" b="1" i="1" smtClean="0">
                            <a:latin typeface="Cambria Math"/>
                          </a:rPr>
                          <m:t>𝒓</m:t>
                        </m:r>
                      </m:sub>
                    </m:sSub>
                  </m:oMath>
                </a14:m>
                <a:endParaRPr lang="en-US" sz="2200" b="1" dirty="0" smtClean="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a:rPr>
                            <m:t>𝑣</m:t>
                          </m:r>
                        </m:e>
                        <m:sub>
                          <m:r>
                            <a:rPr lang="en-US" sz="2200" b="0" i="1" smtClean="0">
                              <a:latin typeface="Cambria Math"/>
                            </a:rPr>
                            <m:t>1</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a:rPr>
                            <m:t>𝑣</m:t>
                          </m:r>
                        </m:e>
                        <m:sub>
                          <m:r>
                            <a:rPr lang="en-US" sz="2200" b="0" i="1" smtClean="0">
                              <a:latin typeface="Cambria Math"/>
                            </a:rPr>
                            <m:t>2</m:t>
                          </m:r>
                        </m:sub>
                      </m:sSub>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p>
                        <m:sSupPr>
                          <m:ctrlPr>
                            <a:rPr lang="en-US" sz="2200" b="0" i="1" smtClean="0">
                              <a:latin typeface="Cambria Math"/>
                            </a:rPr>
                          </m:ctrlPr>
                        </m:sSupPr>
                        <m:e>
                          <m:acc>
                            <m:accPr>
                              <m:chr m:val="̅"/>
                              <m:ctrlPr>
                                <a:rPr lang="en-US" sz="2200" b="0" i="1" smtClean="0">
                                  <a:latin typeface="Cambria Math"/>
                                </a:rPr>
                              </m:ctrlPr>
                            </m:accPr>
                            <m:e>
                              <m:r>
                                <a:rPr lang="en-US" sz="2200" b="0" i="1" smtClean="0">
                                  <a:latin typeface="Cambria Math"/>
                                </a:rPr>
                                <m:t>𝑥</m:t>
                              </m:r>
                            </m:e>
                          </m:acc>
                        </m:e>
                        <m:sup>
                          <m:r>
                            <a:rPr lang="en-US" sz="2200" b="0" i="1" smtClean="0">
                              <a:latin typeface="Cambria Math"/>
                            </a:rPr>
                            <m:t>2</m:t>
                          </m:r>
                        </m:sup>
                      </m:sSup>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a:rPr>
                            <m:t>𝑣</m:t>
                          </m:r>
                        </m:e>
                        <m:sub>
                          <m:r>
                            <a:rPr lang="en-US" sz="2200" b="0" i="1" smtClean="0">
                              <a:latin typeface="Cambria Math"/>
                            </a:rPr>
                            <m:t>3</m:t>
                          </m:r>
                        </m:sub>
                      </m:sSub>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r>
                        <a:rPr lang="en-US" sz="2200" b="0" i="1" smtClean="0">
                          <a:latin typeface="Cambria Math"/>
                        </a:rPr>
                        <m:t>3</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2</m:t>
                          </m:r>
                        </m:sub>
                      </m:sSub>
                      <m:acc>
                        <m:accPr>
                          <m:chr m:val="̅"/>
                          <m:ctrlPr>
                            <a:rPr lang="en-US" sz="2200" b="0" i="1" smtClean="0">
                              <a:latin typeface="Cambria Math"/>
                            </a:rPr>
                          </m:ctrlPr>
                        </m:accPr>
                        <m:e>
                          <m:r>
                            <a:rPr lang="en-US" sz="2200" b="0" i="1" smtClean="0">
                              <a:latin typeface="Cambria Math"/>
                            </a:rPr>
                            <m:t>𝑥</m:t>
                          </m:r>
                        </m:e>
                      </m:acc>
                      <m:r>
                        <a:rPr lang="en-US" sz="2200" b="0" i="1" smtClean="0">
                          <a:latin typeface="Cambria Math"/>
                        </a:rPr>
                        <m:t>+</m:t>
                      </m:r>
                      <m:sSup>
                        <m:sSupPr>
                          <m:ctrlPr>
                            <a:rPr lang="en-US" sz="2200" b="0" i="1" smtClean="0">
                              <a:latin typeface="Cambria Math"/>
                            </a:rPr>
                          </m:ctrlPr>
                        </m:sSupPr>
                        <m:e>
                          <m:acc>
                            <m:accPr>
                              <m:chr m:val="̅"/>
                              <m:ctrlPr>
                                <a:rPr lang="en-US" sz="2200" b="0" i="1" smtClean="0">
                                  <a:latin typeface="Cambria Math"/>
                                </a:rPr>
                              </m:ctrlPr>
                            </m:accPr>
                            <m:e>
                              <m:r>
                                <a:rPr lang="en-US" sz="2200" b="0" i="1" smtClean="0">
                                  <a:latin typeface="Cambria Math"/>
                                </a:rPr>
                                <m:t>𝑥</m:t>
                              </m:r>
                            </m:e>
                          </m:acc>
                        </m:e>
                        <m:sup>
                          <m:r>
                            <a:rPr lang="en-US" sz="2200" b="0" i="1" smtClean="0">
                              <a:latin typeface="Cambria Math"/>
                            </a:rPr>
                            <m:t>3</m:t>
                          </m:r>
                        </m:sup>
                      </m:sSup>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a:rPr>
                            <m:t>𝑣</m:t>
                          </m:r>
                        </m:e>
                        <m:sub>
                          <m:r>
                            <a:rPr lang="en-US" sz="2200" b="0" i="1" smtClean="0">
                              <a:latin typeface="Cambria Math"/>
                            </a:rPr>
                            <m:t>4</m:t>
                          </m:r>
                        </m:sub>
                      </m:sSub>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4</m:t>
                          </m:r>
                        </m:sub>
                      </m:sSub>
                      <m:r>
                        <a:rPr lang="en-US" sz="2200" b="0" i="1" smtClean="0">
                          <a:latin typeface="Cambria Math"/>
                        </a:rPr>
                        <m:t>+</m:t>
                      </m:r>
                      <m:r>
                        <a:rPr lang="en-US" sz="2200" b="0" i="1" smtClean="0">
                          <a:latin typeface="Cambria Math"/>
                        </a:rPr>
                        <m:t>4</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3</m:t>
                          </m:r>
                        </m:sub>
                      </m:sSub>
                      <m:acc>
                        <m:accPr>
                          <m:chr m:val="̅"/>
                          <m:ctrlPr>
                            <a:rPr lang="en-US" sz="2200" b="0" i="1" smtClean="0">
                              <a:latin typeface="Cambria Math"/>
                            </a:rPr>
                          </m:ctrlPr>
                        </m:accPr>
                        <m:e>
                          <m:r>
                            <a:rPr lang="en-US" sz="2200" b="0" i="1" smtClean="0">
                              <a:latin typeface="Cambria Math"/>
                            </a:rPr>
                            <m:t>𝑥</m:t>
                          </m:r>
                        </m:e>
                      </m:acc>
                      <m:r>
                        <a:rPr lang="en-US" sz="2200" b="0" i="1" smtClean="0">
                          <a:latin typeface="Cambria Math"/>
                        </a:rPr>
                        <m:t>+</m:t>
                      </m:r>
                      <m:r>
                        <a:rPr lang="en-US" sz="2200" b="0" i="1" smtClean="0">
                          <a:latin typeface="Cambria Math"/>
                        </a:rPr>
                        <m:t>6</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2</m:t>
                          </m:r>
                        </m:sub>
                      </m:sSub>
                      <m:sSup>
                        <m:sSupPr>
                          <m:ctrlPr>
                            <a:rPr lang="en-US" sz="2200" b="0" i="1" smtClean="0">
                              <a:latin typeface="Cambria Math"/>
                            </a:rPr>
                          </m:ctrlPr>
                        </m:sSupPr>
                        <m:e>
                          <m:acc>
                            <m:accPr>
                              <m:chr m:val="̅"/>
                              <m:ctrlPr>
                                <a:rPr lang="en-US" sz="2200" b="0" i="1" smtClean="0">
                                  <a:latin typeface="Cambria Math"/>
                                </a:rPr>
                              </m:ctrlPr>
                            </m:accPr>
                            <m:e>
                              <m:r>
                                <a:rPr lang="en-US" sz="2200" b="0" i="1" smtClean="0">
                                  <a:latin typeface="Cambria Math"/>
                                </a:rPr>
                                <m:t>𝑥</m:t>
                              </m:r>
                            </m:e>
                          </m:acc>
                        </m:e>
                        <m:sup>
                          <m:r>
                            <a:rPr lang="en-US" sz="2200" b="0" i="1" smtClean="0">
                              <a:latin typeface="Cambria Math"/>
                            </a:rPr>
                            <m:t>2</m:t>
                          </m:r>
                        </m:sup>
                      </m:sSup>
                      <m:r>
                        <a:rPr lang="en-US" sz="2200" b="0" i="0" smtClean="0">
                          <a:latin typeface="Cambria Math"/>
                        </a:rPr>
                        <m:t>+</m:t>
                      </m:r>
                      <m:sSup>
                        <m:sSupPr>
                          <m:ctrlPr>
                            <a:rPr lang="en-US" sz="2200" b="0" i="1" smtClean="0">
                              <a:latin typeface="Cambria Math"/>
                            </a:rPr>
                          </m:ctrlPr>
                        </m:sSupPr>
                        <m:e>
                          <m:acc>
                            <m:accPr>
                              <m:chr m:val="̅"/>
                              <m:ctrlPr>
                                <a:rPr lang="en-US" sz="2200" b="0" i="1" smtClean="0">
                                  <a:latin typeface="Cambria Math"/>
                                </a:rPr>
                              </m:ctrlPr>
                            </m:accPr>
                            <m:e>
                              <m:r>
                                <a:rPr lang="en-US" sz="2200" b="0" i="1" smtClean="0">
                                  <a:latin typeface="Cambria Math"/>
                                </a:rPr>
                                <m:t>𝑥</m:t>
                              </m:r>
                            </m:e>
                          </m:acc>
                        </m:e>
                        <m:sup>
                          <m:r>
                            <a:rPr lang="en-US" sz="2200" b="0" i="1" smtClean="0">
                              <a:latin typeface="Cambria Math"/>
                            </a:rPr>
                            <m:t>4</m:t>
                          </m:r>
                        </m:sup>
                      </m:sSup>
                    </m:oMath>
                  </m:oMathPara>
                </a14:m>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89" t="-6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849B610-B5BE-4517-A64F-406A1BE6B20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926201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lnSpcReduction="10000"/>
              </a:bodyPr>
              <a:lstStyle/>
              <a:p>
                <a:pPr>
                  <a:buFont typeface="Wingdings" pitchFamily="2" charset="2"/>
                  <a:buChar char="v"/>
                </a:pPr>
                <a:r>
                  <a:rPr lang="en-US" sz="2200" b="1" dirty="0" smtClean="0"/>
                  <a:t>KARL PERSON’S </a:t>
                </a:r>
                <a14:m>
                  <m:oMath xmlns:m="http://schemas.openxmlformats.org/officeDocument/2006/math">
                    <m:r>
                      <a:rPr lang="en-US" sz="2200" b="1" i="1" smtClean="0">
                        <a:latin typeface="Cambria Math"/>
                        <a:ea typeface="Cambria Math"/>
                      </a:rPr>
                      <m:t>𝜷</m:t>
                    </m:r>
                    <m:r>
                      <a:rPr lang="en-US" sz="2200" b="1" i="1" smtClean="0">
                        <a:latin typeface="Cambria Math"/>
                        <a:ea typeface="Cambria Math"/>
                      </a:rPr>
                      <m:t> </m:t>
                    </m:r>
                    <m:r>
                      <a:rPr lang="en-US" sz="2200" b="1" i="1" smtClean="0">
                        <a:latin typeface="Cambria Math"/>
                        <a:ea typeface="Cambria Math"/>
                      </a:rPr>
                      <m:t>𝑨𝑵𝑫</m:t>
                    </m:r>
                    <m:r>
                      <a:rPr lang="en-US" sz="2200" b="1" i="1" smtClean="0">
                        <a:latin typeface="Cambria Math"/>
                        <a:ea typeface="Cambria Math"/>
                      </a:rPr>
                      <m:t> </m:t>
                    </m:r>
                    <m:r>
                      <a:rPr lang="en-US" sz="2200" b="1" i="1" smtClean="0">
                        <a:latin typeface="Cambria Math"/>
                        <a:ea typeface="Cambria Math"/>
                      </a:rPr>
                      <m:t>𝜸</m:t>
                    </m:r>
                  </m:oMath>
                </a14:m>
                <a:r>
                  <a:rPr lang="en-US" sz="2200" b="1" dirty="0" smtClean="0"/>
                  <a:t> COEFFICIENTS:</a:t>
                </a:r>
              </a:p>
              <a:p>
                <a:pPr marL="0" indent="0">
                  <a:buNone/>
                </a:pPr>
                <a:r>
                  <a:rPr lang="en-US" sz="2200" dirty="0" smtClean="0"/>
                  <a:t>Karl Pearson defined the following four coefficients based upon the first four moments of a frequency distribution about it mean:</a:t>
                </a:r>
              </a:p>
              <a:p>
                <a:pPr marL="0" indent="0">
                  <a:buNone/>
                </a:pPr>
                <a:endParaRPr lang="en-US" sz="2200" dirty="0" smtClean="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dirty="0" smtClean="0"/>
                  <a:t>The practical use of this coefficients is to measure the skewness and kurtosis of a frequency distribution .These coefficients are pure numbers independent of units of measurement.</a:t>
                </a: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4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26ADDAE-8547-40E7-8309-EDAEA3CFF90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2" name="Rectangle 1"/>
              <p:cNvSpPr/>
              <p:nvPr/>
            </p:nvSpPr>
            <p:spPr>
              <a:xfrm>
                <a:off x="1066800" y="2286000"/>
                <a:ext cx="7162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a:rPr>
                        </m:ctrlPr>
                      </m:sSubPr>
                      <m:e>
                        <m:r>
                          <a:rPr lang="en-US" sz="2200" i="1">
                            <a:latin typeface="Cambria Math"/>
                            <a:ea typeface="Cambria Math"/>
                          </a:rPr>
                          <m:t>𝛽</m:t>
                        </m:r>
                      </m:e>
                      <m:sub>
                        <m:r>
                          <a:rPr lang="en-US" sz="2200" i="1">
                            <a:latin typeface="Cambria Math"/>
                          </a:rPr>
                          <m:t>1</m:t>
                        </m:r>
                      </m:sub>
                    </m:sSub>
                    <m:r>
                      <a:rPr lang="en-US" sz="2200" i="1">
                        <a:latin typeface="Cambria Math"/>
                      </a:rPr>
                      <m:t>=</m:t>
                    </m:r>
                    <m:f>
                      <m:fPr>
                        <m:ctrlPr>
                          <a:rPr lang="en-US" sz="2200" i="1">
                            <a:latin typeface="Cambria Math"/>
                          </a:rPr>
                        </m:ctrlPr>
                      </m:fPr>
                      <m:num>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3</m:t>
                                </m:r>
                              </m:sub>
                            </m:sSub>
                          </m:e>
                          <m:sup>
                            <m:r>
                              <a:rPr lang="en-US" sz="2200" i="1">
                                <a:latin typeface="Cambria Math"/>
                              </a:rPr>
                              <m:t>2</m:t>
                            </m:r>
                          </m:sup>
                        </m:sSup>
                      </m:num>
                      <m:den>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e>
                          <m:sup>
                            <m:r>
                              <a:rPr lang="en-US" sz="2200" i="1">
                                <a:latin typeface="Cambria Math"/>
                              </a:rPr>
                              <m:t>3</m:t>
                            </m:r>
                          </m:sup>
                        </m:sSup>
                      </m:den>
                    </m:f>
                  </m:oMath>
                </a14:m>
                <a:r>
                  <a:rPr lang="en-US" sz="2200" dirty="0"/>
                  <a:t/>
                </a:r>
                <a14:m>
                  <m:oMath xmlns:m="http://schemas.openxmlformats.org/officeDocument/2006/math">
                    <m:sSub>
                      <m:sSubPr>
                        <m:ctrlPr>
                          <a:rPr lang="en-US" sz="2200" i="1">
                            <a:latin typeface="Cambria Math"/>
                          </a:rPr>
                        </m:ctrlPr>
                      </m:sSubPr>
                      <m:e>
                        <m:r>
                          <a:rPr lang="en-US" sz="2200" i="1">
                            <a:latin typeface="Cambria Math"/>
                            <a:ea typeface="Cambria Math"/>
                          </a:rPr>
                          <m:t>𝛽</m:t>
                        </m:r>
                      </m:e>
                      <m:sub>
                        <m:r>
                          <a:rPr lang="en-US" sz="2200" i="1">
                            <a:latin typeface="Cambria Math"/>
                            <a:ea typeface="Cambria Math"/>
                          </a:rPr>
                          <m:t>2</m:t>
                        </m:r>
                      </m:sub>
                    </m:sSub>
                    <m:r>
                      <a:rPr lang="en-US" sz="2200" i="1">
                        <a:latin typeface="Cambria Math"/>
                      </a:rPr>
                      <m:t>=</m:t>
                    </m:r>
                    <m:f>
                      <m:fPr>
                        <m:ctrlPr>
                          <a:rPr lang="en-US" sz="2200" i="1">
                            <a:latin typeface="Cambria Math"/>
                          </a:rPr>
                        </m:ctrlPr>
                      </m:fPr>
                      <m:num>
                        <m:sSub>
                          <m:sSubPr>
                            <m:ctrlPr>
                              <a:rPr lang="en-US" sz="2200" i="1">
                                <a:latin typeface="Cambria Math"/>
                              </a:rPr>
                            </m:ctrlPr>
                          </m:sSubPr>
                          <m:e>
                            <m:r>
                              <a:rPr lang="en-US" sz="2200" i="1">
                                <a:latin typeface="Cambria Math"/>
                                <a:ea typeface="Cambria Math"/>
                              </a:rPr>
                              <m:t>𝜇</m:t>
                            </m:r>
                          </m:e>
                          <m:sub>
                            <m:r>
                              <a:rPr lang="en-US" sz="2200" i="1">
                                <a:latin typeface="Cambria Math"/>
                              </a:rPr>
                              <m:t>4</m:t>
                            </m:r>
                          </m:sub>
                        </m:sSub>
                      </m:num>
                      <m:den>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e>
                          <m:sup>
                            <m:r>
                              <a:rPr lang="en-US" sz="2200" i="1">
                                <a:latin typeface="Cambria Math"/>
                              </a:rPr>
                              <m:t>2</m:t>
                            </m:r>
                          </m:sup>
                        </m:sSup>
                      </m:den>
                    </m:f>
                  </m:oMath>
                </a14:m>
                <a:r>
                  <a:rPr lang="en-US" sz="2200" dirty="0"/>
                  <a:t>               (</a:t>
                </a:r>
                <a14:m>
                  <m:oMath xmlns:m="http://schemas.openxmlformats.org/officeDocument/2006/math">
                    <m:r>
                      <a:rPr lang="en-US" sz="2200" i="1" dirty="0">
                        <a:latin typeface="Cambria Math"/>
                        <a:ea typeface="Cambria Math"/>
                      </a:rPr>
                      <m:t>𝛽</m:t>
                    </m:r>
                    <m:r>
                      <a:rPr lang="en-US" sz="2200" i="1" dirty="0">
                        <a:latin typeface="Cambria Math"/>
                        <a:ea typeface="Cambria Math"/>
                      </a:rPr>
                      <m:t>−</m:t>
                    </m:r>
                  </m:oMath>
                </a14:m>
                <a:r>
                  <a:rPr lang="en-US" sz="2200" dirty="0"/>
                  <a:t>coefficients</a:t>
                </a:r>
                <a:r>
                  <a:rPr lang="en-US" sz="2200" dirty="0" smtClean="0"/>
                  <a:t>)</a:t>
                </a:r>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1066800" y="2286000"/>
                <a:ext cx="7162800" cy="83820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9" name="Rectangle 8"/>
              <p:cNvSpPr/>
              <p:nvPr/>
            </p:nvSpPr>
            <p:spPr>
              <a:xfrm>
                <a:off x="1066800" y="3470564"/>
                <a:ext cx="7162800" cy="831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a:rPr>
                        </m:ctrlPr>
                      </m:sSubPr>
                      <m:e>
                        <m:r>
                          <a:rPr lang="en-US" sz="2200" i="1">
                            <a:latin typeface="Cambria Math"/>
                            <a:ea typeface="Cambria Math"/>
                          </a:rPr>
                          <m:t>𝛾</m:t>
                        </m:r>
                      </m:e>
                      <m:sub>
                        <m:r>
                          <a:rPr lang="en-US" sz="2200" i="1">
                            <a:latin typeface="Cambria Math"/>
                          </a:rPr>
                          <m:t>1</m:t>
                        </m:r>
                      </m:sub>
                    </m:sSub>
                    <m:r>
                      <a:rPr lang="en-US" sz="2200" i="1">
                        <a:latin typeface="Cambria Math"/>
                      </a:rPr>
                      <m:t>=+</m:t>
                    </m:r>
                    <m:rad>
                      <m:radPr>
                        <m:degHide m:val="on"/>
                        <m:ctrlPr>
                          <a:rPr lang="en-US" sz="2200" i="1">
                            <a:latin typeface="Cambria Math"/>
                          </a:rPr>
                        </m:ctrlPr>
                      </m:radPr>
                      <m:deg/>
                      <m:e>
                        <m:sSub>
                          <m:sSubPr>
                            <m:ctrlPr>
                              <a:rPr lang="en-US" sz="2200" i="1">
                                <a:latin typeface="Cambria Math"/>
                              </a:rPr>
                            </m:ctrlPr>
                          </m:sSubPr>
                          <m:e>
                            <m:r>
                              <a:rPr lang="en-US" sz="2200" i="1">
                                <a:latin typeface="Cambria Math"/>
                                <a:ea typeface="Cambria Math"/>
                              </a:rPr>
                              <m:t>𝛽</m:t>
                            </m:r>
                          </m:e>
                          <m:sub>
                            <m:r>
                              <a:rPr lang="en-US" sz="2200" i="1">
                                <a:latin typeface="Cambria Math"/>
                              </a:rPr>
                              <m:t>1</m:t>
                            </m:r>
                          </m:sub>
                        </m:sSub>
                      </m:e>
                    </m:rad>
                  </m:oMath>
                </a14:m>
                <a:r>
                  <a:rPr lang="en-US" sz="2200" dirty="0"/>
                  <a:t/>
                </a:r>
                <a14:m>
                  <m:oMath xmlns:m="http://schemas.openxmlformats.org/officeDocument/2006/math">
                    <m:sSub>
                      <m:sSubPr>
                        <m:ctrlPr>
                          <a:rPr lang="en-US" sz="2200" i="1" dirty="0">
                            <a:latin typeface="Cambria Math"/>
                          </a:rPr>
                        </m:ctrlPr>
                      </m:sSubPr>
                      <m:e>
                        <m:r>
                          <a:rPr lang="en-US" sz="2200" i="1" dirty="0">
                            <a:latin typeface="Cambria Math"/>
                            <a:ea typeface="Cambria Math"/>
                          </a:rPr>
                          <m:t>𝛾</m:t>
                        </m:r>
                      </m:e>
                      <m:sub>
                        <m:r>
                          <a:rPr lang="en-US" sz="2200" i="1" dirty="0">
                            <a:latin typeface="Cambria Math"/>
                          </a:rPr>
                          <m:t>2</m:t>
                        </m:r>
                      </m:sub>
                    </m:sSub>
                    <m:r>
                      <a:rPr lang="en-US" sz="2200" i="1" dirty="0">
                        <a:latin typeface="Cambria Math"/>
                      </a:rPr>
                      <m:t>=</m:t>
                    </m:r>
                    <m:sSub>
                      <m:sSubPr>
                        <m:ctrlPr>
                          <a:rPr lang="en-US" sz="2200" i="1" dirty="0">
                            <a:latin typeface="Cambria Math"/>
                          </a:rPr>
                        </m:ctrlPr>
                      </m:sSubPr>
                      <m:e>
                        <m:r>
                          <a:rPr lang="en-US" sz="2200" i="1" dirty="0">
                            <a:latin typeface="Cambria Math"/>
                            <a:ea typeface="Cambria Math"/>
                          </a:rPr>
                          <m:t>𝛽</m:t>
                        </m:r>
                      </m:e>
                      <m:sub>
                        <m:r>
                          <a:rPr lang="en-US" sz="2200" i="1" dirty="0">
                            <a:latin typeface="Cambria Math"/>
                          </a:rPr>
                          <m:t>2</m:t>
                        </m:r>
                      </m:sub>
                    </m:sSub>
                    <m:r>
                      <a:rPr lang="en-US" sz="2200" i="1" dirty="0">
                        <a:latin typeface="Cambria Math"/>
                      </a:rPr>
                      <m:t>−</m:t>
                    </m:r>
                    <m:r>
                      <a:rPr lang="en-US" sz="2200" i="1" dirty="0">
                        <a:latin typeface="Cambria Math"/>
                      </a:rPr>
                      <m:t>3</m:t>
                    </m:r>
                  </m:oMath>
                </a14:m>
                <a:r>
                  <a:rPr lang="en-US" sz="2200" dirty="0"/>
                  <a:t>        (</a:t>
                </a:r>
                <a14:m>
                  <m:oMath xmlns:m="http://schemas.openxmlformats.org/officeDocument/2006/math">
                    <m:r>
                      <a:rPr lang="en-US" sz="2200" i="1" dirty="0">
                        <a:latin typeface="Cambria Math"/>
                        <a:ea typeface="Cambria Math"/>
                      </a:rPr>
                      <m:t>𝛾</m:t>
                    </m:r>
                    <m:r>
                      <a:rPr lang="en-US" sz="2200" i="1" dirty="0">
                        <a:latin typeface="Cambria Math"/>
                        <a:ea typeface="Cambria Math"/>
                      </a:rPr>
                      <m:t>−</m:t>
                    </m:r>
                  </m:oMath>
                </a14:m>
                <a:r>
                  <a:rPr lang="en-US" sz="2200" dirty="0"/>
                  <a:t>coefficients)</a:t>
                </a:r>
              </a:p>
            </p:txBody>
          </p:sp>
        </mc:Choice>
        <mc:Fallback>
          <p:sp>
            <p:nvSpPr>
              <p:cNvPr id="9" name="Rectangle 8"/>
              <p:cNvSpPr>
                <a:spLocks noRot="1" noChangeAspect="1" noMove="1" noResize="1" noEditPoints="1" noAdjustHandles="1" noChangeArrowheads="1" noChangeShapeType="1" noTextEdit="1"/>
              </p:cNvSpPr>
              <p:nvPr/>
            </p:nvSpPr>
            <p:spPr>
              <a:xfrm>
                <a:off x="1066800" y="3470564"/>
                <a:ext cx="7162800" cy="831273"/>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330411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lstStyle/>
              <a:p>
                <a:pPr marL="0" indent="0">
                  <a:buNone/>
                </a:pPr>
                <a:r>
                  <a:rPr lang="en-US" sz="2200" b="1" dirty="0" smtClean="0"/>
                  <a:t>Example1 : </a:t>
                </a:r>
                <a:r>
                  <a:rPr lang="en-US" sz="2200" dirty="0" smtClean="0"/>
                  <a:t>The first three moments of a distribution about the value “2” of the variable are 1,16 and </a:t>
                </a:r>
                <a14:m>
                  <m:oMath xmlns:m="http://schemas.openxmlformats.org/officeDocument/2006/math">
                    <m:r>
                      <a:rPr lang="en-US" sz="2200" b="0" i="1" smtClean="0">
                        <a:latin typeface="Cambria Math"/>
                      </a:rPr>
                      <m:t>−</m:t>
                    </m:r>
                  </m:oMath>
                </a14:m>
                <a:r>
                  <a:rPr lang="en-US" sz="2200" dirty="0" smtClean="0"/>
                  <a:t>40.Show that the mean is 3,variance is 15 and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r>
                      <a:rPr lang="en-US" sz="2200" b="0" i="1" smtClean="0">
                        <a:latin typeface="Cambria Math"/>
                      </a:rPr>
                      <m:t>86</m:t>
                    </m:r>
                    <m:r>
                      <a:rPr lang="en-US" sz="2200" b="0" i="1" smtClean="0">
                        <a:latin typeface="Cambria Math"/>
                      </a:rPr>
                      <m:t>.</m:t>
                    </m:r>
                  </m:oMath>
                </a14:m>
                <a:endParaRPr lang="en-US" sz="2200" dirty="0" smtClean="0"/>
              </a:p>
              <a:p>
                <a:pPr marL="0" indent="0">
                  <a:buNone/>
                </a:pPr>
                <a:r>
                  <a:rPr lang="en-US" sz="2200" dirty="0" smtClean="0"/>
                  <a:t>Solution: We have A=2,</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1</m:t>
                    </m:r>
                  </m:oMath>
                </a14:m>
                <a:r>
                  <a:rPr lang="en-US" sz="2200" dirty="0" smtClean="0"/>
                  <a:t>,</a:t>
                </a:r>
                <a:r>
                  <a:rPr lang="en-US" sz="2200" dirty="0"/>
                  <a:t/>
                </a:r>
                <a14:m>
                  <m:oMath xmlns:m="http://schemas.openxmlformats.org/officeDocument/2006/math">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2</m:t>
                        </m:r>
                      </m:sub>
                    </m:sSub>
                    <m:r>
                      <a:rPr lang="en-US" sz="2200" b="0" i="1">
                        <a:latin typeface="Cambria Math"/>
                      </a:rPr>
                      <m:t>=</m:t>
                    </m:r>
                    <m:r>
                      <a:rPr lang="en-US" sz="2200" b="0" i="1" smtClean="0">
                        <a:latin typeface="Cambria Math"/>
                      </a:rPr>
                      <m:t>16</m:t>
                    </m:r>
                  </m:oMath>
                </a14:m>
                <a:r>
                  <a:rPr lang="en-US" sz="2200" dirty="0" smtClean="0"/>
                  <a:t> and </a:t>
                </a:r>
                <a14:m>
                  <m:oMath xmlns:m="http://schemas.openxmlformats.org/officeDocument/2006/math">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3</m:t>
                        </m:r>
                      </m:sub>
                    </m:sSub>
                    <m:r>
                      <a:rPr lang="en-US" sz="2200" b="0" i="1">
                        <a:latin typeface="Cambria Math"/>
                      </a:rPr>
                      <m:t>=</m:t>
                    </m:r>
                    <m:r>
                      <a:rPr lang="en-US" sz="2200" b="0" i="1" smtClean="0">
                        <a:latin typeface="Cambria Math"/>
                      </a:rPr>
                      <m:t>−</m:t>
                    </m:r>
                    <m:r>
                      <a:rPr lang="en-US" sz="2200" b="0" i="1" smtClean="0">
                        <a:latin typeface="Cambria Math"/>
                      </a:rPr>
                      <m:t>40</m:t>
                    </m:r>
                  </m:oMath>
                </a14:m>
                <a:endParaRPr lang="en-US" sz="2200" dirty="0" smtClean="0"/>
              </a:p>
              <a:p>
                <a:pPr marL="0" indent="0">
                  <a:buNone/>
                </a:pPr>
                <a:r>
                  <a:rPr lang="en-US" sz="2200" dirty="0" smtClean="0"/>
                  <a:t>We have that </a:t>
                </a:r>
                <a14:m>
                  <m:oMath xmlns:m="http://schemas.openxmlformats.org/officeDocument/2006/math">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a:latin typeface="Cambria Math"/>
                          </a:rPr>
                          <m:t>1</m:t>
                        </m:r>
                      </m:sub>
                    </m:sSub>
                    <m:r>
                      <a:rPr lang="en-US" sz="2200" b="0" i="1">
                        <a:latin typeface="Cambria Math"/>
                      </a:rPr>
                      <m:t>=</m:t>
                    </m:r>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r>
                      <a:rPr lang="en-US" sz="2200" b="0" i="1" smtClean="0">
                        <a:latin typeface="Cambria Math"/>
                      </a:rPr>
                      <m:t>𝐴</m:t>
                    </m:r>
                    <m:r>
                      <a:rPr lang="en-US" sz="2200" b="0" i="1" smtClean="0">
                        <a:latin typeface="Cambria Math"/>
                        <a:ea typeface="Cambria Math"/>
                      </a:rPr>
                      <m:t>⟹</m:t>
                    </m:r>
                    <m:acc>
                      <m:accPr>
                        <m:chr m:val="̅"/>
                        <m:ctrlPr>
                          <a:rPr lang="en-US" sz="2200" i="1" smtClean="0">
                            <a:latin typeface="Cambria Math"/>
                            <a:ea typeface="Cambria Math"/>
                          </a:rPr>
                        </m:ctrlPr>
                      </m:accPr>
                      <m:e>
                        <m:r>
                          <a:rPr lang="en-US" sz="2200" b="0" i="1" smtClean="0">
                            <a:latin typeface="Cambria Math"/>
                            <a:ea typeface="Cambria Math"/>
                          </a:rPr>
                          <m:t>𝑥</m:t>
                        </m:r>
                      </m:e>
                    </m:acc>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3</m:t>
                    </m:r>
                  </m:oMath>
                </a14:m>
                <a:endParaRPr lang="en-US" sz="2200" dirty="0" smtClean="0"/>
              </a:p>
              <a:p>
                <a:pPr marL="0" indent="0">
                  <a:buNone/>
                </a:pPr>
                <a:r>
                  <a:rPr lang="en-US" sz="2200" dirty="0" smtClean="0"/>
                  <a:t>Variance=</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e>
                      <m:sup>
                        <m:r>
                          <a:rPr lang="en-US" sz="2200" b="0" i="1" smtClean="0">
                            <a:latin typeface="Cambria Math"/>
                          </a:rPr>
                          <m:t>2</m:t>
                        </m:r>
                      </m:sup>
                    </m:sSup>
                    <m:r>
                      <a:rPr lang="en-US" sz="2200" b="0" i="0" smtClean="0">
                        <a:latin typeface="Cambria Math"/>
                      </a:rPr>
                      <m:t>=</m:t>
                    </m:r>
                    <m:r>
                      <a:rPr lang="en-US" sz="2200" b="0" i="0" smtClean="0">
                        <a:latin typeface="Cambria Math"/>
                      </a:rPr>
                      <m:t>16</m:t>
                    </m:r>
                    <m:r>
                      <a:rPr lang="en-US" sz="2200" b="0" i="0" smtClean="0">
                        <a:latin typeface="Cambria Math"/>
                      </a:rPr>
                      <m:t>−</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1</m:t>
                            </m:r>
                          </m:e>
                        </m:d>
                      </m:e>
                      <m:sup>
                        <m:r>
                          <a:rPr lang="en-US" sz="2200" b="0" i="1" smtClean="0">
                            <a:latin typeface="Cambria Math"/>
                          </a:rPr>
                          <m:t>2</m:t>
                        </m:r>
                      </m:sup>
                    </m:sSup>
                    <m:r>
                      <a:rPr lang="en-US" sz="2200" b="0" i="1" smtClean="0">
                        <a:latin typeface="Cambria Math"/>
                      </a:rPr>
                      <m:t>=</m:t>
                    </m:r>
                    <m:r>
                      <a:rPr lang="en-US" sz="2200" b="0" i="1" smtClean="0">
                        <a:latin typeface="Cambria Math"/>
                      </a:rPr>
                      <m:t>15</m:t>
                    </m:r>
                  </m:oMath>
                </a14:m>
                <a:endParaRPr lang="en-US" sz="22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m:t>
                      </m:r>
                      <m:r>
                        <a:rPr lang="en-US" sz="2200" b="0" i="1" smtClean="0">
                          <a:latin typeface="Cambria Math"/>
                        </a:rPr>
                        <m:t>3</m:t>
                      </m:r>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r>
                        <a:rPr lang="en-US" sz="2200" b="0" i="1" smtClean="0">
                          <a:latin typeface="Cambria Math"/>
                        </a:rPr>
                        <m:t>+</m:t>
                      </m:r>
                      <m:r>
                        <a:rPr lang="en-US" sz="2200" b="0" i="1" smtClean="0">
                          <a:latin typeface="Cambria Math"/>
                        </a:rPr>
                        <m:t>2</m:t>
                      </m:r>
                      <m:sSup>
                        <m:sSupPr>
                          <m:ctrlPr>
                            <a:rPr lang="en-US" sz="2200" i="1" smtClean="0">
                              <a:latin typeface="Cambria Math"/>
                            </a:rPr>
                          </m:ctrlPr>
                        </m:sSupPr>
                        <m:e>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e>
                        <m:sup>
                          <m:r>
                            <a:rPr lang="en-US" sz="2200" b="0" i="1" smtClean="0">
                              <a:latin typeface="Cambria Math"/>
                            </a:rPr>
                            <m:t>3</m:t>
                          </m:r>
                        </m:sup>
                      </m:sSup>
                      <m:r>
                        <a:rPr lang="en-US" sz="2200" b="0" i="1" smtClean="0">
                          <a:latin typeface="Cambria Math"/>
                        </a:rPr>
                        <m:t>=−</m:t>
                      </m:r>
                      <m:r>
                        <a:rPr lang="en-US" sz="2200" b="0" i="1" smtClean="0">
                          <a:latin typeface="Cambria Math"/>
                        </a:rPr>
                        <m:t>40</m:t>
                      </m:r>
                      <m:r>
                        <a:rPr lang="en-US" sz="2200" b="0" i="1" smtClean="0">
                          <a:latin typeface="Cambria Math"/>
                        </a:rPr>
                        <m:t>−</m:t>
                      </m:r>
                      <m:r>
                        <a:rPr lang="en-US" sz="2200" b="0" i="1" smtClean="0">
                          <a:latin typeface="Cambria Math"/>
                        </a:rPr>
                        <m:t>3</m:t>
                      </m:r>
                      <m:d>
                        <m:dPr>
                          <m:ctrlPr>
                            <a:rPr lang="en-US" sz="2200" i="1" smtClean="0">
                              <a:latin typeface="Cambria Math"/>
                            </a:rPr>
                          </m:ctrlPr>
                        </m:dPr>
                        <m:e>
                          <m:r>
                            <a:rPr lang="en-US" sz="2200" b="0" i="1" smtClean="0">
                              <a:latin typeface="Cambria Math"/>
                            </a:rPr>
                            <m:t>16</m:t>
                          </m:r>
                        </m:e>
                      </m:d>
                      <m:d>
                        <m:dPr>
                          <m:ctrlPr>
                            <a:rPr lang="en-US" sz="2200" i="1" smtClean="0">
                              <a:latin typeface="Cambria Math"/>
                            </a:rPr>
                          </m:ctrlPr>
                        </m:dPr>
                        <m:e>
                          <m:r>
                            <a:rPr lang="en-US" sz="2200" b="0" i="1" smtClean="0">
                              <a:latin typeface="Cambria Math"/>
                            </a:rPr>
                            <m:t>1</m:t>
                          </m:r>
                        </m:e>
                      </m:d>
                      <m:r>
                        <a:rPr lang="en-US" sz="2200" b="0" i="1" smtClean="0">
                          <a:latin typeface="Cambria Math"/>
                        </a:rPr>
                        <m:t>+</m:t>
                      </m:r>
                      <m:r>
                        <a:rPr lang="en-US" sz="2200" b="0" i="1" smtClean="0">
                          <a:latin typeface="Cambria Math"/>
                        </a:rPr>
                        <m:t>2</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1</m:t>
                              </m:r>
                            </m:e>
                          </m:d>
                        </m:e>
                        <m:sup>
                          <m:r>
                            <a:rPr lang="en-US" sz="2200" b="0" i="1" smtClean="0">
                              <a:latin typeface="Cambria Math"/>
                            </a:rPr>
                            <m:t>3</m:t>
                          </m:r>
                        </m:sup>
                      </m:sSup>
                      <m:r>
                        <a:rPr lang="en-US" sz="2200" b="0" i="1" smtClean="0">
                          <a:latin typeface="Cambria Math"/>
                        </a:rPr>
                        <m:t>=−</m:t>
                      </m:r>
                      <m:r>
                        <a:rPr lang="en-US" sz="2200" b="0" i="1" smtClean="0">
                          <a:latin typeface="Cambria Math"/>
                        </a:rPr>
                        <m:t>40</m:t>
                      </m:r>
                      <m:r>
                        <a:rPr lang="en-US" sz="2200" b="0" i="1" smtClean="0">
                          <a:latin typeface="Cambria Math"/>
                        </a:rPr>
                        <m:t>−</m:t>
                      </m:r>
                      <m:r>
                        <a:rPr lang="en-US" sz="2200" b="0" i="1" smtClean="0">
                          <a:latin typeface="Cambria Math"/>
                        </a:rPr>
                        <m:t>48</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86</m:t>
                      </m:r>
                      <m:r>
                        <a:rPr lang="en-US" sz="2200" b="1" i="1" smtClean="0">
                          <a:latin typeface="Cambria Math"/>
                        </a:rPr>
                        <m:t>.</m:t>
                      </m:r>
                    </m:oMath>
                  </m:oMathPara>
                </a14:m>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F604B86-4882-491C-96A9-B8569E65F8C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43560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Example 2:</a:t>
                </a:r>
                <a:r>
                  <a:rPr lang="en-US" sz="2200" dirty="0" smtClean="0"/>
                  <a:t>The first moments of a distribution about the value “35” are</a:t>
                </a:r>
                <a14:m>
                  <m:oMath xmlns:m="http://schemas.openxmlformats.org/officeDocument/2006/math">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8</m:t>
                    </m:r>
                    <m:r>
                      <a:rPr lang="en-US" sz="2200" b="0" i="1" smtClean="0">
                        <a:latin typeface="Cambria Math"/>
                      </a:rPr>
                      <m:t>,</m:t>
                    </m:r>
                    <m:r>
                      <a:rPr lang="en-US" sz="2200" b="0" i="1" smtClean="0">
                        <a:latin typeface="Cambria Math"/>
                      </a:rPr>
                      <m:t>240</m:t>
                    </m:r>
                    <m:r>
                      <a:rPr lang="en-US" sz="2200" b="0" i="1" smtClean="0">
                        <a:latin typeface="Cambria Math"/>
                      </a:rPr>
                      <m:t>,−</m:t>
                    </m:r>
                    <m:r>
                      <a:rPr lang="en-US" sz="2200" b="0" i="1" smtClean="0">
                        <a:latin typeface="Cambria Math"/>
                      </a:rPr>
                      <m:t>1020</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144000</m:t>
                    </m:r>
                    <m:r>
                      <a:rPr lang="en-US" sz="2200" b="0" i="1" smtClean="0">
                        <a:latin typeface="Cambria Math"/>
                      </a:rPr>
                      <m:t>.</m:t>
                    </m:r>
                  </m:oMath>
                </a14:m>
                <a:r>
                  <a:rPr lang="en-US" sz="2200" dirty="0" smtClean="0"/>
                  <a:t>Find the values of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4</m:t>
                        </m:r>
                        <m:r>
                          <a:rPr lang="en-US" sz="2200" b="0" i="1" smtClean="0">
                            <a:latin typeface="Cambria Math"/>
                          </a:rPr>
                          <m:t>.</m:t>
                        </m:r>
                      </m:sub>
                    </m:sSub>
                  </m:oMath>
                </a14:m>
                <a:endParaRPr lang="en-US" sz="2200" dirty="0" smtClean="0"/>
              </a:p>
              <a:p>
                <a:pPr marL="0" indent="0">
                  <a:buNone/>
                </a:pPr>
                <a:r>
                  <a:rPr lang="en-US" sz="2200" b="1" dirty="0" smtClean="0"/>
                  <a:t>Solution:</a:t>
                </a:r>
                <a:r>
                  <a:rPr lang="en-US" sz="2200" dirty="0" smtClean="0"/>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r>
                        <a:rPr lang="en-US" sz="2200" b="0" i="1" smtClean="0">
                          <a:latin typeface="Cambria Math"/>
                        </a:rPr>
                        <m:t>240</m:t>
                      </m:r>
                      <m:r>
                        <a:rPr lang="en-US" sz="2200" b="0" i="1" smtClean="0">
                          <a:latin typeface="Cambria Math"/>
                        </a:rPr>
                        <m:t>−</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8</m:t>
                              </m:r>
                            </m:e>
                          </m:d>
                        </m:e>
                        <m:sup>
                          <m:r>
                            <a:rPr lang="en-US" sz="2200" b="0" i="1" smtClean="0">
                              <a:latin typeface="Cambria Math"/>
                            </a:rPr>
                            <m:t>2</m:t>
                          </m:r>
                        </m:sup>
                      </m:sSup>
                      <m:r>
                        <a:rPr lang="en-US" sz="2200" b="0" i="1" smtClean="0">
                          <a:latin typeface="Cambria Math"/>
                        </a:rPr>
                        <m:t>=</m:t>
                      </m:r>
                      <m:r>
                        <a:rPr lang="en-US" sz="2200" b="0" i="1" smtClean="0">
                          <a:latin typeface="Cambria Math"/>
                        </a:rPr>
                        <m:t>236</m:t>
                      </m:r>
                      <m:r>
                        <a:rPr lang="en-US" sz="2200" b="0" i="1" smtClean="0">
                          <a:latin typeface="Cambria Math"/>
                        </a:rPr>
                        <m:t>.</m:t>
                      </m:r>
                      <m:r>
                        <a:rPr lang="en-US" sz="2200" b="0" i="1" smtClean="0">
                          <a:latin typeface="Cambria Math"/>
                        </a:rPr>
                        <m:t>76</m:t>
                      </m:r>
                    </m:oMath>
                  </m:oMathPara>
                </a14:m>
                <a:endParaRPr lang="en-US" sz="2200" dirty="0" smtClean="0"/>
              </a:p>
              <a:p>
                <a:pPr marL="0" indent="0">
                  <a:buNone/>
                </a:pP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m:t>
                    </m:r>
                    <m:r>
                      <a:rPr lang="en-US" sz="2200" b="0" i="0" smtClean="0">
                        <a:latin typeface="Cambria Math"/>
                      </a:rPr>
                      <m:t>3</m:t>
                    </m:r>
                    <m:sSub>
                      <m:sSubPr>
                        <m:ctrlPr>
                          <a:rPr lang="en-US" sz="2200" i="1" dirty="0" smtClean="0">
                            <a:latin typeface="Cambria Math"/>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2</m:t>
                        </m:r>
                      </m:sub>
                    </m:sSub>
                    <m:sSub>
                      <m:sSubPr>
                        <m:ctrlPr>
                          <a:rPr lang="en-US" sz="2200" i="1" dirty="0" smtClean="0">
                            <a:latin typeface="Cambria Math"/>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1</m:t>
                        </m:r>
                      </m:sub>
                    </m:sSub>
                    <m:r>
                      <a:rPr lang="en-US" sz="2200" b="0" i="1" dirty="0" smtClean="0">
                        <a:latin typeface="Cambria Math"/>
                      </a:rPr>
                      <m:t>+</m:t>
                    </m:r>
                  </m:oMath>
                </a14:m>
                <a:r>
                  <a:rPr lang="en-US" sz="2200" dirty="0" smtClean="0"/>
                  <a:t>2</a:t>
                </a:r>
                <a14:m>
                  <m:oMath xmlns:m="http://schemas.openxmlformats.org/officeDocument/2006/math">
                    <m:sSup>
                      <m:sSupPr>
                        <m:ctrlPr>
                          <a:rPr lang="en-US" sz="2200" i="1" dirty="0" smtClean="0">
                            <a:latin typeface="Cambria Math"/>
                          </a:rPr>
                        </m:ctrlPr>
                      </m:sSupPr>
                      <m:e>
                        <m:sSub>
                          <m:sSubPr>
                            <m:ctrlPr>
                              <a:rPr lang="en-US" sz="2200" i="1" dirty="0" smtClean="0">
                                <a:latin typeface="Cambria Math"/>
                              </a:rPr>
                            </m:ctrlPr>
                          </m:sSubPr>
                          <m:e>
                            <m:r>
                              <a:rPr lang="en-US" sz="2200" b="0" i="1" dirty="0" smtClean="0">
                                <a:latin typeface="Cambria Math"/>
                                <a:ea typeface="Cambria Math"/>
                              </a:rPr>
                              <m:t>𝜇</m:t>
                            </m:r>
                            <m:r>
                              <a:rPr lang="en-US" sz="2200" b="0" i="1" dirty="0" smtClean="0">
                                <a:latin typeface="Cambria Math"/>
                                <a:ea typeface="Cambria Math"/>
                              </a:rPr>
                              <m:t>′</m:t>
                            </m:r>
                          </m:e>
                          <m:sub>
                            <m:r>
                              <a:rPr lang="en-US" sz="2200" b="0" i="1" dirty="0" smtClean="0">
                                <a:latin typeface="Cambria Math"/>
                              </a:rPr>
                              <m:t>1</m:t>
                            </m:r>
                          </m:sub>
                        </m:sSub>
                      </m:e>
                      <m:sup>
                        <m:r>
                          <a:rPr lang="en-US" sz="2200" b="0" i="1" dirty="0" smtClean="0">
                            <a:latin typeface="Cambria Math"/>
                          </a:rPr>
                          <m:t>3</m:t>
                        </m:r>
                      </m:sup>
                    </m:sSup>
                  </m:oMath>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0" dirty="0" smtClean="0">
                          <a:latin typeface="Cambria Math"/>
                        </a:rPr>
                        <m:t>=−</m:t>
                      </m:r>
                      <m:r>
                        <a:rPr lang="en-US" sz="2200" b="0" i="0" dirty="0" smtClean="0">
                          <a:latin typeface="Cambria Math"/>
                        </a:rPr>
                        <m:t>1020</m:t>
                      </m:r>
                      <m:r>
                        <a:rPr lang="en-US" sz="2200" b="0" i="0" dirty="0" smtClean="0">
                          <a:latin typeface="Cambria Math"/>
                        </a:rPr>
                        <m:t>−</m:t>
                      </m:r>
                      <m:r>
                        <a:rPr lang="en-US" sz="2200" b="0" i="0" dirty="0" smtClean="0">
                          <a:latin typeface="Cambria Math"/>
                        </a:rPr>
                        <m:t>3</m:t>
                      </m:r>
                      <m:d>
                        <m:dPr>
                          <m:ctrlPr>
                            <a:rPr lang="en-US" sz="2200" i="1" dirty="0" smtClean="0">
                              <a:latin typeface="Cambria Math"/>
                            </a:rPr>
                          </m:ctrlPr>
                        </m:dPr>
                        <m:e>
                          <m:r>
                            <a:rPr lang="en-US" sz="2200" b="0" i="0" dirty="0" smtClean="0">
                              <a:latin typeface="Cambria Math"/>
                            </a:rPr>
                            <m:t>240</m:t>
                          </m:r>
                        </m:e>
                      </m:d>
                      <m:d>
                        <m:dPr>
                          <m:ctrlPr>
                            <a:rPr lang="en-US" sz="2200" i="1" dirty="0" smtClean="0">
                              <a:latin typeface="Cambria Math"/>
                            </a:rPr>
                          </m:ctrlPr>
                        </m:dPr>
                        <m:e>
                          <m:r>
                            <a:rPr lang="en-US" sz="2200" b="0" i="0" dirty="0" smtClean="0">
                              <a:latin typeface="Cambria Math"/>
                            </a:rPr>
                            <m:t>−</m:t>
                          </m:r>
                          <m:r>
                            <a:rPr lang="en-US" sz="2200" b="0" i="0" dirty="0" smtClean="0">
                              <a:latin typeface="Cambria Math"/>
                            </a:rPr>
                            <m:t>1</m:t>
                          </m:r>
                          <m:r>
                            <a:rPr lang="en-US" sz="2200" b="0" i="0" dirty="0" smtClean="0">
                              <a:latin typeface="Cambria Math"/>
                            </a:rPr>
                            <m:t>.</m:t>
                          </m:r>
                          <m:r>
                            <a:rPr lang="en-US" sz="2200" b="0" i="0" dirty="0" smtClean="0">
                              <a:latin typeface="Cambria Math"/>
                            </a:rPr>
                            <m:t>8</m:t>
                          </m:r>
                        </m:e>
                      </m:d>
                      <m:r>
                        <a:rPr lang="en-US" sz="2200" b="0" i="0" dirty="0" smtClean="0">
                          <a:latin typeface="Cambria Math"/>
                        </a:rPr>
                        <m:t>+</m:t>
                      </m:r>
                      <m:r>
                        <a:rPr lang="en-US" sz="2200" b="0" i="0" dirty="0" smtClean="0">
                          <a:latin typeface="Cambria Math"/>
                        </a:rPr>
                        <m:t>2</m:t>
                      </m:r>
                      <m:sSup>
                        <m:sSupPr>
                          <m:ctrlPr>
                            <a:rPr lang="en-US" sz="2200" i="1" dirty="0" smtClean="0">
                              <a:latin typeface="Cambria Math"/>
                            </a:rPr>
                          </m:ctrlPr>
                        </m:sSupPr>
                        <m:e>
                          <m:d>
                            <m:dPr>
                              <m:ctrlPr>
                                <a:rPr lang="en-US" sz="2200" i="1" dirty="0" smtClean="0">
                                  <a:latin typeface="Cambria Math"/>
                                </a:rPr>
                              </m:ctrlPr>
                            </m:dPr>
                            <m:e>
                              <m:r>
                                <a:rPr lang="en-US" sz="2200" b="0" i="1" dirty="0" smtClean="0">
                                  <a:latin typeface="Cambria Math"/>
                                </a:rPr>
                                <m:t>−</m:t>
                              </m:r>
                              <m:r>
                                <a:rPr lang="en-US" sz="2200" b="0" i="1" dirty="0" smtClean="0">
                                  <a:latin typeface="Cambria Math"/>
                                </a:rPr>
                                <m:t>1</m:t>
                              </m:r>
                              <m:r>
                                <a:rPr lang="en-US" sz="2200" b="0" i="1" dirty="0" smtClean="0">
                                  <a:latin typeface="Cambria Math"/>
                                </a:rPr>
                                <m:t>.</m:t>
                              </m:r>
                              <m:r>
                                <a:rPr lang="en-US" sz="2200" b="0" i="1" dirty="0" smtClean="0">
                                  <a:latin typeface="Cambria Math"/>
                                </a:rPr>
                                <m:t>8</m:t>
                              </m:r>
                            </m:e>
                          </m:d>
                        </m:e>
                        <m:sup>
                          <m:r>
                            <a:rPr lang="en-US" sz="2200" b="0" i="1" dirty="0" smtClean="0">
                              <a:latin typeface="Cambria Math"/>
                            </a:rPr>
                            <m:t>3</m:t>
                          </m:r>
                        </m:sup>
                      </m:sSup>
                      <m:r>
                        <a:rPr lang="en-US" sz="2200" b="0" i="1" dirty="0" smtClean="0">
                          <a:latin typeface="Cambria Math"/>
                        </a:rPr>
                        <m:t>=</m:t>
                      </m:r>
                      <m:r>
                        <a:rPr lang="en-US" sz="2200" b="0" i="1" dirty="0" smtClean="0">
                          <a:latin typeface="Cambria Math"/>
                        </a:rPr>
                        <m:t>264</m:t>
                      </m:r>
                      <m:r>
                        <a:rPr lang="en-US" sz="2200" b="0" i="1" dirty="0" smtClean="0">
                          <a:latin typeface="Cambria Math"/>
                        </a:rPr>
                        <m:t>.</m:t>
                      </m:r>
                      <m:r>
                        <a:rPr lang="en-US" sz="2200" b="0" i="1" dirty="0" smtClean="0">
                          <a:latin typeface="Cambria Math"/>
                        </a:rPr>
                        <m:t>36</m:t>
                      </m:r>
                    </m:oMath>
                  </m:oMathPara>
                </a14:m>
                <a:endParaRPr lang="en-US" sz="2200" b="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4</m:t>
                          </m:r>
                        </m:sub>
                      </m:sSub>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4</m:t>
                          </m:r>
                        </m:sub>
                      </m:sSub>
                      <m:r>
                        <a:rPr lang="en-US" sz="2200" b="0" i="1" smtClean="0">
                          <a:latin typeface="Cambria Math"/>
                        </a:rPr>
                        <m:t>−</m:t>
                      </m:r>
                      <m:r>
                        <a:rPr lang="en-US" sz="2200" b="0" i="1" smtClean="0">
                          <a:latin typeface="Cambria Math"/>
                        </a:rPr>
                        <m:t>4</m:t>
                      </m:r>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3</m:t>
                          </m:r>
                        </m:sub>
                      </m:sSub>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r>
                        <a:rPr lang="en-US" sz="2200" b="0" i="1" smtClean="0">
                          <a:latin typeface="Cambria Math"/>
                        </a:rPr>
                        <m:t>+</m:t>
                      </m:r>
                      <m:r>
                        <a:rPr lang="en-US" sz="2200" b="0" i="1" smtClean="0">
                          <a:latin typeface="Cambria Math"/>
                        </a:rPr>
                        <m:t>6</m:t>
                      </m:r>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b>
                        <m:sSubPr>
                          <m:ctrlPr>
                            <a:rPr lang="en-US" sz="2200" b="0" i="1" smtClean="0">
                              <a:latin typeface="Cambria Math"/>
                            </a:rPr>
                          </m:ctrlPr>
                        </m:sSubPr>
                        <m:e>
                          <m:sSup>
                            <m:sSupPr>
                              <m:ctrlPr>
                                <a:rPr lang="en-US" sz="2200" b="0" i="1" smtClean="0">
                                  <a:latin typeface="Cambria Math"/>
                                </a:rPr>
                              </m:ctrlPr>
                            </m:sSup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p>
                              <m:r>
                                <a:rPr lang="en-US" sz="2200" b="0" i="1" smtClean="0">
                                  <a:latin typeface="Cambria Math"/>
                                </a:rPr>
                                <m:t>2</m:t>
                              </m:r>
                            </m:sup>
                          </m:sSup>
                        </m:e>
                        <m:sub>
                          <m:r>
                            <a:rPr lang="en-US" sz="2200" b="0" i="1" smtClean="0">
                              <a:latin typeface="Cambria Math"/>
                            </a:rPr>
                            <m:t>1</m:t>
                          </m:r>
                        </m:sub>
                      </m:sSub>
                      <m:r>
                        <a:rPr lang="en-US" sz="2200" b="0" i="1" smtClean="0">
                          <a:latin typeface="Cambria Math"/>
                        </a:rPr>
                        <m:t>−</m:t>
                      </m:r>
                      <m:r>
                        <a:rPr lang="en-US" sz="2200" b="0" i="1" smtClean="0">
                          <a:latin typeface="Cambria Math"/>
                        </a:rPr>
                        <m:t>3</m:t>
                      </m:r>
                      <m:sSub>
                        <m:sSubPr>
                          <m:ctrlPr>
                            <a:rPr lang="en-US" sz="2200" b="0" i="1" smtClean="0">
                              <a:latin typeface="Cambria Math"/>
                            </a:rPr>
                          </m:ctrlPr>
                        </m:sSubPr>
                        <m:e>
                          <m:sSup>
                            <m:sSupPr>
                              <m:ctrlPr>
                                <a:rPr lang="en-US" sz="2200" b="0" i="1" smtClean="0">
                                  <a:latin typeface="Cambria Math"/>
                                </a:rPr>
                              </m:ctrlPr>
                            </m:sSup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p>
                              <m:r>
                                <a:rPr lang="en-US" sz="2200" b="0" i="1" smtClean="0">
                                  <a:latin typeface="Cambria Math"/>
                                </a:rPr>
                                <m:t>4</m:t>
                              </m:r>
                            </m:sup>
                          </m:sSup>
                        </m:e>
                        <m:sub>
                          <m:r>
                            <a:rPr lang="en-US" sz="2200" b="0" i="1" smtClean="0">
                              <a:latin typeface="Cambria Math"/>
                            </a:rPr>
                            <m:t>1</m:t>
                          </m:r>
                        </m:sub>
                      </m:sSub>
                      <m:r>
                        <a:rPr lang="en-US" sz="2200" b="0" i="1" smtClean="0">
                          <a:latin typeface="Cambria Math"/>
                        </a:rPr>
                        <m:t>=</m:t>
                      </m:r>
                      <m:r>
                        <a:rPr lang="en-US" sz="2200" b="0" i="1" smtClean="0">
                          <a:latin typeface="Cambria Math"/>
                        </a:rPr>
                        <m:t>144000</m:t>
                      </m:r>
                      <m:r>
                        <a:rPr lang="en-US" sz="2200" b="0" i="1" smtClean="0">
                          <a:latin typeface="Cambria Math"/>
                        </a:rPr>
                        <m:t>−</m:t>
                      </m:r>
                      <m:r>
                        <a:rPr lang="en-US" sz="2200" b="0" i="1" smtClean="0">
                          <a:latin typeface="Cambria Math"/>
                        </a:rPr>
                        <m:t>4</m:t>
                      </m:r>
                      <m:d>
                        <m:dPr>
                          <m:ctrlPr>
                            <a:rPr lang="en-US" sz="2200" b="0" i="1" smtClean="0">
                              <a:latin typeface="Cambria Math"/>
                            </a:rPr>
                          </m:ctrlPr>
                        </m:dPr>
                        <m:e>
                          <m:r>
                            <a:rPr lang="en-US" sz="2200" b="0" i="1" smtClean="0">
                              <a:latin typeface="Cambria Math"/>
                            </a:rPr>
                            <m:t>−</m:t>
                          </m:r>
                          <m:r>
                            <a:rPr lang="en-US" sz="2200" b="0" i="1" smtClean="0">
                              <a:latin typeface="Cambria Math"/>
                            </a:rPr>
                            <m:t>1020</m:t>
                          </m:r>
                        </m:e>
                      </m:d>
                      <m:d>
                        <m:dPr>
                          <m:ctrlPr>
                            <a:rPr lang="en-US" sz="2200" b="0" i="1" smtClean="0">
                              <a:latin typeface="Cambria Math"/>
                            </a:rPr>
                          </m:ctrlPr>
                        </m:dPr>
                        <m:e>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8</m:t>
                          </m:r>
                        </m:e>
                      </m:d>
                      <m:r>
                        <a:rPr lang="en-US" sz="2200" b="0" i="1" smtClean="0">
                          <a:latin typeface="Cambria Math"/>
                        </a:rPr>
                        <m:t>+</m:t>
                      </m:r>
                      <m:r>
                        <a:rPr lang="en-US" sz="2200" b="0" i="1" smtClean="0">
                          <a:latin typeface="Cambria Math"/>
                        </a:rPr>
                        <m:t>6</m:t>
                      </m:r>
                      <m:d>
                        <m:dPr>
                          <m:ctrlPr>
                            <a:rPr lang="en-US" sz="2200" b="0" i="1" smtClean="0">
                              <a:latin typeface="Cambria Math"/>
                            </a:rPr>
                          </m:ctrlPr>
                        </m:dPr>
                        <m:e>
                          <m:r>
                            <a:rPr lang="en-US" sz="2200" b="0" i="1" smtClean="0">
                              <a:latin typeface="Cambria Math"/>
                            </a:rPr>
                            <m:t>240</m:t>
                          </m:r>
                        </m:e>
                      </m:d>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8</m:t>
                              </m:r>
                            </m:e>
                          </m:d>
                        </m:e>
                        <m:sup>
                          <m:r>
                            <a:rPr lang="en-US" sz="2200" b="0" i="1" smtClean="0">
                              <a:latin typeface="Cambria Math"/>
                            </a:rPr>
                            <m:t>2</m:t>
                          </m:r>
                          <m:r>
                            <a:rPr lang="en-US" sz="2200" b="0" i="1" smtClean="0">
                              <a:latin typeface="Cambria Math"/>
                            </a:rPr>
                            <m:t>−</m:t>
                          </m:r>
                        </m:sup>
                      </m:sSup>
                      <m:r>
                        <a:rPr lang="en-US" sz="2200" b="0" i="1" smtClean="0">
                          <a:latin typeface="Cambria Math"/>
                        </a:rPr>
                        <m:t>3</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84</m:t>
                              </m:r>
                            </m:e>
                          </m:d>
                        </m:e>
                        <m:sup>
                          <m:r>
                            <a:rPr lang="en-US" sz="2200" b="0" i="1" smtClean="0">
                              <a:latin typeface="Cambria Math"/>
                            </a:rPr>
                            <m:t>4</m:t>
                          </m:r>
                        </m:sup>
                      </m:sSup>
                      <m:r>
                        <a:rPr lang="en-US" sz="2200" b="0" i="1" smtClean="0">
                          <a:latin typeface="Cambria Math"/>
                        </a:rPr>
                        <m:t>=</m:t>
                      </m:r>
                      <m:r>
                        <a:rPr lang="en-US" sz="2200" b="0" i="1" smtClean="0">
                          <a:latin typeface="Cambria Math"/>
                        </a:rPr>
                        <m:t>141290</m:t>
                      </m:r>
                      <m:r>
                        <a:rPr lang="en-US" sz="2200" b="0" i="1" smtClean="0">
                          <a:latin typeface="Cambria Math"/>
                        </a:rPr>
                        <m:t>.</m:t>
                      </m:r>
                      <m:r>
                        <a:rPr lang="en-US" sz="2200" b="0" i="1" smtClean="0">
                          <a:latin typeface="Cambria Math"/>
                        </a:rPr>
                        <m:t>11</m:t>
                      </m:r>
                      <m:r>
                        <a:rPr lang="en-US" sz="2200" b="0" i="1" smtClean="0">
                          <a:latin typeface="Cambria Math"/>
                        </a:rPr>
                        <m:t>.</m:t>
                      </m:r>
                    </m:oMath>
                  </m:oMathPara>
                </a14:m>
                <a:endParaRPr lang="en-US" sz="2200" dirty="0" smtClean="0"/>
              </a:p>
              <a:p>
                <a:pPr marL="0" indent="0">
                  <a:buNone/>
                </a:pP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CC0AC53-74E1-49FE-B7DE-DEA5BFCD18A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805228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smtClean="0"/>
              <a:t>Example 3:</a:t>
            </a:r>
            <a:r>
              <a:rPr lang="en-US" sz="2200" dirty="0" smtClean="0"/>
              <a:t>Calculate the variance and third central moment from the following data.</a:t>
            </a:r>
          </a:p>
          <a:p>
            <a:endParaRPr lang="en-US" sz="2200" b="1" dirty="0" smtClean="0"/>
          </a:p>
          <a:p>
            <a:endParaRPr lang="en-US" sz="2200" b="1" dirty="0"/>
          </a:p>
          <a:p>
            <a:pPr marL="0" indent="0">
              <a:buNone/>
            </a:pPr>
            <a:r>
              <a:rPr lang="en-US" sz="2200" b="1" dirty="0" smtClean="0"/>
              <a:t>Solution:   Calculation of Moments</a:t>
            </a:r>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p:sp>
        <p:nvSpPr>
          <p:cNvPr id="4" name="Date Placeholder 3"/>
          <p:cNvSpPr>
            <a:spLocks noGrp="1"/>
          </p:cNvSpPr>
          <p:nvPr>
            <p:ph type="dt" sz="half" idx="10"/>
          </p:nvPr>
        </p:nvSpPr>
        <p:spPr/>
        <p:txBody>
          <a:bodyPr/>
          <a:lstStyle/>
          <a:p>
            <a:fld id="{B9020F58-EC8B-4AD6-A9EB-588804C1558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60994049"/>
                  </p:ext>
                </p:extLst>
              </p:nvPr>
            </p:nvGraphicFramePr>
            <p:xfrm>
              <a:off x="1371600" y="1981200"/>
              <a:ext cx="6096000" cy="73660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gridCol w="609600"/>
                    <a:gridCol w="609600"/>
                  </a:tblGrid>
                  <a:tr h="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smtClean="0">
                                        <a:latin typeface="Cambria Math"/>
                                      </a:rPr>
                                      <m:t>𝒙</m:t>
                                    </m:r>
                                  </m:e>
                                  <m:sub>
                                    <m:r>
                                      <a:rPr lang="en-US" b="1" i="1" smtClean="0">
                                        <a:latin typeface="Cambria Math"/>
                                      </a:rPr>
                                      <m:t>𝒊</m:t>
                                    </m:r>
                                  </m:sub>
                                </m:sSub>
                              </m:oMath>
                            </m:oMathPara>
                          </a14:m>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𝐹</m:t>
                                    </m:r>
                                  </m:e>
                                  <m:sub>
                                    <m:r>
                                      <a:rPr lang="en-US" b="0" i="1" smtClean="0">
                                        <a:latin typeface="Cambria Math"/>
                                      </a:rPr>
                                      <m:t>𝑖</m:t>
                                    </m:r>
                                  </m:sub>
                                </m:sSub>
                              </m:oMath>
                            </m:oMathPara>
                          </a14:m>
                          <a:endParaRPr lang="en-US" dirty="0"/>
                        </a:p>
                      </a:txBody>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26</a:t>
                          </a:r>
                          <a:endParaRPr lang="en-US" dirty="0"/>
                        </a:p>
                      </a:txBody>
                      <a:tcPr/>
                    </a:tc>
                    <a:tc>
                      <a:txBody>
                        <a:bodyPr/>
                        <a:lstStyle/>
                        <a:p>
                          <a:r>
                            <a:rPr lang="en-US" dirty="0" smtClean="0"/>
                            <a:t>59</a:t>
                          </a:r>
                          <a:endParaRPr lang="en-US" dirty="0"/>
                        </a:p>
                      </a:txBody>
                      <a:tcPr/>
                    </a:tc>
                    <a:tc>
                      <a:txBody>
                        <a:bodyPr/>
                        <a:lstStyle/>
                        <a:p>
                          <a:r>
                            <a:rPr lang="en-US" dirty="0" smtClean="0"/>
                            <a:t>72</a:t>
                          </a:r>
                          <a:endParaRPr lang="en-US" dirty="0"/>
                        </a:p>
                      </a:txBody>
                      <a:tcPr/>
                    </a:tc>
                    <a:tc>
                      <a:txBody>
                        <a:bodyPr/>
                        <a:lstStyle/>
                        <a:p>
                          <a:r>
                            <a:rPr lang="en-US" dirty="0" smtClean="0"/>
                            <a:t>52</a:t>
                          </a:r>
                          <a:endParaRPr lang="en-US" dirty="0"/>
                        </a:p>
                      </a:txBody>
                      <a:tcPr/>
                    </a:tc>
                    <a:tc>
                      <a:txBody>
                        <a:bodyPr/>
                        <a:lstStyle/>
                        <a:p>
                          <a:r>
                            <a:rPr lang="en-US" dirty="0" smtClean="0"/>
                            <a:t>29</a:t>
                          </a:r>
                          <a:endParaRPr lang="en-US" dirty="0"/>
                        </a:p>
                      </a:txBody>
                      <a:tcPr/>
                    </a:tc>
                    <a:tc>
                      <a:txBody>
                        <a:bodyPr/>
                        <a:lstStyle/>
                        <a:p>
                          <a:r>
                            <a:rPr lang="en-US" dirty="0" smtClean="0"/>
                            <a:t>7</a:t>
                          </a:r>
                          <a:endParaRPr lang="en-US" dirty="0"/>
                        </a:p>
                      </a:txBody>
                      <a:tcPr/>
                    </a:tc>
                    <a:tc>
                      <a:txBody>
                        <a:bodyPr/>
                        <a:lstStyle/>
                        <a:p>
                          <a:r>
                            <a:rPr lang="en-US" dirty="0" smtClean="0"/>
                            <a:t>1</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11899335"/>
                  </p:ext>
                </p:extLst>
              </p:nvPr>
            </p:nvGraphicFramePr>
            <p:xfrm>
              <a:off x="1371600" y="1981200"/>
              <a:ext cx="6096000" cy="73660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gridCol w="609600"/>
                    <a:gridCol w="609600"/>
                  </a:tblGrid>
                  <a:tr h="365760">
                    <a:tc>
                      <a:txBody>
                        <a:bodyPr/>
                        <a:lstStyle/>
                        <a:p>
                          <a:endParaRPr lang="en-US"/>
                        </a:p>
                      </a:txBody>
                      <a:tcPr>
                        <a:blipFill rotWithShape="1">
                          <a:blip r:embed="rId3"/>
                          <a:stretch>
                            <a:fillRect t="-8333" r="-900000" b="-126667"/>
                          </a:stretch>
                        </a:blip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r>
                  <a:tr h="370840">
                    <a:tc>
                      <a:txBody>
                        <a:bodyPr/>
                        <a:lstStyle/>
                        <a:p>
                          <a:endParaRPr lang="en-US"/>
                        </a:p>
                      </a:txBody>
                      <a:tcPr>
                        <a:blipFill rotWithShape="1">
                          <a:blip r:embed="rId3"/>
                          <a:stretch>
                            <a:fillRect t="-106557" r="-900000" b="-24590"/>
                          </a:stretch>
                        </a:blipFill>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26</a:t>
                          </a:r>
                          <a:endParaRPr lang="en-US" dirty="0"/>
                        </a:p>
                      </a:txBody>
                      <a:tcPr/>
                    </a:tc>
                    <a:tc>
                      <a:txBody>
                        <a:bodyPr/>
                        <a:lstStyle/>
                        <a:p>
                          <a:r>
                            <a:rPr lang="en-US" dirty="0" smtClean="0"/>
                            <a:t>59</a:t>
                          </a:r>
                          <a:endParaRPr lang="en-US" dirty="0"/>
                        </a:p>
                      </a:txBody>
                      <a:tcPr/>
                    </a:tc>
                    <a:tc>
                      <a:txBody>
                        <a:bodyPr/>
                        <a:lstStyle/>
                        <a:p>
                          <a:r>
                            <a:rPr lang="en-US" dirty="0" smtClean="0"/>
                            <a:t>72</a:t>
                          </a:r>
                          <a:endParaRPr lang="en-US" dirty="0"/>
                        </a:p>
                      </a:txBody>
                      <a:tcPr/>
                    </a:tc>
                    <a:tc>
                      <a:txBody>
                        <a:bodyPr/>
                        <a:lstStyle/>
                        <a:p>
                          <a:r>
                            <a:rPr lang="en-US" dirty="0" smtClean="0"/>
                            <a:t>52</a:t>
                          </a:r>
                          <a:endParaRPr lang="en-US" dirty="0"/>
                        </a:p>
                      </a:txBody>
                      <a:tcPr/>
                    </a:tc>
                    <a:tc>
                      <a:txBody>
                        <a:bodyPr/>
                        <a:lstStyle/>
                        <a:p>
                          <a:r>
                            <a:rPr lang="en-US" dirty="0" smtClean="0"/>
                            <a:t>29</a:t>
                          </a:r>
                          <a:endParaRPr lang="en-US" dirty="0"/>
                        </a:p>
                      </a:txBody>
                      <a:tcPr/>
                    </a:tc>
                    <a:tc>
                      <a:txBody>
                        <a:bodyPr/>
                        <a:lstStyle/>
                        <a:p>
                          <a:r>
                            <a:rPr lang="en-US" dirty="0" smtClean="0"/>
                            <a:t>7</a:t>
                          </a:r>
                          <a:endParaRPr lang="en-US" dirty="0"/>
                        </a:p>
                      </a:txBody>
                      <a:tcPr/>
                    </a:tc>
                    <a:tc>
                      <a:txBody>
                        <a:bodyPr/>
                        <a:lstStyle/>
                        <a:p>
                          <a:r>
                            <a:rPr lang="en-US" dirty="0" smtClean="0"/>
                            <a:t>1</a:t>
                          </a:r>
                          <a:endParaRPr lang="en-US" dirty="0"/>
                        </a:p>
                      </a:txBody>
                      <a:tcPr/>
                    </a:tc>
                  </a:tr>
                </a:tbl>
              </a:graphicData>
            </a:graphic>
          </p:graphicFrame>
        </mc:Fallback>
      </mc:AlternateContent>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419172678"/>
                  </p:ext>
                </p:extLst>
              </p:nvPr>
            </p:nvGraphicFramePr>
            <p:xfrm>
              <a:off x="1352811" y="3352800"/>
              <a:ext cx="6096000" cy="2590038"/>
            </p:xfrm>
            <a:graphic>
              <a:graphicData uri="http://schemas.openxmlformats.org/drawingml/2006/table">
                <a:tbl>
                  <a:tblPr firstRow="1" bandRow="1">
                    <a:tableStyleId>{5C22544A-7EE6-4342-B048-85BDC9FD1C3A}</a:tableStyleId>
                  </a:tblPr>
                  <a:tblGrid>
                    <a:gridCol w="475989"/>
                    <a:gridCol w="457200"/>
                    <a:gridCol w="3200400"/>
                    <a:gridCol w="533400"/>
                    <a:gridCol w="609600"/>
                    <a:gridCol w="819411"/>
                  </a:tblGrid>
                  <a:tr h="456438">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a:rPr>
                                  </m:ctrlPr>
                                </m:fPr>
                                <m:num>
                                  <m:r>
                                    <a:rPr lang="en-US" b="1" i="1" smtClean="0">
                                      <a:latin typeface="Cambria Math"/>
                                    </a:rPr>
                                    <m:t>𝒙</m:t>
                                  </m:r>
                                  <m:r>
                                    <a:rPr lang="en-US" b="1" i="1" smtClean="0">
                                      <a:latin typeface="Cambria Math"/>
                                    </a:rPr>
                                    <m:t>−</m:t>
                                  </m:r>
                                  <m:r>
                                    <a:rPr lang="en-US" b="1" i="1" smtClean="0">
                                      <a:latin typeface="Cambria Math"/>
                                    </a:rPr>
                                    <m:t>𝑨</m:t>
                                  </m:r>
                                </m:num>
                                <m:den>
                                  <m:r>
                                    <a:rPr lang="en-US" b="1" i="1" smtClean="0">
                                      <a:latin typeface="Cambria Math"/>
                                    </a:rPr>
                                    <m:t>𝒉</m:t>
                                  </m:r>
                                </m:den>
                              </m:f>
                            </m:oMath>
                          </a14:m>
                          <a:r>
                            <a:rPr lang="en-US" b="1" dirty="0" smtClean="0"/>
                            <a:t>, </a:t>
                          </a:r>
                          <a14:m>
                            <m:oMath xmlns:m="http://schemas.openxmlformats.org/officeDocument/2006/math">
                              <m:r>
                                <a:rPr lang="en-US" b="1" i="1" smtClean="0">
                                  <a:latin typeface="Cambria Math"/>
                                </a:rPr>
                                <m:t>𝑨</m:t>
                              </m:r>
                              <m:r>
                                <a:rPr lang="en-US" b="1" i="1" smtClean="0">
                                  <a:latin typeface="Cambria Math"/>
                                </a:rPr>
                                <m:t>=</m:t>
                              </m:r>
                              <m:r>
                                <a:rPr lang="en-US" b="1" i="1" smtClean="0">
                                  <a:latin typeface="Cambria Math"/>
                                </a:rPr>
                                <m:t>𝟒</m:t>
                              </m:r>
                              <m:r>
                                <a:rPr lang="en-US" b="1" i="1" smtClean="0">
                                  <a:latin typeface="Cambria Math"/>
                                </a:rPr>
                                <m:t>,</m:t>
                              </m:r>
                              <m:r>
                                <a:rPr lang="en-US" b="1" i="1" smtClean="0">
                                  <a:latin typeface="Cambria Math"/>
                                </a:rPr>
                                <m:t>𝒉</m:t>
                              </m:r>
                              <m:r>
                                <a:rPr lang="en-US" b="1" i="1" smtClean="0">
                                  <a:latin typeface="Cambria Math"/>
                                </a:rPr>
                                <m:t>=</m:t>
                              </m:r>
                              <m:r>
                                <a:rPr lang="en-US" b="1" i="1" smtClean="0">
                                  <a:latin typeface="Cambria Math"/>
                                </a:rPr>
                                <m:t>𝟏</m:t>
                              </m:r>
                            </m:oMath>
                          </a14:m>
                          <a:endParaRPr lang="en-US" dirty="0"/>
                        </a:p>
                        <a:p>
                          <a:endParaRPr lang="en-US" b="1" dirty="0" smtClean="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smtClean="0">
                                        <a:latin typeface="Cambria Math"/>
                                      </a:rPr>
                                      <m:t>𝒇</m:t>
                                    </m:r>
                                  </m:e>
                                  <m:sub>
                                    <m:r>
                                      <a:rPr lang="en-US" b="1" i="1" smtClean="0">
                                        <a:latin typeface="Cambria Math"/>
                                      </a:rPr>
                                      <m:t>𝒖</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𝒇𝒖</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𝒇𝒖</m:t>
                                    </m:r>
                                  </m:e>
                                  <m:sup>
                                    <m:r>
                                      <a:rPr lang="en-US" b="1" i="1" smtClean="0">
                                        <a:latin typeface="Cambria Math"/>
                                      </a:rPr>
                                      <m:t>𝟑</m:t>
                                    </m:r>
                                  </m:sup>
                                </m:sSup>
                              </m:oMath>
                            </m:oMathPara>
                          </a14:m>
                          <a:endParaRPr lang="en-US" dirty="0"/>
                        </a:p>
                      </a:txBody>
                      <a:tcPr/>
                    </a:tc>
                  </a:tr>
                  <a:tr h="30988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-64</a:t>
                          </a:r>
                          <a:endParaRPr lang="en-US" dirty="0"/>
                        </a:p>
                      </a:txBody>
                      <a:tcPr/>
                    </a:tc>
                  </a:tr>
                  <a:tr h="309880">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-3</a:t>
                          </a:r>
                          <a:endParaRPr lang="en-US" dirty="0"/>
                        </a:p>
                      </a:txBody>
                      <a:tcPr/>
                    </a:tc>
                    <a:tc>
                      <a:txBody>
                        <a:bodyPr/>
                        <a:lstStyle/>
                        <a:p>
                          <a:r>
                            <a:rPr lang="en-US" dirty="0" smtClean="0"/>
                            <a:t>-27</a:t>
                          </a:r>
                          <a:endParaRPr lang="en-US" dirty="0"/>
                        </a:p>
                      </a:txBody>
                      <a:tcPr/>
                    </a:tc>
                    <a:tc>
                      <a:txBody>
                        <a:bodyPr/>
                        <a:lstStyle/>
                        <a:p>
                          <a:r>
                            <a:rPr lang="en-US" dirty="0" smtClean="0"/>
                            <a:t>81</a:t>
                          </a:r>
                          <a:endParaRPr lang="en-US" dirty="0"/>
                        </a:p>
                      </a:txBody>
                      <a:tcPr/>
                    </a:tc>
                    <a:tc>
                      <a:txBody>
                        <a:bodyPr/>
                        <a:lstStyle/>
                        <a:p>
                          <a:r>
                            <a:rPr lang="en-US" dirty="0" smtClean="0"/>
                            <a:t>-243</a:t>
                          </a:r>
                          <a:endParaRPr lang="en-US" dirty="0"/>
                        </a:p>
                      </a:txBody>
                      <a:tcPr/>
                    </a:tc>
                  </a:tr>
                  <a:tr h="309880">
                    <a:tc>
                      <a:txBody>
                        <a:bodyPr/>
                        <a:lstStyle/>
                        <a:p>
                          <a:r>
                            <a:rPr lang="en-US" dirty="0" smtClean="0"/>
                            <a:t>2</a:t>
                          </a:r>
                          <a:endParaRPr lang="en-US" dirty="0"/>
                        </a:p>
                      </a:txBody>
                      <a:tcPr/>
                    </a:tc>
                    <a:tc>
                      <a:txBody>
                        <a:bodyPr/>
                        <a:lstStyle/>
                        <a:p>
                          <a:r>
                            <a:rPr lang="en-US" dirty="0" smtClean="0"/>
                            <a:t>26</a:t>
                          </a:r>
                          <a:endParaRPr lang="en-US" dirty="0"/>
                        </a:p>
                      </a:txBody>
                      <a:tcPr/>
                    </a:tc>
                    <a:tc>
                      <a:txBody>
                        <a:bodyPr/>
                        <a:lstStyle/>
                        <a:p>
                          <a:r>
                            <a:rPr lang="en-US" dirty="0" smtClean="0"/>
                            <a:t>-2</a:t>
                          </a:r>
                          <a:endParaRPr lang="en-US" dirty="0"/>
                        </a:p>
                      </a:txBody>
                      <a:tcPr/>
                    </a:tc>
                    <a:tc>
                      <a:txBody>
                        <a:bodyPr/>
                        <a:lstStyle/>
                        <a:p>
                          <a:r>
                            <a:rPr lang="en-US" dirty="0" smtClean="0"/>
                            <a:t>-52</a:t>
                          </a:r>
                          <a:endParaRPr lang="en-US" dirty="0"/>
                        </a:p>
                      </a:txBody>
                      <a:tcPr/>
                    </a:tc>
                    <a:tc>
                      <a:txBody>
                        <a:bodyPr/>
                        <a:lstStyle/>
                        <a:p>
                          <a:r>
                            <a:rPr lang="en-US" dirty="0" smtClean="0"/>
                            <a:t>104</a:t>
                          </a:r>
                          <a:endParaRPr lang="en-US" dirty="0"/>
                        </a:p>
                      </a:txBody>
                      <a:tcPr/>
                    </a:tc>
                    <a:tc>
                      <a:txBody>
                        <a:bodyPr/>
                        <a:lstStyle/>
                        <a:p>
                          <a:r>
                            <a:rPr lang="en-US" dirty="0" smtClean="0"/>
                            <a:t>-208</a:t>
                          </a:r>
                          <a:endParaRPr lang="en-US" dirty="0"/>
                        </a:p>
                      </a:txBody>
                      <a:tcPr/>
                    </a:tc>
                  </a:tr>
                  <a:tr h="309880">
                    <a:tc>
                      <a:txBody>
                        <a:bodyPr/>
                        <a:lstStyle/>
                        <a:p>
                          <a:r>
                            <a:rPr lang="en-US" dirty="0" smtClean="0"/>
                            <a:t>3</a:t>
                          </a:r>
                          <a:endParaRPr lang="en-US" dirty="0"/>
                        </a:p>
                      </a:txBody>
                      <a:tcPr/>
                    </a:tc>
                    <a:tc>
                      <a:txBody>
                        <a:bodyPr/>
                        <a:lstStyle/>
                        <a:p>
                          <a:r>
                            <a:rPr lang="en-US" dirty="0" smtClean="0"/>
                            <a:t>59</a:t>
                          </a:r>
                          <a:endParaRPr lang="en-US" dirty="0"/>
                        </a:p>
                      </a:txBody>
                      <a:tcPr/>
                    </a:tc>
                    <a:tc>
                      <a:txBody>
                        <a:bodyPr/>
                        <a:lstStyle/>
                        <a:p>
                          <a:r>
                            <a:rPr lang="en-US" dirty="0" smtClean="0"/>
                            <a:t>-1</a:t>
                          </a:r>
                          <a:endParaRPr lang="en-US" dirty="0"/>
                        </a:p>
                      </a:txBody>
                      <a:tcPr/>
                    </a:tc>
                    <a:tc>
                      <a:txBody>
                        <a:bodyPr/>
                        <a:lstStyle/>
                        <a:p>
                          <a:r>
                            <a:rPr lang="en-US" dirty="0" smtClean="0"/>
                            <a:t>-59</a:t>
                          </a:r>
                          <a:endParaRPr lang="en-US" dirty="0"/>
                        </a:p>
                      </a:txBody>
                      <a:tcPr/>
                    </a:tc>
                    <a:tc>
                      <a:txBody>
                        <a:bodyPr/>
                        <a:lstStyle/>
                        <a:p>
                          <a:r>
                            <a:rPr lang="en-US" dirty="0" smtClean="0"/>
                            <a:t>59</a:t>
                          </a:r>
                          <a:endParaRPr lang="en-US" dirty="0"/>
                        </a:p>
                      </a:txBody>
                      <a:tcPr/>
                    </a:tc>
                    <a:tc>
                      <a:txBody>
                        <a:bodyPr/>
                        <a:lstStyle/>
                        <a:p>
                          <a:r>
                            <a:rPr lang="en-US" dirty="0" smtClean="0"/>
                            <a:t>-59</a:t>
                          </a:r>
                          <a:endParaRPr lang="en-US" dirty="0"/>
                        </a:p>
                      </a:txBody>
                      <a:tcPr/>
                    </a:tc>
                  </a:tr>
                  <a:tr h="309880">
                    <a:tc>
                      <a:txBody>
                        <a:bodyPr/>
                        <a:lstStyle/>
                        <a:p>
                          <a:r>
                            <a:rPr lang="en-US" dirty="0" smtClean="0"/>
                            <a:t>4</a:t>
                          </a:r>
                          <a:endParaRPr lang="en-US" dirty="0"/>
                        </a:p>
                      </a:txBody>
                      <a:tcPr/>
                    </a:tc>
                    <a:tc>
                      <a:txBody>
                        <a:bodyPr/>
                        <a:lstStyle/>
                        <a:p>
                          <a:r>
                            <a:rPr lang="en-US" dirty="0" smtClean="0"/>
                            <a:t>72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140476721"/>
                  </p:ext>
                </p:extLst>
              </p:nvPr>
            </p:nvGraphicFramePr>
            <p:xfrm>
              <a:off x="1352811" y="3352800"/>
              <a:ext cx="6096000" cy="2590038"/>
            </p:xfrm>
            <a:graphic>
              <a:graphicData uri="http://schemas.openxmlformats.org/drawingml/2006/table">
                <a:tbl>
                  <a:tblPr firstRow="1" bandRow="1">
                    <a:tableStyleId>{5C22544A-7EE6-4342-B048-85BDC9FD1C3A}</a:tableStyleId>
                  </a:tblPr>
                  <a:tblGrid>
                    <a:gridCol w="475989"/>
                    <a:gridCol w="457200"/>
                    <a:gridCol w="3200400"/>
                    <a:gridCol w="533400"/>
                    <a:gridCol w="609600"/>
                    <a:gridCol w="819411"/>
                  </a:tblGrid>
                  <a:tr h="761238">
                    <a:tc>
                      <a:txBody>
                        <a:bodyPr/>
                        <a:lstStyle/>
                        <a:p>
                          <a:endParaRPr lang="en-US"/>
                        </a:p>
                      </a:txBody>
                      <a:tcPr>
                        <a:blipFill rotWithShape="1">
                          <a:blip r:embed="rId4"/>
                          <a:stretch>
                            <a:fillRect l="-1282" t="-4000" r="-1182051" b="-252800"/>
                          </a:stretch>
                        </a:blipFill>
                      </a:tcPr>
                    </a:tc>
                    <a:tc>
                      <a:txBody>
                        <a:bodyPr/>
                        <a:lstStyle/>
                        <a:p>
                          <a:endParaRPr lang="en-US"/>
                        </a:p>
                      </a:txBody>
                      <a:tcPr>
                        <a:blipFill rotWithShape="1">
                          <a:blip r:embed="rId4"/>
                          <a:stretch>
                            <a:fillRect l="-105333" t="-4000" r="-1129333" b="-252800"/>
                          </a:stretch>
                        </a:blipFill>
                      </a:tcPr>
                    </a:tc>
                    <a:tc>
                      <a:txBody>
                        <a:bodyPr/>
                        <a:lstStyle/>
                        <a:p>
                          <a:endParaRPr lang="en-US"/>
                        </a:p>
                      </a:txBody>
                      <a:tcPr>
                        <a:blipFill rotWithShape="1">
                          <a:blip r:embed="rId4"/>
                          <a:stretch>
                            <a:fillRect l="-29333" t="-4000" r="-61333" b="-252800"/>
                          </a:stretch>
                        </a:blipFill>
                      </a:tcPr>
                    </a:tc>
                    <a:tc>
                      <a:txBody>
                        <a:bodyPr/>
                        <a:lstStyle/>
                        <a:p>
                          <a:endParaRPr lang="en-US"/>
                        </a:p>
                      </a:txBody>
                      <a:tcPr>
                        <a:blipFill rotWithShape="1">
                          <a:blip r:embed="rId4"/>
                          <a:stretch>
                            <a:fillRect l="-771591" t="-4000" r="-265909" b="-252800"/>
                          </a:stretch>
                        </a:blipFill>
                      </a:tcPr>
                    </a:tc>
                    <a:tc>
                      <a:txBody>
                        <a:bodyPr/>
                        <a:lstStyle/>
                        <a:p>
                          <a:endParaRPr lang="en-US"/>
                        </a:p>
                      </a:txBody>
                      <a:tcPr>
                        <a:blipFill rotWithShape="1">
                          <a:blip r:embed="rId4"/>
                          <a:stretch>
                            <a:fillRect l="-767000" t="-4000" r="-134000" b="-252800"/>
                          </a:stretch>
                        </a:blipFill>
                      </a:tcPr>
                    </a:tc>
                    <a:tc>
                      <a:txBody>
                        <a:bodyPr/>
                        <a:lstStyle/>
                        <a:p>
                          <a:endParaRPr lang="en-US"/>
                        </a:p>
                      </a:txBody>
                      <a:tcPr>
                        <a:blipFill rotWithShape="1">
                          <a:blip r:embed="rId4"/>
                          <a:stretch>
                            <a:fillRect l="-647015" t="-4000" b="-252800"/>
                          </a:stretch>
                        </a:blipFill>
                      </a:tcPr>
                    </a:tc>
                  </a:tr>
                  <a:tr h="36576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-64</a:t>
                          </a:r>
                          <a:endParaRPr lang="en-US" dirty="0"/>
                        </a:p>
                      </a:txBody>
                      <a:tcPr/>
                    </a:tc>
                  </a:tr>
                  <a:tr h="365760">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-3</a:t>
                          </a:r>
                          <a:endParaRPr lang="en-US" dirty="0"/>
                        </a:p>
                      </a:txBody>
                      <a:tcPr/>
                    </a:tc>
                    <a:tc>
                      <a:txBody>
                        <a:bodyPr/>
                        <a:lstStyle/>
                        <a:p>
                          <a:r>
                            <a:rPr lang="en-US" dirty="0" smtClean="0"/>
                            <a:t>-27</a:t>
                          </a:r>
                          <a:endParaRPr lang="en-US" dirty="0"/>
                        </a:p>
                      </a:txBody>
                      <a:tcPr/>
                    </a:tc>
                    <a:tc>
                      <a:txBody>
                        <a:bodyPr/>
                        <a:lstStyle/>
                        <a:p>
                          <a:r>
                            <a:rPr lang="en-US" dirty="0" smtClean="0"/>
                            <a:t>81</a:t>
                          </a:r>
                          <a:endParaRPr lang="en-US" dirty="0"/>
                        </a:p>
                      </a:txBody>
                      <a:tcPr/>
                    </a:tc>
                    <a:tc>
                      <a:txBody>
                        <a:bodyPr/>
                        <a:lstStyle/>
                        <a:p>
                          <a:r>
                            <a:rPr lang="en-US" dirty="0" smtClean="0"/>
                            <a:t>-243</a:t>
                          </a:r>
                          <a:endParaRPr lang="en-US" dirty="0"/>
                        </a:p>
                      </a:txBody>
                      <a:tcPr/>
                    </a:tc>
                  </a:tr>
                  <a:tr h="365760">
                    <a:tc>
                      <a:txBody>
                        <a:bodyPr/>
                        <a:lstStyle/>
                        <a:p>
                          <a:r>
                            <a:rPr lang="en-US" dirty="0" smtClean="0"/>
                            <a:t>2</a:t>
                          </a:r>
                          <a:endParaRPr lang="en-US" dirty="0"/>
                        </a:p>
                      </a:txBody>
                      <a:tcPr/>
                    </a:tc>
                    <a:tc>
                      <a:txBody>
                        <a:bodyPr/>
                        <a:lstStyle/>
                        <a:p>
                          <a:r>
                            <a:rPr lang="en-US" dirty="0" smtClean="0"/>
                            <a:t>26</a:t>
                          </a:r>
                          <a:endParaRPr lang="en-US" dirty="0"/>
                        </a:p>
                      </a:txBody>
                      <a:tcPr/>
                    </a:tc>
                    <a:tc>
                      <a:txBody>
                        <a:bodyPr/>
                        <a:lstStyle/>
                        <a:p>
                          <a:r>
                            <a:rPr lang="en-US" dirty="0" smtClean="0"/>
                            <a:t>-2</a:t>
                          </a:r>
                          <a:endParaRPr lang="en-US" dirty="0"/>
                        </a:p>
                      </a:txBody>
                      <a:tcPr/>
                    </a:tc>
                    <a:tc>
                      <a:txBody>
                        <a:bodyPr/>
                        <a:lstStyle/>
                        <a:p>
                          <a:r>
                            <a:rPr lang="en-US" dirty="0" smtClean="0"/>
                            <a:t>-52</a:t>
                          </a:r>
                          <a:endParaRPr lang="en-US" dirty="0"/>
                        </a:p>
                      </a:txBody>
                      <a:tcPr/>
                    </a:tc>
                    <a:tc>
                      <a:txBody>
                        <a:bodyPr/>
                        <a:lstStyle/>
                        <a:p>
                          <a:r>
                            <a:rPr lang="en-US" dirty="0" smtClean="0"/>
                            <a:t>104</a:t>
                          </a:r>
                          <a:endParaRPr lang="en-US" dirty="0"/>
                        </a:p>
                      </a:txBody>
                      <a:tcPr/>
                    </a:tc>
                    <a:tc>
                      <a:txBody>
                        <a:bodyPr/>
                        <a:lstStyle/>
                        <a:p>
                          <a:r>
                            <a:rPr lang="en-US" dirty="0" smtClean="0"/>
                            <a:t>-208</a:t>
                          </a:r>
                          <a:endParaRPr lang="en-US" dirty="0"/>
                        </a:p>
                      </a:txBody>
                      <a:tcPr/>
                    </a:tc>
                  </a:tr>
                  <a:tr h="365760">
                    <a:tc>
                      <a:txBody>
                        <a:bodyPr/>
                        <a:lstStyle/>
                        <a:p>
                          <a:r>
                            <a:rPr lang="en-US" dirty="0" smtClean="0"/>
                            <a:t>3</a:t>
                          </a:r>
                          <a:endParaRPr lang="en-US" dirty="0"/>
                        </a:p>
                      </a:txBody>
                      <a:tcPr/>
                    </a:tc>
                    <a:tc>
                      <a:txBody>
                        <a:bodyPr/>
                        <a:lstStyle/>
                        <a:p>
                          <a:r>
                            <a:rPr lang="en-US" dirty="0" smtClean="0"/>
                            <a:t>59</a:t>
                          </a:r>
                          <a:endParaRPr lang="en-US" dirty="0"/>
                        </a:p>
                      </a:txBody>
                      <a:tcPr/>
                    </a:tc>
                    <a:tc>
                      <a:txBody>
                        <a:bodyPr/>
                        <a:lstStyle/>
                        <a:p>
                          <a:r>
                            <a:rPr lang="en-US" dirty="0" smtClean="0"/>
                            <a:t>-1</a:t>
                          </a:r>
                          <a:endParaRPr lang="en-US" dirty="0"/>
                        </a:p>
                      </a:txBody>
                      <a:tcPr/>
                    </a:tc>
                    <a:tc>
                      <a:txBody>
                        <a:bodyPr/>
                        <a:lstStyle/>
                        <a:p>
                          <a:r>
                            <a:rPr lang="en-US" dirty="0" smtClean="0"/>
                            <a:t>-59</a:t>
                          </a:r>
                          <a:endParaRPr lang="en-US" dirty="0"/>
                        </a:p>
                      </a:txBody>
                      <a:tcPr/>
                    </a:tc>
                    <a:tc>
                      <a:txBody>
                        <a:bodyPr/>
                        <a:lstStyle/>
                        <a:p>
                          <a:r>
                            <a:rPr lang="en-US" dirty="0" smtClean="0"/>
                            <a:t>59</a:t>
                          </a:r>
                          <a:endParaRPr lang="en-US" dirty="0"/>
                        </a:p>
                      </a:txBody>
                      <a:tcPr/>
                    </a:tc>
                    <a:tc>
                      <a:txBody>
                        <a:bodyPr/>
                        <a:lstStyle/>
                        <a:p>
                          <a:r>
                            <a:rPr lang="en-US" dirty="0" smtClean="0"/>
                            <a:t>-59</a:t>
                          </a:r>
                          <a:endParaRPr lang="en-US" dirty="0"/>
                        </a:p>
                      </a:txBody>
                      <a:tcPr/>
                    </a:tc>
                  </a:tr>
                  <a:tr h="365760">
                    <a:tc>
                      <a:txBody>
                        <a:bodyPr/>
                        <a:lstStyle/>
                        <a:p>
                          <a:r>
                            <a:rPr lang="en-US" dirty="0" smtClean="0"/>
                            <a:t>4</a:t>
                          </a:r>
                          <a:endParaRPr lang="en-US" dirty="0"/>
                        </a:p>
                      </a:txBody>
                      <a:tcPr/>
                    </a:tc>
                    <a:tc>
                      <a:txBody>
                        <a:bodyPr/>
                        <a:lstStyle/>
                        <a:p>
                          <a:r>
                            <a:rPr lang="en-US" dirty="0" smtClean="0"/>
                            <a:t>72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767564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F3CE4E-1BD6-466B-AE1B-86BEAF9B334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a:xfrm>
                <a:off x="388785" y="1066800"/>
                <a:ext cx="8229600" cy="4525963"/>
              </a:xfrm>
            </p:spPr>
            <p:txBody>
              <a:bodyPr>
                <a:normAutofit/>
              </a:bodyPr>
              <a:lstStyle/>
              <a:p>
                <a:pPr marL="0" indent="0">
                  <a:buNone/>
                </a:pPr>
                <a:endParaRPr lang="en-US" sz="2200" dirty="0" smtClean="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i="1" dirty="0" smtClean="0">
                  <a:latin typeface="Cambria Math"/>
                </a:endParaRPr>
              </a:p>
              <a:p>
                <a:pPr marL="0" indent="0">
                  <a:buNone/>
                </a:pPr>
                <a:endParaRPr lang="en-US" sz="2200" i="1" dirty="0">
                  <a:latin typeface="Cambria Math"/>
                </a:endParaRPr>
              </a:p>
              <a:p>
                <a:pPr marL="0" indent="0">
                  <a:buNone/>
                </a:pPr>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d>
                        <m:dPr>
                          <m:ctrlPr>
                            <a:rPr lang="en-US" sz="2200" b="0" i="1" smtClean="0">
                              <a:latin typeface="Cambria Math"/>
                            </a:rPr>
                          </m:ctrlPr>
                        </m:dPr>
                        <m:e>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𝑓𝑢</m:t>
                                  </m:r>
                                </m:e>
                              </m:nary>
                            </m:num>
                            <m:den>
                              <m:r>
                                <a:rPr lang="en-US" sz="2200" b="0" i="1" smtClean="0">
                                  <a:latin typeface="Cambria Math"/>
                                </a:rPr>
                                <m:t>𝑁</m:t>
                              </m:r>
                            </m:den>
                          </m:f>
                        </m:e>
                      </m:d>
                      <m:r>
                        <m:rPr>
                          <m:sty m:val="p"/>
                        </m:rPr>
                        <a:rPr lang="en-US" sz="2200" b="0" i="0" smtClean="0">
                          <a:latin typeface="Cambria Math"/>
                        </a:rPr>
                        <m:t>h</m:t>
                      </m:r>
                      <m:r>
                        <a:rPr lang="en-US" sz="2200" b="0" i="0" smtClean="0">
                          <a:latin typeface="Cambria Math"/>
                        </a:rPr>
                        <m:t>=</m:t>
                      </m:r>
                      <m:f>
                        <m:fPr>
                          <m:ctrlPr>
                            <a:rPr lang="en-US" sz="2200" b="0" i="1" smtClean="0">
                              <a:latin typeface="Cambria Math"/>
                            </a:rPr>
                          </m:ctrlPr>
                        </m:fPr>
                        <m:num>
                          <m:r>
                            <a:rPr lang="en-US" sz="2200" b="0" i="1" smtClean="0">
                              <a:latin typeface="Cambria Math"/>
                            </a:rPr>
                            <m:t>−</m:t>
                          </m:r>
                          <m:r>
                            <a:rPr lang="en-US" sz="2200" b="0" i="1" smtClean="0">
                              <a:latin typeface="Cambria Math"/>
                            </a:rPr>
                            <m:t>7</m:t>
                          </m:r>
                        </m:num>
                        <m:den>
                          <m:r>
                            <a:rPr lang="en-US" sz="2200" b="0" i="1" smtClean="0">
                              <a:latin typeface="Cambria Math"/>
                            </a:rPr>
                            <m:t>256</m:t>
                          </m:r>
                        </m:den>
                      </m:f>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02734</m:t>
                      </m:r>
                    </m:oMath>
                  </m:oMathPara>
                </a14:m>
                <a:endParaRPr lang="en-US" sz="2200" b="0" dirty="0" smtClean="0"/>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2</m:t>
                        </m:r>
                      </m:sub>
                    </m:sSub>
                    <m:r>
                      <a:rPr lang="en-US" sz="2200" i="1">
                        <a:latin typeface="Cambria Math"/>
                      </a:rPr>
                      <m:t>=</m:t>
                    </m:r>
                    <m:d>
                      <m:dPr>
                        <m:ctrlPr>
                          <a:rPr lang="en-US" sz="2200" i="1">
                            <a:latin typeface="Cambria Math"/>
                          </a:rPr>
                        </m:ctrlPr>
                      </m:dPr>
                      <m:e>
                        <m:f>
                          <m:fPr>
                            <m:ctrlPr>
                              <a:rPr lang="en-US" sz="2200" i="1">
                                <a:latin typeface="Cambria Math"/>
                              </a:rPr>
                            </m:ctrlPr>
                          </m:fPr>
                          <m:num>
                            <m:nary>
                              <m:naryPr>
                                <m:chr m:val="∑"/>
                                <m:subHide m:val="on"/>
                                <m:supHide m:val="on"/>
                                <m:ctrlPr>
                                  <a:rPr lang="en-US" sz="2200" i="1" smtClean="0">
                                    <a:latin typeface="Cambria Math"/>
                                  </a:rPr>
                                </m:ctrlPr>
                              </m:naryPr>
                              <m:sub/>
                              <m:sup/>
                              <m:e>
                                <m:r>
                                  <a:rPr lang="en-US" sz="2200" i="1">
                                    <a:latin typeface="Cambria Math"/>
                                  </a:rPr>
                                  <m:t>𝑓</m:t>
                                </m:r>
                                <m:sSup>
                                  <m:sSupPr>
                                    <m:ctrlPr>
                                      <a:rPr lang="en-US" sz="2200" i="1" smtClean="0">
                                        <a:latin typeface="Cambria Math"/>
                                      </a:rPr>
                                    </m:ctrlPr>
                                  </m:sSupPr>
                                  <m:e>
                                    <m:r>
                                      <a:rPr lang="en-US" sz="2200" b="0" i="1" smtClean="0">
                                        <a:latin typeface="Cambria Math"/>
                                      </a:rPr>
                                      <m:t>𝑢</m:t>
                                    </m:r>
                                  </m:e>
                                  <m:sup>
                                    <m:r>
                                      <a:rPr lang="en-US" sz="2200" b="0" i="1" smtClean="0">
                                        <a:latin typeface="Cambria Math"/>
                                      </a:rPr>
                                      <m:t>2</m:t>
                                    </m:r>
                                  </m:sup>
                                </m:sSup>
                              </m:e>
                            </m:nary>
                          </m:num>
                          <m:den>
                            <m:r>
                              <a:rPr lang="en-US" sz="2200" i="1">
                                <a:latin typeface="Cambria Math"/>
                              </a:rPr>
                              <m:t>𝑁</m:t>
                            </m:r>
                          </m:den>
                        </m:f>
                      </m:e>
                    </m:d>
                    <m:sSup>
                      <m:sSupPr>
                        <m:ctrlPr>
                          <a:rPr lang="en-US" sz="2200" i="1" smtClean="0">
                            <a:latin typeface="Cambria Math"/>
                          </a:rPr>
                        </m:ctrlPr>
                      </m:sSupPr>
                      <m:e>
                        <m:r>
                          <a:rPr lang="en-US" sz="2200" b="0" i="1" smtClean="0">
                            <a:latin typeface="Cambria Math"/>
                          </a:rPr>
                          <m:t>h</m:t>
                        </m:r>
                      </m:e>
                      <m:sup>
                        <m:r>
                          <a:rPr lang="en-US" sz="2200" b="0" i="1" smtClean="0">
                            <a:latin typeface="Cambria Math"/>
                          </a:rPr>
                          <m:t>2</m:t>
                        </m:r>
                      </m:sup>
                    </m:sSup>
                    <m:r>
                      <a:rPr lang="en-US" sz="2200">
                        <a:latin typeface="Cambria Math"/>
                      </a:rPr>
                      <m:t>=</m:t>
                    </m:r>
                    <m:f>
                      <m:fPr>
                        <m:ctrlPr>
                          <a:rPr lang="en-US" sz="2200" i="1">
                            <a:latin typeface="Cambria Math"/>
                          </a:rPr>
                        </m:ctrlPr>
                      </m:fPr>
                      <m:num>
                        <m:r>
                          <a:rPr lang="en-US" sz="2200" b="0" i="1" smtClean="0">
                            <a:latin typeface="Cambria Math"/>
                          </a:rPr>
                          <m:t>507</m:t>
                        </m:r>
                      </m:num>
                      <m:den>
                        <m:r>
                          <a:rPr lang="en-US" sz="2200" i="1">
                            <a:latin typeface="Cambria Math"/>
                          </a:rPr>
                          <m:t>256</m:t>
                        </m:r>
                      </m:den>
                    </m:f>
                    <m:r>
                      <a:rPr lang="en-US" sz="2200" i="1">
                        <a:latin typeface="Cambria Math"/>
                      </a:rPr>
                      <m:t>=</m:t>
                    </m:r>
                  </m:oMath>
                </a14:m>
                <a:r>
                  <a:rPr lang="en-US" sz="2200" b="0" dirty="0" smtClean="0"/>
                  <a:t>1.9805</a:t>
                </a:r>
              </a:p>
              <a:p>
                <a:pPr marL="0" indent="0">
                  <a:buNone/>
                </a:pPr>
                <a:endParaRPr lang="en-US" sz="2200" b="0" dirty="0" smtClean="0"/>
              </a:p>
              <a:p>
                <a:pPr marL="0" indent="0">
                  <a:buNone/>
                </a:pPr>
                <a:endParaRPr lang="en-US" sz="2200" dirty="0" smtClean="0"/>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388785" y="1066800"/>
                <a:ext cx="8229600" cy="4525963"/>
              </a:xfrm>
              <a:blipFill rotWithShape="1">
                <a:blip r:embed="rId3"/>
                <a:stretch>
                  <a:fillRect l="-963" t="-809" b="-14016"/>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8785" y="1375569"/>
            <a:ext cx="8235950" cy="226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640819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7" end="7"/>
                                            </p:txEl>
                                          </p:spTgt>
                                        </p:tgtEl>
                                        <p:attrNameLst>
                                          <p:attrName>style.visibility</p:attrName>
                                        </p:attrNameLst>
                                      </p:cBhvr>
                                      <p:to>
                                        <p:strVal val="visible"/>
                                      </p:to>
                                    </p:set>
                                    <p:animEffect transition="in" filter="fade">
                                      <p:cBhvr>
                                        <p:cTn id="14" dur="1000"/>
                                        <p:tgtEl>
                                          <p:spTgt spid="9">
                                            <p:txEl>
                                              <p:pRg st="7" end="7"/>
                                            </p:txEl>
                                          </p:spTgt>
                                        </p:tgtEl>
                                      </p:cBhvr>
                                    </p:animEffect>
                                    <p:anim calcmode="lin" valueType="num">
                                      <p:cBhvr>
                                        <p:cTn id="15"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animEffect transition="in" filter="fade">
                                      <p:cBhvr>
                                        <p:cTn id="21" dur="1000"/>
                                        <p:tgtEl>
                                          <p:spTgt spid="9">
                                            <p:txEl>
                                              <p:pRg st="8" end="8"/>
                                            </p:txEl>
                                          </p:spTgt>
                                        </p:tgtEl>
                                      </p:cBhvr>
                                    </p:animEffect>
                                    <p:anim calcmode="lin" valueType="num">
                                      <p:cBhvr>
                                        <p:cTn id="22"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ea typeface="Cambria Math"/>
                            </a:rPr>
                            <m:t>𝜇</m:t>
                          </m:r>
                          <m:r>
                            <a:rPr lang="en-US" sz="2000" i="1">
                              <a:latin typeface="Cambria Math"/>
                              <a:ea typeface="Cambria Math"/>
                            </a:rPr>
                            <m:t>′</m:t>
                          </m:r>
                        </m:e>
                        <m:sub>
                          <m:r>
                            <a:rPr lang="en-US" sz="2000" b="0" i="1" smtClean="0">
                              <a:latin typeface="Cambria Math"/>
                              <a:ea typeface="Cambria Math"/>
                            </a:rPr>
                            <m:t>3</m:t>
                          </m:r>
                        </m:sub>
                      </m:sSub>
                      <m:r>
                        <a:rPr lang="en-US" sz="2000" i="1">
                          <a:latin typeface="Cambria Math"/>
                        </a:rPr>
                        <m:t>=</m:t>
                      </m:r>
                      <m:d>
                        <m:dPr>
                          <m:ctrlPr>
                            <a:rPr lang="en-US" sz="2000" i="1">
                              <a:latin typeface="Cambria Math"/>
                            </a:rPr>
                          </m:ctrlPr>
                        </m:dPr>
                        <m:e>
                          <m:f>
                            <m:fPr>
                              <m:ctrlPr>
                                <a:rPr lang="en-US" sz="2000" i="1">
                                  <a:latin typeface="Cambria Math"/>
                                </a:rPr>
                              </m:ctrlPr>
                            </m:fPr>
                            <m:num>
                              <m:nary>
                                <m:naryPr>
                                  <m:chr m:val="∑"/>
                                  <m:subHide m:val="on"/>
                                  <m:supHide m:val="on"/>
                                  <m:ctrlPr>
                                    <a:rPr lang="en-US" sz="2000" i="1">
                                      <a:latin typeface="Cambria Math"/>
                                    </a:rPr>
                                  </m:ctrlPr>
                                </m:naryPr>
                                <m:sub/>
                                <m:sup/>
                                <m:e>
                                  <m:r>
                                    <a:rPr lang="en-US" sz="2000" i="1">
                                      <a:latin typeface="Cambria Math"/>
                                    </a:rPr>
                                    <m:t>𝑓</m:t>
                                  </m:r>
                                  <m:sSup>
                                    <m:sSupPr>
                                      <m:ctrlPr>
                                        <a:rPr lang="en-US" sz="2000" i="1">
                                          <a:latin typeface="Cambria Math"/>
                                        </a:rPr>
                                      </m:ctrlPr>
                                    </m:sSupPr>
                                    <m:e>
                                      <m:r>
                                        <a:rPr lang="en-US" sz="2000" i="1">
                                          <a:latin typeface="Cambria Math"/>
                                        </a:rPr>
                                        <m:t>𝑢</m:t>
                                      </m:r>
                                    </m:e>
                                    <m:sup>
                                      <m:r>
                                        <a:rPr lang="en-US" sz="2000" b="0" i="1" smtClean="0">
                                          <a:latin typeface="Cambria Math"/>
                                        </a:rPr>
                                        <m:t>3</m:t>
                                      </m:r>
                                    </m:sup>
                                  </m:sSup>
                                </m:e>
                              </m:nary>
                            </m:num>
                            <m:den>
                              <m:r>
                                <a:rPr lang="en-US" sz="2000" i="1">
                                  <a:latin typeface="Cambria Math"/>
                                </a:rPr>
                                <m:t>𝑁</m:t>
                              </m:r>
                            </m:den>
                          </m:f>
                        </m:e>
                      </m:d>
                      <m:sSup>
                        <m:sSupPr>
                          <m:ctrlPr>
                            <a:rPr lang="en-US" sz="2000" i="1">
                              <a:latin typeface="Cambria Math"/>
                            </a:rPr>
                          </m:ctrlPr>
                        </m:sSupPr>
                        <m:e>
                          <m:r>
                            <a:rPr lang="en-US" sz="2000" i="1">
                              <a:latin typeface="Cambria Math"/>
                            </a:rPr>
                            <m:t>h</m:t>
                          </m:r>
                        </m:e>
                        <m:sup>
                          <m:r>
                            <a:rPr lang="en-US" sz="2000" b="0" i="1" smtClean="0">
                              <a:latin typeface="Cambria Math"/>
                            </a:rPr>
                            <m:t>3</m:t>
                          </m:r>
                        </m:sup>
                      </m:sSup>
                      <m:r>
                        <a:rPr lang="en-US" sz="2000">
                          <a:latin typeface="Cambria Math"/>
                        </a:rPr>
                        <m:t>=</m:t>
                      </m:r>
                      <m:f>
                        <m:fPr>
                          <m:ctrlPr>
                            <a:rPr lang="en-US" sz="2000" i="1">
                              <a:latin typeface="Cambria Math"/>
                            </a:rPr>
                          </m:ctrlPr>
                        </m:fPr>
                        <m:num>
                          <m:r>
                            <a:rPr lang="en-US" sz="2000" b="0" i="1" smtClean="0">
                              <a:latin typeface="Cambria Math"/>
                            </a:rPr>
                            <m:t>−</m:t>
                          </m:r>
                          <m:r>
                            <a:rPr lang="en-US" sz="2000" b="0" i="1" smtClean="0">
                              <a:latin typeface="Cambria Math"/>
                            </a:rPr>
                            <m:t>37</m:t>
                          </m:r>
                        </m:num>
                        <m:den>
                          <m:r>
                            <a:rPr lang="en-US" sz="2000" i="1">
                              <a:latin typeface="Cambria Math"/>
                            </a:rPr>
                            <m:t>256</m:t>
                          </m:r>
                        </m:den>
                      </m:f>
                      <m:r>
                        <a:rPr lang="en-US" sz="2000" i="1">
                          <a:latin typeface="Cambria Math"/>
                        </a:rPr>
                        <m:t>=</m:t>
                      </m:r>
                      <m:r>
                        <a:rPr lang="en-US" sz="2000" b="0" i="0" smtClean="0">
                          <a:latin typeface="Cambria Math"/>
                        </a:rPr>
                        <m:t>−</m:t>
                      </m:r>
                      <m:r>
                        <a:rPr lang="en-US" sz="2000" b="0" i="0" smtClean="0">
                          <a:latin typeface="Cambria Math"/>
                        </a:rPr>
                        <m:t>0</m:t>
                      </m:r>
                      <m:r>
                        <a:rPr lang="en-US" sz="2000" b="0" i="0" smtClean="0">
                          <a:latin typeface="Cambria Math"/>
                        </a:rPr>
                        <m:t>.</m:t>
                      </m:r>
                      <m:r>
                        <a:rPr lang="en-US" sz="2000" b="0" i="0" smtClean="0">
                          <a:latin typeface="Cambria Math"/>
                        </a:rPr>
                        <m:t>1445</m:t>
                      </m:r>
                    </m:oMath>
                  </m:oMathPara>
                </a14:m>
                <a:endParaRPr lang="en-US" sz="2000" dirty="0" smtClean="0"/>
              </a:p>
              <a:p>
                <a:pPr marL="0" indent="0">
                  <a:buNone/>
                </a:pPr>
                <a:r>
                  <a:rPr lang="en-US" sz="2200" b="1" dirty="0" smtClean="0"/>
                  <a:t>Moments about Mean:</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e>
                        <m:sup>
                          <m:r>
                            <a:rPr lang="en-US" sz="2200" b="0" i="1" smtClean="0">
                              <a:latin typeface="Cambria Math"/>
                            </a:rPr>
                            <m:t>2</m:t>
                          </m:r>
                        </m:sup>
                      </m:sSup>
                      <m:r>
                        <a:rPr lang="en-US" sz="2200" b="0" i="1" smtClean="0">
                          <a:latin typeface="Cambria Math"/>
                        </a:rPr>
                        <m:t>=</m:t>
                      </m:r>
                      <m:r>
                        <a:rPr lang="en-US" sz="2200" b="0" i="0" smtClean="0">
                          <a:latin typeface="Cambria Math"/>
                        </a:rPr>
                        <m:t>1</m:t>
                      </m:r>
                      <m:r>
                        <a:rPr lang="en-US" sz="2200" b="0" i="0" smtClean="0">
                          <a:latin typeface="Cambria Math"/>
                        </a:rPr>
                        <m:t>.</m:t>
                      </m:r>
                      <m:r>
                        <a:rPr lang="en-US" sz="2200" b="0" i="0" smtClean="0">
                          <a:latin typeface="Cambria Math"/>
                        </a:rPr>
                        <m:t>9805</m:t>
                      </m:r>
                      <m:r>
                        <a:rPr lang="en-US" sz="2200" b="0" i="0" smtClean="0">
                          <a:latin typeface="Cambria Math"/>
                        </a:rPr>
                        <m:t>−</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m:t>
                              </m:r>
                              <m:r>
                                <a:rPr lang="en-US" sz="2200" b="0" i="1" smtClean="0">
                                  <a:latin typeface="Cambria Math"/>
                                </a:rPr>
                                <m:t>02734</m:t>
                              </m:r>
                            </m:e>
                          </m:d>
                        </m:e>
                        <m:sup>
                          <m:r>
                            <a:rPr lang="en-US" sz="2200" b="0" i="1" smtClean="0">
                              <a:latin typeface="Cambria Math"/>
                            </a:rPr>
                            <m:t>2</m:t>
                          </m:r>
                        </m:sup>
                      </m:sSup>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97975</m:t>
                      </m:r>
                    </m:oMath>
                  </m:oMathPara>
                </a14:m>
                <a:endParaRPr lang="en-US" sz="2200" dirty="0" smtClean="0"/>
              </a:p>
              <a:p>
                <a:pPr marL="0" indent="0">
                  <a:buNone/>
                </a:pPr>
                <a:r>
                  <a:rPr lang="en-US" sz="2200" dirty="0" smtClean="0"/>
                  <a:t>Variance=1.97975</a:t>
                </a:r>
              </a:p>
              <a:p>
                <a:pPr marL="0" indent="0">
                  <a:buNone/>
                </a:pPr>
                <a:r>
                  <a:rPr lang="en-US" sz="2200" dirty="0" smtClean="0"/>
                  <a:t>Also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3</m:t>
                        </m:r>
                      </m:sub>
                    </m:sSub>
                    <m:r>
                      <a:rPr lang="en-US" sz="2200" b="0" i="1" smtClean="0">
                        <a:latin typeface="Cambria Math"/>
                      </a:rPr>
                      <m:t>−</m:t>
                    </m:r>
                    <m:r>
                      <a:rPr lang="en-US" sz="2200" b="0" i="1" smtClean="0">
                        <a:latin typeface="Cambria Math"/>
                      </a:rPr>
                      <m:t>3</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2</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3</m:t>
                        </m:r>
                      </m:sup>
                    </m:sSup>
                  </m:oMath>
                </a14:m>
                <a:endParaRPr lang="en-US" sz="2200" dirty="0" smtClean="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m:t>
                      </m:r>
                      <m:d>
                        <m:dPr>
                          <m:ctrlPr>
                            <a:rPr lang="en-US" sz="2200" i="1" smtClean="0">
                              <a:latin typeface="Cambria Math"/>
                            </a:rPr>
                          </m:ctrlPr>
                        </m:dPr>
                        <m:e>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1445</m:t>
                          </m:r>
                        </m:e>
                      </m:d>
                      <m:r>
                        <a:rPr lang="en-US" sz="2200" b="0" i="1" smtClean="0">
                          <a:latin typeface="Cambria Math"/>
                        </a:rPr>
                        <m:t>−</m:t>
                      </m:r>
                      <m:r>
                        <a:rPr lang="en-US" sz="2200" b="0" i="1" smtClean="0">
                          <a:latin typeface="Cambria Math"/>
                        </a:rPr>
                        <m:t>3</m:t>
                      </m:r>
                      <m:d>
                        <m:dPr>
                          <m:ctrlPr>
                            <a:rPr lang="en-US" sz="2200" i="1" smtClean="0">
                              <a:latin typeface="Cambria Math"/>
                            </a:rPr>
                          </m:ctrlPr>
                        </m:dPr>
                        <m:e>
                          <m:r>
                            <a:rPr lang="en-US" sz="2200" b="0" i="1" smtClean="0">
                              <a:latin typeface="Cambria Math"/>
                            </a:rPr>
                            <m:t>1</m:t>
                          </m:r>
                          <m:r>
                            <a:rPr lang="en-US" sz="2200" b="0" i="1" smtClean="0">
                              <a:latin typeface="Cambria Math"/>
                            </a:rPr>
                            <m:t>.</m:t>
                          </m:r>
                          <m:r>
                            <a:rPr lang="en-US" sz="2200" b="0" i="1" smtClean="0">
                              <a:latin typeface="Cambria Math"/>
                            </a:rPr>
                            <m:t>9805</m:t>
                          </m:r>
                        </m:e>
                      </m:d>
                      <m:d>
                        <m:dPr>
                          <m:ctrlPr>
                            <a:rPr lang="en-US" sz="2200" i="1" smtClean="0">
                              <a:latin typeface="Cambria Math"/>
                            </a:rPr>
                          </m:ctrlPr>
                        </m:dPr>
                        <m:e>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02734</m:t>
                          </m:r>
                        </m:e>
                      </m:d>
                      <m:r>
                        <a:rPr lang="en-US" sz="2200" b="0" i="1" smtClean="0">
                          <a:latin typeface="Cambria Math"/>
                        </a:rPr>
                        <m:t>+</m:t>
                      </m:r>
                      <m:r>
                        <a:rPr lang="en-US" sz="2200" b="0" i="1" smtClean="0">
                          <a:latin typeface="Cambria Math"/>
                        </a:rPr>
                        <m:t>2</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02734</m:t>
                              </m:r>
                            </m:e>
                          </m:d>
                        </m:e>
                        <m:sup>
                          <m:r>
                            <a:rPr lang="en-US" sz="2200" b="0" i="1" smtClean="0">
                              <a:latin typeface="Cambria Math"/>
                            </a:rPr>
                            <m:t>3</m:t>
                          </m:r>
                        </m:sup>
                      </m:sSup>
                    </m:oMath>
                  </m:oMathPara>
                </a14:m>
                <a:endParaRPr lang="en-US" sz="2200" dirty="0" smtClean="0"/>
              </a:p>
              <a:p>
                <a:pPr marL="0" indent="0">
                  <a:buNone/>
                </a:pPr>
                <a:r>
                  <a:rPr lang="en-US" sz="2200" dirty="0" smtClean="0"/>
                  <a:t>=0.0178997</a:t>
                </a:r>
              </a:p>
              <a:p>
                <a:pPr marL="0" indent="0">
                  <a:buNone/>
                </a:pPr>
                <a:r>
                  <a:rPr lang="en-US" sz="2200" dirty="0" smtClean="0"/>
                  <a:t>Third central moment</a:t>
                </a:r>
                <a14:m>
                  <m:oMath xmlns:m="http://schemas.openxmlformats.org/officeDocument/2006/math">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0178997</m:t>
                    </m:r>
                    <m:r>
                      <a:rPr lang="en-US" sz="2200" b="0" i="1" smtClean="0">
                        <a:latin typeface="Cambria Math"/>
                      </a:rPr>
                      <m:t>.</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6654E43-09B6-4C2A-AEF8-8455F8294E6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029400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Example 4: </a:t>
                </a:r>
                <a:r>
                  <a:rPr lang="en-US" sz="2200" dirty="0" smtClean="0"/>
                  <a:t>The first four moments of a distribution about the value ‘4’of the</a:t>
                </a:r>
              </a:p>
              <a:p>
                <a:pPr marL="0" indent="0">
                  <a:buNone/>
                </a:pPr>
                <a:r>
                  <a:rPr lang="en-US" sz="2200" dirty="0" smtClean="0"/>
                  <a:t>variable are -1.5,17,</a:t>
                </a:r>
                <a14:m>
                  <m:oMath xmlns:m="http://schemas.openxmlformats.org/officeDocument/2006/math">
                    <m:r>
                      <a:rPr lang="en-US" sz="2200" b="0" i="1" smtClean="0">
                        <a:latin typeface="Cambria Math"/>
                      </a:rPr>
                      <m:t>−</m:t>
                    </m:r>
                    <m:r>
                      <a:rPr lang="en-US" sz="2200" b="0" i="1" smtClean="0">
                        <a:latin typeface="Cambria Math"/>
                      </a:rPr>
                      <m:t>30</m:t>
                    </m:r>
                    <m:r>
                      <a:rPr lang="en-US" sz="2200" b="0" i="1" smtClean="0">
                        <a:latin typeface="Cambria Math"/>
                      </a:rPr>
                      <m:t> </m:t>
                    </m:r>
                  </m:oMath>
                </a14:m>
                <a:r>
                  <a:rPr lang="en-US" sz="2200" dirty="0" smtClean="0"/>
                  <a:t>and 108.Find the moments about mean, about origin;</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𝛽</m:t>
                        </m:r>
                      </m:e>
                      <m:sub>
                        <m:r>
                          <a:rPr lang="en-US" sz="2200" b="0" i="1" smtClean="0">
                            <a:latin typeface="Cambria Math"/>
                          </a:rPr>
                          <m:t>1</m:t>
                        </m:r>
                      </m:sub>
                    </m:sSub>
                    <m:r>
                      <a:rPr lang="en-US" sz="2200" b="0" i="1" smtClean="0">
                        <a:latin typeface="Cambria Math"/>
                      </a:rPr>
                      <m:t> </m:t>
                    </m:r>
                    <m:r>
                      <a:rPr lang="en-US" sz="2200" b="0" i="1" smtClean="0">
                        <a:latin typeface="Cambria Math"/>
                      </a:rPr>
                      <m:t>𝑎𝑛𝑑</m:t>
                    </m:r>
                    <m:r>
                      <a:rPr lang="en-US" sz="2200" b="0" i="1" smtClean="0">
                        <a:latin typeface="Cambria Math"/>
                      </a:rPr>
                      <m:t> </m:t>
                    </m:r>
                    <m:sSub>
                      <m:sSubPr>
                        <m:ctrlPr>
                          <a:rPr lang="en-US" sz="2200" i="1" smtClean="0">
                            <a:latin typeface="Cambria Math"/>
                          </a:rPr>
                        </m:ctrlPr>
                      </m:sSubPr>
                      <m:e>
                        <m:r>
                          <a:rPr lang="en-US" sz="2200" b="0" i="1" smtClean="0">
                            <a:latin typeface="Cambria Math"/>
                            <a:ea typeface="Cambria Math"/>
                          </a:rPr>
                          <m:t>𝛽</m:t>
                        </m:r>
                      </m:e>
                      <m:sub>
                        <m:r>
                          <a:rPr lang="en-US" sz="2200" b="0" i="1" smtClean="0">
                            <a:latin typeface="Cambria Math"/>
                          </a:rPr>
                          <m:t>2</m:t>
                        </m:r>
                      </m:sub>
                    </m:sSub>
                    <m:r>
                      <a:rPr lang="en-US" sz="2200" b="0" i="1" smtClean="0">
                        <a:latin typeface="Cambria Math"/>
                      </a:rPr>
                      <m:t> </m:t>
                    </m:r>
                  </m:oMath>
                </a14:m>
                <a:r>
                  <a:rPr lang="en-US" sz="2200" dirty="0" smtClean="0"/>
                  <a:t>also find the moments about the point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2</m:t>
                    </m:r>
                    <m:r>
                      <a:rPr lang="en-US" sz="2200" b="0" i="1" smtClean="0">
                        <a:latin typeface="Cambria Math"/>
                      </a:rPr>
                      <m:t>.</m:t>
                    </m:r>
                  </m:oMath>
                </a14:m>
                <a:endParaRPr lang="en-US" sz="2200" dirty="0" smtClean="0"/>
              </a:p>
              <a:p>
                <a:pPr marL="0" indent="0">
                  <a:buNone/>
                </a:pPr>
                <a:r>
                  <a:rPr lang="en-US" sz="2200" b="1" dirty="0" smtClean="0"/>
                  <a:t>Solution: </a:t>
                </a:r>
                <a:r>
                  <a:rPr lang="en-US" sz="2200" dirty="0" smtClean="0"/>
                  <a:t>We have A=4,</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5</m:t>
                    </m:r>
                    <m:r>
                      <a:rPr lang="en-US" sz="2200" b="0" i="1" smtClean="0">
                        <a:latin typeface="Cambria Math"/>
                      </a:rPr>
                      <m:t>,</m:t>
                    </m:r>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r>
                      <a:rPr lang="en-US" sz="2200" b="0" i="1" smtClean="0">
                        <a:latin typeface="Cambria Math"/>
                      </a:rPr>
                      <m:t>=</m:t>
                    </m:r>
                    <m:r>
                      <a:rPr lang="en-US" sz="2200" b="0" i="1" smtClean="0">
                        <a:latin typeface="Cambria Math"/>
                      </a:rPr>
                      <m:t>17</m:t>
                    </m:r>
                    <m:r>
                      <a:rPr lang="en-US" sz="2200" b="0" i="1" smtClean="0">
                        <a:latin typeface="Cambria Math"/>
                      </a:rPr>
                      <m:t>,</m:t>
                    </m:r>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3</m:t>
                        </m:r>
                      </m:sub>
                    </m:sSub>
                    <m:r>
                      <a:rPr lang="en-US" sz="2200" b="0" i="1" smtClean="0">
                        <a:latin typeface="Cambria Math"/>
                      </a:rPr>
                      <m:t>=−</m:t>
                    </m:r>
                    <m:r>
                      <a:rPr lang="en-US" sz="2200" b="0" i="1" smtClean="0">
                        <a:latin typeface="Cambria Math"/>
                      </a:rPr>
                      <m:t>30</m:t>
                    </m:r>
                    <m:r>
                      <a:rPr lang="en-US" sz="2200" b="0" i="1" smtClean="0">
                        <a:latin typeface="Cambria Math"/>
                      </a:rPr>
                      <m:t>,</m:t>
                    </m:r>
                    <m:sSub>
                      <m:sSubPr>
                        <m:ctrlPr>
                          <a:rPr lang="en-US" sz="2200" b="0" i="1" smtClean="0">
                            <a:latin typeface="Cambria Math"/>
                          </a:rPr>
                        </m:ctrlPr>
                      </m:sSubPr>
                      <m:e>
                        <m:sSup>
                          <m:sSupPr>
                            <m:ctrlPr>
                              <a:rPr lang="en-US" sz="2200" b="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4</m:t>
                        </m:r>
                      </m:sub>
                    </m:sSub>
                    <m:r>
                      <a:rPr lang="en-US" sz="2200" b="0" i="1" smtClean="0">
                        <a:latin typeface="Cambria Math"/>
                      </a:rPr>
                      <m:t>=</m:t>
                    </m:r>
                    <m:r>
                      <a:rPr lang="en-US" sz="2200" b="0" i="1" smtClean="0">
                        <a:latin typeface="Cambria Math"/>
                      </a:rPr>
                      <m:t>108</m:t>
                    </m:r>
                  </m:oMath>
                </a14:m>
                <a:endParaRPr lang="en-US" sz="2200" b="1" dirty="0" smtClean="0"/>
              </a:p>
              <a:p>
                <a:pPr marL="0" indent="0">
                  <a:buNone/>
                </a:pPr>
                <a:r>
                  <a:rPr lang="en-US" sz="2200" dirty="0" smtClean="0"/>
                  <a:t>Moments about mean</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r>
                        <a:rPr lang="en-US" sz="2200" b="0" i="1" smtClean="0">
                          <a:latin typeface="Cambria Math"/>
                        </a:rPr>
                        <m:t>14</m:t>
                      </m:r>
                      <m:r>
                        <a:rPr lang="en-US" sz="2200" b="0" i="1" smtClean="0">
                          <a:latin typeface="Cambria Math"/>
                        </a:rPr>
                        <m:t>.</m:t>
                      </m:r>
                      <m:r>
                        <a:rPr lang="en-US" sz="2200" b="0" i="1" smtClean="0">
                          <a:latin typeface="Cambria Math"/>
                        </a:rPr>
                        <m:t>75</m:t>
                      </m:r>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b="0" i="1">
                              <a:latin typeface="Cambria Math"/>
                              <a:ea typeface="Cambria Math"/>
                            </a:rPr>
                            <m:t>𝜇</m:t>
                          </m:r>
                        </m:e>
                        <m:sub>
                          <m:r>
                            <a:rPr lang="en-US" sz="2200" b="0" i="1" smtClean="0">
                              <a:latin typeface="Cambria Math"/>
                              <a:ea typeface="Cambria Math"/>
                            </a:rPr>
                            <m:t>3</m:t>
                          </m:r>
                        </m:sub>
                      </m:sSub>
                      <m:r>
                        <a:rPr lang="en-US" sz="2200" b="0" i="1">
                          <a:latin typeface="Cambria Math"/>
                        </a:rPr>
                        <m:t>=</m:t>
                      </m:r>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3</m:t>
                          </m:r>
                        </m:sub>
                      </m:sSub>
                      <m:r>
                        <a:rPr lang="en-US" sz="2200" b="0" i="1">
                          <a:latin typeface="Cambria Math"/>
                        </a:rPr>
                        <m:t>−</m:t>
                      </m:r>
                      <m:r>
                        <a:rPr lang="en-US" sz="2200" b="0" i="1" smtClean="0">
                          <a:latin typeface="Cambria Math"/>
                        </a:rPr>
                        <m:t>3</m:t>
                      </m:r>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1</m:t>
                          </m:r>
                        </m:sub>
                      </m:sSub>
                      <m:r>
                        <a:rPr lang="en-US" sz="2200" b="0" i="1" smtClean="0">
                          <a:latin typeface="Cambria Math"/>
                        </a:rPr>
                        <m:t>+</m:t>
                      </m:r>
                      <m:r>
                        <a:rPr lang="en-US" sz="2200" b="0" i="1" smtClean="0">
                          <a:latin typeface="Cambria Math"/>
                        </a:rPr>
                        <m:t>2</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3</m:t>
                          </m:r>
                        </m:sup>
                      </m:sSup>
                      <m:r>
                        <a:rPr lang="en-US" sz="2200" b="0" i="1">
                          <a:latin typeface="Cambria Math"/>
                        </a:rPr>
                        <m:t>=</m:t>
                      </m:r>
                      <m:r>
                        <a:rPr lang="en-US" sz="2200" b="0" i="1" smtClean="0">
                          <a:latin typeface="Cambria Math"/>
                        </a:rPr>
                        <m:t>39</m:t>
                      </m:r>
                      <m:r>
                        <a:rPr lang="en-US" sz="2200" b="0" i="1">
                          <a:latin typeface="Cambria Math"/>
                        </a:rPr>
                        <m:t>.</m:t>
                      </m:r>
                      <m:r>
                        <a:rPr lang="en-US" sz="2200" b="0" i="1">
                          <a:latin typeface="Cambria Math"/>
                        </a:rPr>
                        <m:t>75</m:t>
                      </m:r>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b="0" i="1">
                              <a:latin typeface="Cambria Math"/>
                              <a:ea typeface="Cambria Math"/>
                            </a:rPr>
                            <m:t>𝜇</m:t>
                          </m:r>
                        </m:e>
                        <m:sub>
                          <m:r>
                            <a:rPr lang="en-US" sz="2200" b="0" i="1" smtClean="0">
                              <a:latin typeface="Cambria Math"/>
                              <a:ea typeface="Cambria Math"/>
                            </a:rPr>
                            <m:t>4</m:t>
                          </m:r>
                        </m:sub>
                      </m:sSub>
                      <m:r>
                        <a:rPr lang="en-US" sz="2200" b="0" i="1">
                          <a:latin typeface="Cambria Math"/>
                        </a:rPr>
                        <m:t>=</m:t>
                      </m:r>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4</m:t>
                          </m:r>
                        </m:sub>
                      </m:sSub>
                      <m:r>
                        <a:rPr lang="en-US" sz="2200" b="0" i="1">
                          <a:latin typeface="Cambria Math"/>
                        </a:rPr>
                        <m:t>−</m:t>
                      </m:r>
                      <m:r>
                        <a:rPr lang="en-US" sz="2200" b="0" i="1" smtClean="0">
                          <a:latin typeface="Cambria Math"/>
                        </a:rPr>
                        <m:t>4</m:t>
                      </m:r>
                      <m:sSub>
                        <m:sSubPr>
                          <m:ctrlPr>
                            <a:rPr lang="en-US" sz="2200" i="1">
                              <a:latin typeface="Cambria Math"/>
                            </a:rPr>
                          </m:ctrlPr>
                        </m:sSubPr>
                        <m:e>
                          <m:sSup>
                            <m:sSupPr>
                              <m:ctrlPr>
                                <a:rPr lang="en-US" sz="2200" i="1">
                                  <a:latin typeface="Cambria Math"/>
                                  <a:ea typeface="Cambria Math"/>
                                </a:rPr>
                              </m:ctrlPr>
                            </m:sSupPr>
                            <m:e>
                              <m:r>
                                <a:rPr lang="en-US" sz="2200" b="0" i="1">
                                  <a:latin typeface="Cambria Math"/>
                                  <a:ea typeface="Cambria Math"/>
                                </a:rPr>
                                <m:t>𝜇</m:t>
                              </m:r>
                            </m:e>
                            <m:sup>
                              <m:r>
                                <a:rPr lang="en-US" sz="2200" b="0" i="1">
                                  <a:latin typeface="Cambria Math"/>
                                  <a:ea typeface="Cambria Math"/>
                                </a:rPr>
                                <m:t>′</m:t>
                              </m:r>
                            </m:sup>
                          </m:sSup>
                        </m:e>
                        <m:sub>
                          <m:r>
                            <a:rPr lang="en-US" sz="2200" b="0" i="1" smtClean="0">
                              <a:latin typeface="Cambria Math"/>
                              <a:ea typeface="Cambria Math"/>
                            </a:rPr>
                            <m:t>3</m:t>
                          </m:r>
                        </m:sub>
                      </m:sSub>
                      <m:sSub>
                        <m:sSubPr>
                          <m:ctrlPr>
                            <a:rPr lang="en-US" sz="2200" i="1">
                              <a:latin typeface="Cambria Math"/>
                            </a:rPr>
                          </m:ctrlPr>
                        </m:sSubPr>
                        <m:e>
                          <m:sSup>
                            <m:sSupPr>
                              <m:ctrlPr>
                                <a:rPr lang="en-US" sz="2200" i="1">
                                  <a:latin typeface="Cambria Math"/>
                                  <a:ea typeface="Cambria Math"/>
                                </a:rPr>
                              </m:ctrlPr>
                            </m:sSupPr>
                            <m:e>
                              <m:r>
                                <a:rPr lang="en-US" sz="2200" b="0" i="1">
                                  <a:latin typeface="Cambria Math"/>
                                  <a:ea typeface="Cambria Math"/>
                                </a:rPr>
                                <m:t>𝜇</m:t>
                              </m:r>
                            </m:e>
                            <m:sup>
                              <m:r>
                                <a:rPr lang="en-US" sz="2200" b="0" i="1">
                                  <a:latin typeface="Cambria Math"/>
                                  <a:ea typeface="Cambria Math"/>
                                </a:rPr>
                                <m:t>′</m:t>
                              </m:r>
                            </m:sup>
                          </m:sSup>
                        </m:e>
                        <m:sub>
                          <m:r>
                            <a:rPr lang="en-US" sz="2200" b="0" i="1">
                              <a:latin typeface="Cambria Math"/>
                            </a:rPr>
                            <m:t>1</m:t>
                          </m:r>
                        </m:sub>
                      </m:sSub>
                      <m:r>
                        <a:rPr lang="en-US" sz="2200" b="0" i="1">
                          <a:latin typeface="Cambria Math"/>
                        </a:rPr>
                        <m:t>+</m:t>
                      </m:r>
                      <m:r>
                        <a:rPr lang="en-US" sz="2200" b="0" i="1" smtClean="0">
                          <a:latin typeface="Cambria Math"/>
                        </a:rPr>
                        <m:t>6</m:t>
                      </m:r>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2</m:t>
                          </m:r>
                        </m:sub>
                      </m:sSub>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r>
                        <a:rPr lang="en-US" sz="2200" b="0" i="1" smtClean="0">
                          <a:latin typeface="Cambria Math"/>
                        </a:rPr>
                        <m:t>3</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4</m:t>
                          </m:r>
                        </m:sup>
                      </m:sSup>
                      <m:r>
                        <a:rPr lang="en-US" sz="2200" b="0" i="1" smtClean="0">
                          <a:latin typeface="Cambria Math"/>
                        </a:rPr>
                        <m:t>=</m:t>
                      </m:r>
                      <m:r>
                        <a:rPr lang="en-US" sz="2200" b="0" i="1" smtClean="0">
                          <a:latin typeface="Cambria Math"/>
                        </a:rPr>
                        <m:t>142</m:t>
                      </m:r>
                      <m:r>
                        <a:rPr lang="en-US" sz="2200" b="0" i="1" smtClean="0">
                          <a:latin typeface="Cambria Math"/>
                        </a:rPr>
                        <m:t>.</m:t>
                      </m:r>
                      <m:r>
                        <a:rPr lang="en-US" sz="2200" b="0" i="1" smtClean="0">
                          <a:latin typeface="Cambria Math"/>
                        </a:rPr>
                        <m:t>3125</m:t>
                      </m:r>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5</m:t>
                      </m:r>
                      <m:r>
                        <a:rPr lang="en-US" sz="2200" b="0" i="1" smtClean="0">
                          <a:latin typeface="Cambria Math"/>
                        </a:rPr>
                        <m:t>+</m:t>
                      </m:r>
                      <m:r>
                        <a:rPr lang="en-US" sz="2200" b="0" i="1" smtClean="0">
                          <a:latin typeface="Cambria Math"/>
                        </a:rPr>
                        <m:t>4</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5</m:t>
                      </m:r>
                    </m:oMath>
                  </m:oMathPara>
                </a14:m>
                <a:endParaRPr lang="en-US" sz="2200" dirty="0"/>
              </a:p>
              <a:p>
                <a:pPr marL="0" indent="0">
                  <a:buNone/>
                </a:pPr>
                <a:endParaRPr lang="en-US" sz="2200" b="1" dirty="0"/>
              </a:p>
              <a:p>
                <a:pPr marL="0" indent="0">
                  <a:buNone/>
                </a:pP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07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216BCC6-0EE9-4872-9F25-DF53BD646C0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32145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000" dirty="0" smtClean="0"/>
                  <a:t>Moments about origin:</a:t>
                </a: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rPr>
                            <m:t>𝑣</m:t>
                          </m:r>
                        </m:e>
                        <m:sub>
                          <m:r>
                            <a:rPr lang="en-US" sz="2000" b="0" i="1" smtClean="0">
                              <a:latin typeface="Cambria Math"/>
                            </a:rPr>
                            <m:t>1</m:t>
                          </m:r>
                        </m:sub>
                      </m:sSub>
                      <m:r>
                        <a:rPr lang="en-US" sz="2000" b="0" i="1" smtClean="0">
                          <a:latin typeface="Cambria Math"/>
                        </a:rPr>
                        <m:t>=</m:t>
                      </m:r>
                      <m:acc>
                        <m:accPr>
                          <m:chr m:val="̅"/>
                          <m:ctrlPr>
                            <a:rPr lang="en-US" sz="2000" i="1" smtClean="0">
                              <a:latin typeface="Cambria Math"/>
                            </a:rPr>
                          </m:ctrlPr>
                        </m:accPr>
                        <m:e>
                          <m:r>
                            <a:rPr lang="en-US" sz="2000" b="0" i="1" smtClean="0">
                              <a:latin typeface="Cambria Math"/>
                            </a:rPr>
                            <m:t>𝑥</m:t>
                          </m:r>
                        </m:e>
                      </m:acc>
                      <m:r>
                        <a:rPr lang="en-US" sz="2000" b="0" i="1" smtClean="0">
                          <a:latin typeface="Cambria Math"/>
                        </a:rPr>
                        <m:t>=</m:t>
                      </m:r>
                      <m:r>
                        <a:rPr lang="en-US" sz="2000" b="0" i="1" smtClean="0">
                          <a:latin typeface="Cambria Math"/>
                        </a:rPr>
                        <m:t>2</m:t>
                      </m:r>
                      <m:r>
                        <a:rPr lang="en-US" sz="2000" b="0" i="1" smtClean="0">
                          <a:latin typeface="Cambria Math"/>
                        </a:rPr>
                        <m:t>.</m:t>
                      </m:r>
                      <m:r>
                        <a:rPr lang="en-US" sz="2000" b="0" i="1" smtClean="0">
                          <a:latin typeface="Cambria Math"/>
                        </a:rPr>
                        <m:t>5</m:t>
                      </m:r>
                    </m:oMath>
                  </m:oMathPara>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rPr>
                            <m:t>𝑣</m:t>
                          </m:r>
                        </m:e>
                        <m:sub>
                          <m:r>
                            <a:rPr lang="en-US" sz="2000" b="0" i="1" smtClean="0">
                              <a:latin typeface="Cambria Math"/>
                            </a:rPr>
                            <m:t>2</m:t>
                          </m:r>
                        </m:sub>
                      </m:sSub>
                      <m:r>
                        <a:rPr lang="en-US" sz="2000" b="0" i="1" smtClean="0">
                          <a:latin typeface="Cambria Math"/>
                        </a:rPr>
                        <m:t>=</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p>
                        <m:sSupPr>
                          <m:ctrlPr>
                            <a:rPr lang="en-US" sz="2000" i="1" smtClean="0">
                              <a:latin typeface="Cambria Math"/>
                            </a:rPr>
                          </m:ctrlPr>
                        </m:sSupPr>
                        <m:e>
                          <m:acc>
                            <m:accPr>
                              <m:chr m:val="̅"/>
                              <m:ctrlPr>
                                <a:rPr lang="en-US" sz="2000" i="1" smtClean="0">
                                  <a:latin typeface="Cambria Math"/>
                                </a:rPr>
                              </m:ctrlPr>
                            </m:accPr>
                            <m:e>
                              <m:r>
                                <a:rPr lang="en-US" sz="2000" b="0" i="1" smtClean="0">
                                  <a:latin typeface="Cambria Math"/>
                                </a:rPr>
                                <m:t>𝑥</m:t>
                              </m:r>
                            </m:e>
                          </m:acc>
                        </m:e>
                        <m:sup>
                          <m:r>
                            <a:rPr lang="en-US" sz="2000" b="0" i="1" smtClean="0">
                              <a:latin typeface="Cambria Math"/>
                            </a:rPr>
                            <m:t>2</m:t>
                          </m:r>
                        </m:sup>
                      </m:sSup>
                      <m:r>
                        <a:rPr lang="en-US" sz="2000" b="0" i="1" smtClean="0">
                          <a:latin typeface="Cambria Math"/>
                        </a:rPr>
                        <m:t>=</m:t>
                      </m:r>
                      <m:r>
                        <a:rPr lang="en-US" sz="2000" b="0" i="1" smtClean="0">
                          <a:latin typeface="Cambria Math"/>
                        </a:rPr>
                        <m:t>14</m:t>
                      </m:r>
                      <m:r>
                        <a:rPr lang="en-US" sz="2000" b="0" i="1" smtClean="0">
                          <a:latin typeface="Cambria Math"/>
                        </a:rPr>
                        <m:t>.</m:t>
                      </m:r>
                      <m:r>
                        <a:rPr lang="en-US" sz="2000" b="0" i="1" smtClean="0">
                          <a:latin typeface="Cambria Math"/>
                        </a:rPr>
                        <m:t>75</m:t>
                      </m:r>
                      <m:r>
                        <a:rPr lang="en-US" sz="2000" b="0" i="1" smtClean="0">
                          <a:latin typeface="Cambria Math"/>
                        </a:rPr>
                        <m:t>+</m:t>
                      </m:r>
                      <m:sSup>
                        <m:sSupPr>
                          <m:ctrlPr>
                            <a:rPr lang="en-US" sz="2000" i="1" smtClean="0">
                              <a:latin typeface="Cambria Math"/>
                            </a:rPr>
                          </m:ctrlPr>
                        </m:sSupPr>
                        <m:e>
                          <m:d>
                            <m:dPr>
                              <m:ctrlPr>
                                <a:rPr lang="en-US" sz="2000" i="1" smtClean="0">
                                  <a:latin typeface="Cambria Math"/>
                                </a:rPr>
                              </m:ctrlPr>
                            </m:dPr>
                            <m:e>
                              <m:r>
                                <a:rPr lang="en-US" sz="2000" b="0" i="1" smtClean="0">
                                  <a:latin typeface="Cambria Math"/>
                                </a:rPr>
                                <m:t>2</m:t>
                              </m:r>
                              <m:r>
                                <a:rPr lang="en-US" sz="2000" b="0" i="1" smtClean="0">
                                  <a:latin typeface="Cambria Math"/>
                                </a:rPr>
                                <m:t>.</m:t>
                              </m:r>
                              <m:r>
                                <a:rPr lang="en-US" sz="2000" b="0" i="1" smtClean="0">
                                  <a:latin typeface="Cambria Math"/>
                                </a:rPr>
                                <m:t>5</m:t>
                              </m:r>
                            </m:e>
                          </m:d>
                        </m:e>
                        <m:sup>
                          <m:r>
                            <a:rPr lang="en-US" sz="2000" b="0" i="1" smtClean="0">
                              <a:latin typeface="Cambria Math"/>
                            </a:rPr>
                            <m:t>2</m:t>
                          </m:r>
                        </m:sup>
                      </m:sSup>
                      <m:r>
                        <a:rPr lang="en-US" sz="2000" b="0" i="0" smtClean="0">
                          <a:latin typeface="Cambria Math"/>
                        </a:rPr>
                        <m:t>=</m:t>
                      </m:r>
                      <m:r>
                        <a:rPr lang="en-US" sz="2000" b="0" i="0" smtClean="0">
                          <a:latin typeface="Cambria Math"/>
                        </a:rPr>
                        <m:t>21</m:t>
                      </m:r>
                    </m:oMath>
                  </m:oMathPara>
                </a14:m>
                <a:endParaRPr lang="en-US" sz="2000" b="0" i="0"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rPr>
                            <m:t>𝑣</m:t>
                          </m:r>
                        </m:e>
                        <m:sub>
                          <m:r>
                            <a:rPr lang="en-US" sz="2000" b="0" i="1" smtClean="0">
                              <a:latin typeface="Cambria Math"/>
                            </a:rPr>
                            <m:t>3</m:t>
                          </m:r>
                        </m:sub>
                      </m:sSub>
                      <m:r>
                        <a:rPr lang="en-US" sz="2000" b="0" i="1" smtClean="0">
                          <a:latin typeface="Cambria Math"/>
                        </a:rPr>
                        <m:t>=</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3</m:t>
                          </m:r>
                        </m:sub>
                      </m:sSub>
                      <m:r>
                        <a:rPr lang="en-US" sz="2000" b="0" i="1" smtClean="0">
                          <a:latin typeface="Cambria Math"/>
                        </a:rPr>
                        <m:t>+</m:t>
                      </m:r>
                      <m:r>
                        <a:rPr lang="en-US" sz="2000" b="0" i="1" smtClean="0">
                          <a:latin typeface="Cambria Math"/>
                        </a:rPr>
                        <m:t>3</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2</m:t>
                          </m:r>
                        </m:sub>
                      </m:sSub>
                      <m:acc>
                        <m:accPr>
                          <m:chr m:val="̅"/>
                          <m:ctrlPr>
                            <a:rPr lang="en-US" sz="2000" i="1" smtClean="0">
                              <a:latin typeface="Cambria Math"/>
                            </a:rPr>
                          </m:ctrlPr>
                        </m:accPr>
                        <m:e>
                          <m:r>
                            <a:rPr lang="en-US" sz="2000" b="0" i="1" smtClean="0">
                              <a:latin typeface="Cambria Math"/>
                            </a:rPr>
                            <m:t>𝑥</m:t>
                          </m:r>
                        </m:e>
                      </m:acc>
                      <m:r>
                        <a:rPr lang="en-US" sz="2000" b="0" i="1" smtClean="0">
                          <a:latin typeface="Cambria Math"/>
                        </a:rPr>
                        <m:t>+</m:t>
                      </m:r>
                      <m:sSup>
                        <m:sSupPr>
                          <m:ctrlPr>
                            <a:rPr lang="en-US" sz="2000" i="1" smtClean="0">
                              <a:latin typeface="Cambria Math"/>
                            </a:rPr>
                          </m:ctrlPr>
                        </m:sSupPr>
                        <m:e>
                          <m:acc>
                            <m:accPr>
                              <m:chr m:val="̅"/>
                              <m:ctrlPr>
                                <a:rPr lang="en-US" sz="2000" i="1" smtClean="0">
                                  <a:latin typeface="Cambria Math"/>
                                </a:rPr>
                              </m:ctrlPr>
                            </m:accPr>
                            <m:e>
                              <m:r>
                                <a:rPr lang="en-US" sz="2000" b="0" i="1" smtClean="0">
                                  <a:latin typeface="Cambria Math"/>
                                </a:rPr>
                                <m:t>𝑥</m:t>
                              </m:r>
                            </m:e>
                          </m:acc>
                        </m:e>
                        <m:sup>
                          <m:r>
                            <a:rPr lang="en-US" sz="2000" b="0" i="1" smtClean="0">
                              <a:latin typeface="Cambria Math"/>
                            </a:rPr>
                            <m:t>3</m:t>
                          </m:r>
                        </m:sup>
                      </m:sSup>
                      <m:r>
                        <a:rPr lang="en-US" sz="2000" b="0" i="1" smtClean="0">
                          <a:latin typeface="Cambria Math"/>
                        </a:rPr>
                        <m:t>=</m:t>
                      </m:r>
                      <m:r>
                        <a:rPr lang="en-US" sz="2000" b="0" i="1" smtClean="0">
                          <a:latin typeface="Cambria Math"/>
                        </a:rPr>
                        <m:t>166</m:t>
                      </m:r>
                    </m:oMath>
                  </m:oMathPara>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rPr>
                            <m:t>𝑣</m:t>
                          </m:r>
                        </m:e>
                        <m:sub>
                          <m:r>
                            <a:rPr lang="en-US" sz="2000" b="0" i="1" smtClean="0">
                              <a:latin typeface="Cambria Math"/>
                            </a:rPr>
                            <m:t>4</m:t>
                          </m:r>
                        </m:sub>
                      </m:sSub>
                      <m:r>
                        <a:rPr lang="en-US" sz="2000" b="0" i="1" smtClean="0">
                          <a:latin typeface="Cambria Math"/>
                        </a:rPr>
                        <m:t>=</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4</m:t>
                          </m:r>
                        </m:sub>
                      </m:sSub>
                      <m:r>
                        <a:rPr lang="en-US" sz="2000" b="0" i="1" smtClean="0">
                          <a:latin typeface="Cambria Math"/>
                        </a:rPr>
                        <m:t>+</m:t>
                      </m:r>
                      <m:r>
                        <a:rPr lang="en-US" sz="2000" b="0" i="1" smtClean="0">
                          <a:latin typeface="Cambria Math"/>
                        </a:rPr>
                        <m:t>4</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3</m:t>
                          </m:r>
                        </m:sub>
                      </m:sSub>
                      <m:acc>
                        <m:accPr>
                          <m:chr m:val="̅"/>
                          <m:ctrlPr>
                            <a:rPr lang="en-US" sz="2000" i="1" smtClean="0">
                              <a:latin typeface="Cambria Math"/>
                            </a:rPr>
                          </m:ctrlPr>
                        </m:accPr>
                        <m:e>
                          <m:r>
                            <a:rPr lang="en-US" sz="2000" b="0" i="1" smtClean="0">
                              <a:latin typeface="Cambria Math"/>
                            </a:rPr>
                            <m:t>𝑥</m:t>
                          </m:r>
                        </m:e>
                      </m:acc>
                      <m:r>
                        <a:rPr lang="en-US" sz="2000" b="0" i="1" smtClean="0">
                          <a:latin typeface="Cambria Math"/>
                        </a:rPr>
                        <m:t>+</m:t>
                      </m:r>
                      <m:r>
                        <a:rPr lang="en-US" sz="2000" b="0" i="1" smtClean="0">
                          <a:latin typeface="Cambria Math"/>
                        </a:rPr>
                        <m:t>6</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2</m:t>
                          </m:r>
                        </m:sub>
                      </m:sSub>
                      <m:sSup>
                        <m:sSupPr>
                          <m:ctrlPr>
                            <a:rPr lang="en-US" sz="2000" i="1" smtClean="0">
                              <a:latin typeface="Cambria Math"/>
                            </a:rPr>
                          </m:ctrlPr>
                        </m:sSupPr>
                        <m:e>
                          <m:acc>
                            <m:accPr>
                              <m:chr m:val="̅"/>
                              <m:ctrlPr>
                                <a:rPr lang="en-US" sz="2000" i="1" smtClean="0">
                                  <a:latin typeface="Cambria Math"/>
                                </a:rPr>
                              </m:ctrlPr>
                            </m:accPr>
                            <m:e>
                              <m:r>
                                <a:rPr lang="en-US" sz="2000" b="0" i="1" smtClean="0">
                                  <a:latin typeface="Cambria Math"/>
                                </a:rPr>
                                <m:t>𝑥</m:t>
                              </m:r>
                            </m:e>
                          </m:acc>
                        </m:e>
                        <m:sup>
                          <m:r>
                            <a:rPr lang="en-US" sz="2000" b="0" i="1" smtClean="0">
                              <a:latin typeface="Cambria Math"/>
                            </a:rPr>
                            <m:t>2</m:t>
                          </m:r>
                        </m:sup>
                      </m:sSup>
                      <m:r>
                        <a:rPr lang="en-US" sz="2000" b="0" i="1" smtClean="0">
                          <a:latin typeface="Cambria Math"/>
                        </a:rPr>
                        <m:t>+</m:t>
                      </m:r>
                      <m:sSup>
                        <m:sSupPr>
                          <m:ctrlPr>
                            <a:rPr lang="en-US" sz="2000" i="1" smtClean="0">
                              <a:latin typeface="Cambria Math"/>
                            </a:rPr>
                          </m:ctrlPr>
                        </m:sSupPr>
                        <m:e>
                          <m:acc>
                            <m:accPr>
                              <m:chr m:val="̅"/>
                              <m:ctrlPr>
                                <a:rPr lang="en-US" sz="2000" i="1" smtClean="0">
                                  <a:latin typeface="Cambria Math"/>
                                </a:rPr>
                              </m:ctrlPr>
                            </m:accPr>
                            <m:e>
                              <m:r>
                                <a:rPr lang="en-US" sz="2000" b="0" i="1" smtClean="0">
                                  <a:latin typeface="Cambria Math"/>
                                </a:rPr>
                                <m:t>𝑥</m:t>
                              </m:r>
                            </m:e>
                          </m:acc>
                        </m:e>
                        <m:sup>
                          <m:r>
                            <a:rPr lang="en-US" sz="2000" b="0" i="1" smtClean="0">
                              <a:latin typeface="Cambria Math"/>
                            </a:rPr>
                            <m:t>4</m:t>
                          </m:r>
                        </m:sup>
                      </m:sSup>
                      <m:r>
                        <a:rPr lang="en-US" sz="2000" b="0" i="1" smtClean="0">
                          <a:latin typeface="Cambria Math"/>
                        </a:rPr>
                        <m:t>=</m:t>
                      </m:r>
                      <m:r>
                        <a:rPr lang="en-US" sz="2000" b="0" i="1" smtClean="0">
                          <a:latin typeface="Cambria Math"/>
                        </a:rPr>
                        <m:t>1132</m:t>
                      </m:r>
                    </m:oMath>
                  </m:oMathPara>
                </a14:m>
                <a:endParaRPr lang="en-US" sz="2000" dirty="0" smtClean="0"/>
              </a:p>
              <a:p>
                <a:pPr marL="0" indent="0">
                  <a:buNone/>
                </a:pPr>
                <a:r>
                  <a:rPr lang="en-US" sz="2000" dirty="0" smtClean="0"/>
                  <a:t>Calculation of </a:t>
                </a:r>
                <a14:m>
                  <m:oMath xmlns:m="http://schemas.openxmlformats.org/officeDocument/2006/math">
                    <m:sSub>
                      <m:sSubPr>
                        <m:ctrlPr>
                          <a:rPr lang="en-US" sz="2000" i="1" smtClean="0">
                            <a:latin typeface="Cambria Math"/>
                          </a:rPr>
                        </m:ctrlPr>
                      </m:sSubPr>
                      <m:e>
                        <m:r>
                          <a:rPr lang="en-US" sz="2000" b="0" i="1" smtClean="0">
                            <a:latin typeface="Cambria Math"/>
                            <a:ea typeface="Cambria Math"/>
                          </a:rPr>
                          <m:t>𝛽</m:t>
                        </m:r>
                      </m:e>
                      <m:sub>
                        <m:r>
                          <a:rPr lang="en-US" sz="2000" b="0" i="1" smtClean="0">
                            <a:latin typeface="Cambria Math"/>
                          </a:rPr>
                          <m:t>1</m:t>
                        </m:r>
                      </m:sub>
                    </m:sSub>
                    <m:r>
                      <a:rPr lang="en-US" sz="2000" b="0" i="1" smtClean="0">
                        <a:latin typeface="Cambria Math"/>
                      </a:rPr>
                      <m:t> </m:t>
                    </m:r>
                    <m:r>
                      <a:rPr lang="en-US" sz="2000" b="0" i="1" smtClean="0">
                        <a:latin typeface="Cambria Math"/>
                      </a:rPr>
                      <m:t>𝑎𝑛𝑑</m:t>
                    </m:r>
                    <m:r>
                      <a:rPr lang="en-US" sz="2000" b="0" i="1" smtClean="0">
                        <a:latin typeface="Cambria Math"/>
                      </a:rPr>
                      <m:t> </m:t>
                    </m:r>
                    <m:sSub>
                      <m:sSubPr>
                        <m:ctrlPr>
                          <a:rPr lang="en-US" sz="2000" i="1" smtClean="0">
                            <a:latin typeface="Cambria Math"/>
                          </a:rPr>
                        </m:ctrlPr>
                      </m:sSubPr>
                      <m:e>
                        <m:r>
                          <a:rPr lang="en-US" sz="2000" b="0" i="1" smtClean="0">
                            <a:latin typeface="Cambria Math"/>
                            <a:ea typeface="Cambria Math"/>
                          </a:rPr>
                          <m:t>𝛽</m:t>
                        </m:r>
                      </m:e>
                      <m:sub>
                        <m:r>
                          <a:rPr lang="en-US" sz="2000" b="0" i="1" smtClean="0">
                            <a:latin typeface="Cambria Math"/>
                          </a:rPr>
                          <m:t>2</m:t>
                        </m:r>
                      </m:sub>
                    </m:sSub>
                  </m:oMath>
                </a14:m>
                <a:endParaRPr lang="en-US" sz="2000" dirty="0" smtClean="0"/>
              </a:p>
              <a:p>
                <a:pPr marL="0" indent="0">
                  <a:buNone/>
                </a:pPr>
                <a14:m>
                  <m:oMath xmlns:m="http://schemas.openxmlformats.org/officeDocument/2006/math">
                    <m:sSub>
                      <m:sSubPr>
                        <m:ctrlPr>
                          <a:rPr lang="en-US" sz="2000" i="1" smtClean="0">
                            <a:latin typeface="Cambria Math"/>
                          </a:rPr>
                        </m:ctrlPr>
                      </m:sSubPr>
                      <m:e>
                        <m:r>
                          <a:rPr lang="en-US" sz="2000" b="0" i="1" smtClean="0">
                            <a:latin typeface="Cambria Math"/>
                            <a:ea typeface="Cambria Math"/>
                          </a:rPr>
                          <m:t>𝛽</m:t>
                        </m:r>
                      </m:e>
                      <m:sub>
                        <m:r>
                          <a:rPr lang="en-US" sz="2000" b="0" i="1" smtClean="0">
                            <a:latin typeface="Cambria Math"/>
                          </a:rPr>
                          <m:t>1</m:t>
                        </m:r>
                      </m:sub>
                    </m:sSub>
                    <m:r>
                      <a:rPr lang="en-US" sz="2000" b="0" i="1" smtClean="0">
                        <a:latin typeface="Cambria Math"/>
                      </a:rPr>
                      <m:t>=</m:t>
                    </m:r>
                    <m:f>
                      <m:fPr>
                        <m:ctrlPr>
                          <a:rPr lang="en-US" sz="2000" i="1" smtClean="0">
                            <a:latin typeface="Cambria Math"/>
                          </a:rPr>
                        </m:ctrlPr>
                      </m:fPr>
                      <m:num>
                        <m:sSup>
                          <m:sSupPr>
                            <m:ctrlPr>
                              <a:rPr lang="en-US" sz="2000" i="1" smtClean="0">
                                <a:latin typeface="Cambria Math"/>
                              </a:rPr>
                            </m:ctrlPr>
                          </m:sSupPr>
                          <m:e>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3</m:t>
                                </m:r>
                              </m:sub>
                            </m:sSub>
                          </m:e>
                          <m:sup>
                            <m:r>
                              <a:rPr lang="en-US" sz="2000" b="0" i="1" smtClean="0">
                                <a:latin typeface="Cambria Math"/>
                              </a:rPr>
                              <m:t>2</m:t>
                            </m:r>
                          </m:sup>
                        </m:sSup>
                      </m:num>
                      <m:den>
                        <m:sSup>
                          <m:sSupPr>
                            <m:ctrlPr>
                              <a:rPr lang="en-US" sz="2000" i="1" smtClean="0">
                                <a:latin typeface="Cambria Math"/>
                              </a:rPr>
                            </m:ctrlPr>
                          </m:sSupPr>
                          <m:e>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2</m:t>
                                </m:r>
                              </m:sub>
                            </m:sSub>
                          </m:e>
                          <m:sup>
                            <m:r>
                              <a:rPr lang="en-US" sz="2000" b="0" i="1" smtClean="0">
                                <a:latin typeface="Cambria Math"/>
                              </a:rPr>
                              <m:t>3</m:t>
                            </m:r>
                          </m:sup>
                        </m:sSup>
                      </m:den>
                    </m:f>
                  </m:oMath>
                </a14:m>
                <a:r>
                  <a:rPr lang="en-US" sz="2000" dirty="0" smtClean="0"/>
                  <a:t>=0.492377                         </a:t>
                </a:r>
                <a14:m>
                  <m:oMath xmlns:m="http://schemas.openxmlformats.org/officeDocument/2006/math">
                    <m:sSub>
                      <m:sSubPr>
                        <m:ctrlPr>
                          <a:rPr lang="en-US" sz="2000" i="1">
                            <a:latin typeface="Cambria Math"/>
                          </a:rPr>
                        </m:ctrlPr>
                      </m:sSubPr>
                      <m:e>
                        <m:r>
                          <a:rPr lang="en-US" sz="2000" b="0" i="1">
                            <a:latin typeface="Cambria Math"/>
                            <a:ea typeface="Cambria Math"/>
                          </a:rPr>
                          <m:t>𝛽</m:t>
                        </m:r>
                      </m:e>
                      <m:sub>
                        <m:r>
                          <a:rPr lang="en-US" sz="2000" b="0" i="1" smtClean="0">
                            <a:latin typeface="Cambria Math"/>
                            <a:ea typeface="Cambria Math"/>
                          </a:rPr>
                          <m:t>2</m:t>
                        </m:r>
                      </m:sub>
                    </m:sSub>
                    <m:r>
                      <a:rPr lang="en-US" sz="2000" b="0" i="1">
                        <a:latin typeface="Cambria Math"/>
                      </a:rPr>
                      <m:t>=</m:t>
                    </m:r>
                    <m:f>
                      <m:fPr>
                        <m:ctrlPr>
                          <a:rPr lang="en-US" sz="2000" i="1" smtClean="0">
                            <a:latin typeface="Cambria Math"/>
                          </a:rPr>
                        </m:ctrlPr>
                      </m:fPr>
                      <m:num>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4</m:t>
                            </m:r>
                          </m:sub>
                        </m:sSub>
                      </m:num>
                      <m:den>
                        <m:sSup>
                          <m:sSupPr>
                            <m:ctrlPr>
                              <a:rPr lang="en-US" sz="2000" i="1">
                                <a:latin typeface="Cambria Math"/>
                              </a:rPr>
                            </m:ctrlPr>
                          </m:sSupPr>
                          <m:e>
                            <m:sSub>
                              <m:sSubPr>
                                <m:ctrlPr>
                                  <a:rPr lang="en-US" sz="2000" i="1">
                                    <a:latin typeface="Cambria Math"/>
                                  </a:rPr>
                                </m:ctrlPr>
                              </m:sSubPr>
                              <m:e>
                                <m:r>
                                  <a:rPr lang="en-US" sz="2000" b="0" i="1">
                                    <a:latin typeface="Cambria Math"/>
                                    <a:ea typeface="Cambria Math"/>
                                  </a:rPr>
                                  <m:t>𝜇</m:t>
                                </m:r>
                              </m:e>
                              <m:sub>
                                <m:r>
                                  <a:rPr lang="en-US" sz="2000" b="0" i="1">
                                    <a:latin typeface="Cambria Math"/>
                                  </a:rPr>
                                  <m:t>2</m:t>
                                </m:r>
                              </m:sub>
                            </m:sSub>
                          </m:e>
                          <m:sup>
                            <m:r>
                              <a:rPr lang="en-US" sz="2000" b="0" i="1" smtClean="0">
                                <a:latin typeface="Cambria Math"/>
                              </a:rPr>
                              <m:t>2</m:t>
                            </m:r>
                          </m:sup>
                        </m:sSup>
                      </m:den>
                    </m:f>
                  </m:oMath>
                </a14:m>
                <a:r>
                  <a:rPr lang="en-US" sz="2000" dirty="0"/>
                  <a:t>=</a:t>
                </a:r>
                <a:r>
                  <a:rPr lang="en-US" sz="2000" dirty="0" smtClean="0"/>
                  <a:t>0.654122</a:t>
                </a:r>
                <a14:m>
                  <m:oMath xmlns:m="http://schemas.openxmlformats.org/officeDocument/2006/math">
                    <m:r>
                      <a:rPr lang="en-US" sz="2000" b="0" i="1" dirty="0" smtClean="0">
                        <a:latin typeface="Cambria Math"/>
                      </a:rPr>
                      <m:t> </m:t>
                    </m:r>
                  </m:oMath>
                </a14:m>
                <a:endParaRPr lang="en-US" sz="2000" dirty="0" smtClean="0"/>
              </a:p>
              <a:p>
                <a:pPr marL="0" indent="0">
                  <a:buNone/>
                </a:pPr>
                <a:r>
                  <a:rPr lang="en-US" sz="2000" dirty="0" smtClean="0"/>
                  <a:t>Moments about the points</a:t>
                </a:r>
                <a14:m>
                  <m:oMath xmlns:m="http://schemas.openxmlformats.org/officeDocument/2006/math">
                    <m:r>
                      <a:rPr lang="en-US" sz="2000" b="0" i="1" smtClean="0">
                        <a:latin typeface="Cambria Math"/>
                      </a:rPr>
                      <m:t>𝑥</m:t>
                    </m:r>
                    <m:r>
                      <a:rPr lang="en-US" sz="2000" b="0" i="1" smtClean="0">
                        <a:latin typeface="Cambria Math"/>
                      </a:rPr>
                      <m:t>=</m:t>
                    </m:r>
                    <m:r>
                      <a:rPr lang="en-US" sz="2000" b="0" i="1" smtClean="0">
                        <a:latin typeface="Cambria Math"/>
                      </a:rPr>
                      <m:t>2</m:t>
                    </m:r>
                  </m:oMath>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ea typeface="Cambria Math"/>
                            </a:rPr>
                            <m:t>𝜇</m:t>
                          </m:r>
                          <m:r>
                            <a:rPr lang="en-US" sz="2000" b="0" i="1" smtClean="0">
                              <a:latin typeface="Cambria Math"/>
                              <a:ea typeface="Cambria Math"/>
                            </a:rPr>
                            <m:t>′</m:t>
                          </m:r>
                        </m:e>
                        <m:sub>
                          <m:r>
                            <a:rPr lang="en-US" sz="2000" b="0" i="1" smtClean="0">
                              <a:latin typeface="Cambria Math"/>
                            </a:rPr>
                            <m:t>1</m:t>
                          </m:r>
                        </m:sub>
                      </m:sSub>
                      <m:r>
                        <a:rPr lang="en-US" sz="2000" b="0" i="1" smtClean="0">
                          <a:latin typeface="Cambria Math"/>
                        </a:rPr>
                        <m:t>=</m:t>
                      </m:r>
                      <m:acc>
                        <m:accPr>
                          <m:chr m:val="̅"/>
                          <m:ctrlPr>
                            <a:rPr lang="en-US" sz="2000" i="1" smtClean="0">
                              <a:latin typeface="Cambria Math"/>
                            </a:rPr>
                          </m:ctrlPr>
                        </m:accPr>
                        <m:e>
                          <m:r>
                            <a:rPr lang="en-US" sz="2000" b="0" i="1" smtClean="0">
                              <a:latin typeface="Cambria Math"/>
                            </a:rPr>
                            <m:t>𝑥</m:t>
                          </m:r>
                        </m:e>
                      </m:acc>
                      <m:r>
                        <a:rPr lang="en-US" sz="2000" b="0" i="1" smtClean="0">
                          <a:latin typeface="Cambria Math"/>
                        </a:rPr>
                        <m:t>−</m:t>
                      </m:r>
                      <m:r>
                        <a:rPr lang="en-US" sz="2000" b="0" i="1" smtClean="0">
                          <a:latin typeface="Cambria Math"/>
                        </a:rPr>
                        <m:t>𝐴</m:t>
                      </m:r>
                      <m:r>
                        <a:rPr lang="en-US" sz="2000" b="0" i="1" smtClean="0">
                          <a:latin typeface="Cambria Math"/>
                        </a:rPr>
                        <m:t>=</m:t>
                      </m:r>
                      <m:r>
                        <a:rPr lang="en-US" sz="2000" b="0" i="1" smtClean="0">
                          <a:latin typeface="Cambria Math"/>
                        </a:rPr>
                        <m:t>2</m:t>
                      </m:r>
                      <m:r>
                        <a:rPr lang="en-US" sz="2000" b="0" i="1" smtClean="0">
                          <a:latin typeface="Cambria Math"/>
                        </a:rPr>
                        <m:t>.</m:t>
                      </m:r>
                      <m:r>
                        <a:rPr lang="en-US" sz="2000" b="0" i="1" smtClean="0">
                          <a:latin typeface="Cambria Math"/>
                        </a:rPr>
                        <m:t>5</m:t>
                      </m:r>
                      <m:r>
                        <a:rPr lang="en-US" sz="2000" b="0" i="1" smtClean="0">
                          <a:latin typeface="Cambria Math"/>
                        </a:rPr>
                        <m:t>−</m:t>
                      </m:r>
                      <m:r>
                        <a:rPr lang="en-US" sz="2000" b="0" i="1" smtClean="0">
                          <a:latin typeface="Cambria Math"/>
                        </a:rPr>
                        <m:t>2</m:t>
                      </m:r>
                      <m:r>
                        <a:rPr lang="en-US" sz="2000" b="0" i="1" smtClean="0">
                          <a:latin typeface="Cambria Math"/>
                        </a:rPr>
                        <m:t>=</m:t>
                      </m:r>
                      <m:r>
                        <a:rPr lang="en-US" sz="2000" b="0" i="1" smtClean="0">
                          <a:latin typeface="Cambria Math"/>
                        </a:rPr>
                        <m:t>0</m:t>
                      </m:r>
                      <m:r>
                        <a:rPr lang="en-US" sz="2000" b="0" i="1" smtClean="0">
                          <a:latin typeface="Cambria Math"/>
                        </a:rPr>
                        <m:t>.</m:t>
                      </m:r>
                      <m:r>
                        <a:rPr lang="en-US" sz="2000" b="0" i="1" smtClean="0">
                          <a:latin typeface="Cambria Math"/>
                        </a:rPr>
                        <m:t>5</m:t>
                      </m:r>
                    </m:oMath>
                  </m:oMathPara>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b="0" i="1" smtClean="0">
                              <a:latin typeface="Cambria Math"/>
                              <a:ea typeface="Cambria Math"/>
                            </a:rPr>
                            <m:t>𝜇</m:t>
                          </m:r>
                          <m:r>
                            <a:rPr lang="en-US" sz="2000" b="0" i="1" smtClean="0">
                              <a:latin typeface="Cambria Math"/>
                              <a:ea typeface="Cambria Math"/>
                            </a:rPr>
                            <m:t>′</m:t>
                          </m:r>
                        </m:e>
                        <m:sub>
                          <m:r>
                            <a:rPr lang="en-US" sz="2000" b="0" i="1" smtClean="0">
                              <a:latin typeface="Cambria Math"/>
                            </a:rPr>
                            <m:t>2</m:t>
                          </m:r>
                        </m:sub>
                      </m:sSub>
                      <m:r>
                        <a:rPr lang="en-US" sz="2000" b="0" i="1" smtClean="0">
                          <a:latin typeface="Cambria Math"/>
                        </a:rPr>
                        <m:t>=</m:t>
                      </m:r>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2</m:t>
                          </m:r>
                        </m:sub>
                      </m:sSub>
                      <m:r>
                        <a:rPr lang="en-US" sz="2000" b="0" i="1" smtClean="0">
                          <a:latin typeface="Cambria Math"/>
                        </a:rPr>
                        <m:t>+</m:t>
                      </m:r>
                      <m:sSup>
                        <m:sSupPr>
                          <m:ctrlPr>
                            <a:rPr lang="en-US" sz="2000" i="1" smtClean="0">
                              <a:latin typeface="Cambria Math"/>
                            </a:rPr>
                          </m:ctrlPr>
                        </m:sSupPr>
                        <m:e>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2</m:t>
                          </m:r>
                        </m:sup>
                      </m:sSup>
                      <m:r>
                        <a:rPr lang="en-US" sz="2000" b="0" i="1" smtClean="0">
                          <a:latin typeface="Cambria Math"/>
                        </a:rPr>
                        <m:t>=</m:t>
                      </m:r>
                      <m:r>
                        <a:rPr lang="en-US" sz="2000" b="0" i="1" smtClean="0">
                          <a:latin typeface="Cambria Math"/>
                        </a:rPr>
                        <m:t>14</m:t>
                      </m:r>
                      <m:r>
                        <a:rPr lang="en-US" sz="2000" b="0" i="1" smtClean="0">
                          <a:latin typeface="Cambria Math"/>
                        </a:rPr>
                        <m:t>.</m:t>
                      </m:r>
                      <m:r>
                        <a:rPr lang="en-US" sz="2000" b="0" i="1" smtClean="0">
                          <a:latin typeface="Cambria Math"/>
                        </a:rPr>
                        <m:t>75</m:t>
                      </m:r>
                      <m:r>
                        <a:rPr lang="en-US" sz="2000" b="0" i="1" smtClean="0">
                          <a:latin typeface="Cambria Math"/>
                        </a:rPr>
                        <m:t>+</m:t>
                      </m:r>
                      <m:sSup>
                        <m:sSupPr>
                          <m:ctrlPr>
                            <a:rPr lang="en-US" sz="2000" i="1" smtClean="0">
                              <a:latin typeface="Cambria Math"/>
                            </a:rPr>
                          </m:ctrlPr>
                        </m:sSupPr>
                        <m:e>
                          <m:d>
                            <m:dPr>
                              <m:ctrlPr>
                                <a:rPr lang="en-US" sz="2000" i="1" smtClean="0">
                                  <a:latin typeface="Cambria Math"/>
                                </a:rPr>
                              </m:ctrlPr>
                            </m:dPr>
                            <m:e>
                              <m:r>
                                <a:rPr lang="en-US" sz="2000" b="0" i="1" smtClean="0">
                                  <a:latin typeface="Cambria Math"/>
                                </a:rPr>
                                <m:t>.</m:t>
                              </m:r>
                              <m:r>
                                <a:rPr lang="en-US" sz="2000" b="0" i="1" smtClean="0">
                                  <a:latin typeface="Cambria Math"/>
                                </a:rPr>
                                <m:t>5</m:t>
                              </m:r>
                            </m:e>
                          </m:d>
                        </m:e>
                        <m:sup>
                          <m:r>
                            <a:rPr lang="en-US" sz="2000" b="0" i="1" smtClean="0">
                              <a:latin typeface="Cambria Math"/>
                            </a:rPr>
                            <m:t>2</m:t>
                          </m:r>
                        </m:sup>
                      </m:sSup>
                      <m:r>
                        <a:rPr lang="en-US" sz="2000" b="0" i="1" smtClean="0">
                          <a:latin typeface="Cambria Math"/>
                        </a:rPr>
                        <m:t>=</m:t>
                      </m:r>
                      <m:r>
                        <a:rPr lang="en-US" sz="2000" b="0" i="1" smtClean="0">
                          <a:latin typeface="Cambria Math"/>
                        </a:rPr>
                        <m:t>15</m:t>
                      </m:r>
                    </m:oMath>
                  </m:oMathPara>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ea typeface="Cambria Math"/>
                            </a:rPr>
                            <m:t>𝜇</m:t>
                          </m:r>
                          <m:r>
                            <a:rPr lang="en-US" sz="2000" b="0" i="1">
                              <a:latin typeface="Cambria Math"/>
                              <a:ea typeface="Cambria Math"/>
                            </a:rPr>
                            <m:t>′</m:t>
                          </m:r>
                        </m:e>
                        <m:sub>
                          <m:r>
                            <a:rPr lang="en-US" sz="2000" b="0" i="1" smtClean="0">
                              <a:latin typeface="Cambria Math"/>
                              <a:ea typeface="Cambria Math"/>
                            </a:rPr>
                            <m:t>3</m:t>
                          </m:r>
                        </m:sub>
                      </m:sSub>
                      <m:r>
                        <a:rPr lang="en-US" sz="2000" b="0" i="1">
                          <a:latin typeface="Cambria Math"/>
                        </a:rPr>
                        <m:t>=</m:t>
                      </m:r>
                      <m:sSub>
                        <m:sSubPr>
                          <m:ctrlPr>
                            <a:rPr lang="en-US" sz="2000" i="1">
                              <a:latin typeface="Cambria Math"/>
                            </a:rPr>
                          </m:ctrlPr>
                        </m:sSubPr>
                        <m:e>
                          <m:r>
                            <a:rPr lang="en-US" sz="2000" b="0" i="1">
                              <a:latin typeface="Cambria Math"/>
                              <a:ea typeface="Cambria Math"/>
                            </a:rPr>
                            <m:t>𝜇</m:t>
                          </m:r>
                        </m:e>
                        <m:sub>
                          <m:r>
                            <a:rPr lang="en-US" sz="2000" b="0" i="1" smtClean="0">
                              <a:latin typeface="Cambria Math"/>
                              <a:ea typeface="Cambria Math"/>
                            </a:rPr>
                            <m:t>3</m:t>
                          </m:r>
                        </m:sub>
                      </m:sSub>
                      <m:r>
                        <a:rPr lang="en-US" sz="2000" b="0" i="1">
                          <a:latin typeface="Cambria Math"/>
                        </a:rPr>
                        <m:t>+</m:t>
                      </m:r>
                      <m:r>
                        <a:rPr lang="en-US" sz="2000" b="0" i="1" smtClean="0">
                          <a:latin typeface="Cambria Math"/>
                        </a:rPr>
                        <m:t>3</m:t>
                      </m:r>
                      <m:sSub>
                        <m:sSubPr>
                          <m:ctrlPr>
                            <a:rPr lang="en-US" sz="2000" i="1" smtClean="0">
                              <a:latin typeface="Cambria Math"/>
                            </a:rPr>
                          </m:ctrlPr>
                        </m:sSubPr>
                        <m:e>
                          <m:r>
                            <a:rPr lang="en-US" sz="2000" b="0" i="1" smtClean="0">
                              <a:latin typeface="Cambria Math"/>
                              <a:ea typeface="Cambria Math"/>
                            </a:rPr>
                            <m:t>𝜇</m:t>
                          </m:r>
                          <m:r>
                            <a:rPr lang="en-US" sz="2000" b="0" i="1" smtClean="0">
                              <a:latin typeface="Cambria Math"/>
                              <a:ea typeface="Cambria Math"/>
                            </a:rPr>
                            <m:t>′</m:t>
                          </m:r>
                        </m:e>
                        <m:sub>
                          <m:r>
                            <a:rPr lang="en-US" sz="2000" b="0" i="1" smtClean="0">
                              <a:latin typeface="Cambria Math"/>
                            </a:rPr>
                            <m:t>2</m:t>
                          </m:r>
                        </m:sub>
                      </m:sSub>
                      <m:sSub>
                        <m:sSubPr>
                          <m:ctrlPr>
                            <a:rPr lang="en-US" sz="2000" i="1" smtClean="0">
                              <a:latin typeface="Cambria Math"/>
                            </a:rPr>
                          </m:ctrlPr>
                        </m:sSubPr>
                        <m:e>
                          <m:r>
                            <a:rPr lang="en-US" sz="2000" b="0" i="1" smtClean="0">
                              <a:latin typeface="Cambria Math"/>
                              <a:ea typeface="Cambria Math"/>
                            </a:rPr>
                            <m:t>𝜇</m:t>
                          </m:r>
                          <m:r>
                            <a:rPr lang="en-US" sz="2000" b="0" i="1" smtClean="0">
                              <a:latin typeface="Cambria Math"/>
                              <a:ea typeface="Cambria Math"/>
                            </a:rPr>
                            <m:t>′</m:t>
                          </m:r>
                        </m:e>
                        <m:sub>
                          <m:r>
                            <a:rPr lang="en-US" sz="2000" b="0" i="1" smtClean="0">
                              <a:latin typeface="Cambria Math"/>
                            </a:rPr>
                            <m:t>1</m:t>
                          </m:r>
                        </m:sub>
                      </m:sSub>
                      <m:r>
                        <a:rPr lang="en-US" sz="2000" b="0" i="1" smtClean="0">
                          <a:latin typeface="Cambria Math"/>
                        </a:rPr>
                        <m:t>−</m:t>
                      </m:r>
                      <m:r>
                        <a:rPr lang="en-US" sz="2000" b="0" i="1" smtClean="0">
                          <a:latin typeface="Cambria Math"/>
                        </a:rPr>
                        <m:t>2</m:t>
                      </m:r>
                      <m:sSup>
                        <m:sSupPr>
                          <m:ctrlPr>
                            <a:rPr lang="en-US" sz="2000" i="1" smtClean="0">
                              <a:latin typeface="Cambria Math"/>
                            </a:rPr>
                          </m:ctrlPr>
                        </m:sSupPr>
                        <m:e>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3</m:t>
                          </m:r>
                        </m:sup>
                      </m:sSup>
                      <m:r>
                        <a:rPr lang="en-US" sz="2000" b="0" i="1">
                          <a:latin typeface="Cambria Math"/>
                        </a:rPr>
                        <m:t>=</m:t>
                      </m:r>
                      <m:r>
                        <a:rPr lang="en-US" sz="2000" b="0" i="1" smtClean="0">
                          <a:latin typeface="Cambria Math"/>
                        </a:rPr>
                        <m:t>39</m:t>
                      </m:r>
                      <m:r>
                        <a:rPr lang="en-US" sz="2000" b="0" i="1">
                          <a:latin typeface="Cambria Math"/>
                        </a:rPr>
                        <m:t>.</m:t>
                      </m:r>
                      <m:r>
                        <a:rPr lang="en-US" sz="2000" b="0" i="1">
                          <a:latin typeface="Cambria Math"/>
                        </a:rPr>
                        <m:t>75</m:t>
                      </m:r>
                      <m:r>
                        <a:rPr lang="en-US" sz="2000" b="0" i="1">
                          <a:latin typeface="Cambria Math"/>
                        </a:rPr>
                        <m:t>+</m:t>
                      </m:r>
                      <m:r>
                        <a:rPr lang="en-US" sz="2000" b="0" i="1" smtClean="0">
                          <a:latin typeface="Cambria Math"/>
                        </a:rPr>
                        <m:t>3</m:t>
                      </m:r>
                      <m:d>
                        <m:dPr>
                          <m:ctrlPr>
                            <a:rPr lang="en-US" sz="2000" i="1" smtClean="0">
                              <a:latin typeface="Cambria Math"/>
                            </a:rPr>
                          </m:ctrlPr>
                        </m:dPr>
                        <m:e>
                          <m:r>
                            <a:rPr lang="en-US" sz="2000" b="0" i="1" smtClean="0">
                              <a:latin typeface="Cambria Math"/>
                            </a:rPr>
                            <m:t>15</m:t>
                          </m:r>
                        </m:e>
                      </m:d>
                      <m:d>
                        <m:dPr>
                          <m:ctrlPr>
                            <a:rPr lang="en-US" sz="2000" i="1" smtClean="0">
                              <a:latin typeface="Cambria Math"/>
                            </a:rPr>
                          </m:ctrlPr>
                        </m:dPr>
                        <m:e>
                          <m:r>
                            <a:rPr lang="en-US" sz="2000" b="0" i="1" smtClean="0">
                              <a:latin typeface="Cambria Math"/>
                            </a:rPr>
                            <m:t>.</m:t>
                          </m:r>
                          <m:r>
                            <a:rPr lang="en-US" sz="2000" b="0" i="1" smtClean="0">
                              <a:latin typeface="Cambria Math"/>
                            </a:rPr>
                            <m:t>5</m:t>
                          </m:r>
                        </m:e>
                      </m:d>
                      <m:r>
                        <a:rPr lang="en-US" sz="2000" b="0" i="1" smtClean="0">
                          <a:latin typeface="Cambria Math"/>
                        </a:rPr>
                        <m:t>−</m:t>
                      </m:r>
                      <m:r>
                        <a:rPr lang="en-US" sz="2000" b="0" i="1" smtClean="0">
                          <a:latin typeface="Cambria Math"/>
                        </a:rPr>
                        <m:t>2</m:t>
                      </m:r>
                      <m:sSup>
                        <m:sSupPr>
                          <m:ctrlPr>
                            <a:rPr lang="en-US" sz="2000" i="1" smtClean="0">
                              <a:latin typeface="Cambria Math"/>
                            </a:rPr>
                          </m:ctrlPr>
                        </m:sSupPr>
                        <m:e>
                          <m:d>
                            <m:dPr>
                              <m:ctrlPr>
                                <a:rPr lang="en-US" sz="2000" i="1" smtClean="0">
                                  <a:latin typeface="Cambria Math"/>
                                </a:rPr>
                              </m:ctrlPr>
                            </m:dPr>
                            <m:e>
                              <m:r>
                                <a:rPr lang="en-US" sz="2000" b="0" i="1" smtClean="0">
                                  <a:latin typeface="Cambria Math"/>
                                </a:rPr>
                                <m:t>.</m:t>
                              </m:r>
                              <m:r>
                                <a:rPr lang="en-US" sz="2000" b="0" i="1" smtClean="0">
                                  <a:latin typeface="Cambria Math"/>
                                </a:rPr>
                                <m:t>5</m:t>
                              </m:r>
                            </m:e>
                          </m:d>
                        </m:e>
                        <m:sup>
                          <m:r>
                            <a:rPr lang="en-US" sz="2000" b="0" i="1" smtClean="0">
                              <a:latin typeface="Cambria Math"/>
                            </a:rPr>
                            <m:t>3</m:t>
                          </m:r>
                        </m:sup>
                      </m:sSup>
                      <m:r>
                        <a:rPr lang="en-US" sz="2000" b="0" i="1">
                          <a:latin typeface="Cambria Math"/>
                        </a:rPr>
                        <m:t>=</m:t>
                      </m:r>
                      <m:r>
                        <a:rPr lang="en-US" sz="2000" b="0" i="1" smtClean="0">
                          <a:latin typeface="Cambria Math"/>
                        </a:rPr>
                        <m:t>62</m:t>
                      </m:r>
                    </m:oMath>
                  </m:oMathPara>
                </a14:m>
                <a:endParaRPr lang="en-US" sz="2000" dirty="0" smtClean="0"/>
              </a:p>
              <a:p>
                <a:pPr marL="0" indent="0">
                  <a:buNone/>
                </a:pPr>
                <a14:m>
                  <m:oMath xmlns:m="http://schemas.openxmlformats.org/officeDocument/2006/math">
                    <m:sSub>
                      <m:sSubPr>
                        <m:ctrlPr>
                          <a:rPr lang="en-US" sz="2000" i="1">
                            <a:latin typeface="Cambria Math"/>
                          </a:rPr>
                        </m:ctrlPr>
                      </m:sSubPr>
                      <m:e>
                        <m:r>
                          <a:rPr lang="en-US" sz="2000" b="0" i="1">
                            <a:latin typeface="Cambria Math"/>
                            <a:ea typeface="Cambria Math"/>
                          </a:rPr>
                          <m:t>𝜇</m:t>
                        </m:r>
                        <m:r>
                          <a:rPr lang="en-US" sz="2000" b="0" i="1">
                            <a:latin typeface="Cambria Math"/>
                            <a:ea typeface="Cambria Math"/>
                          </a:rPr>
                          <m:t>′</m:t>
                        </m:r>
                      </m:e>
                      <m:sub>
                        <m:r>
                          <a:rPr lang="en-US" sz="2000" b="0" i="1" smtClean="0">
                            <a:latin typeface="Cambria Math"/>
                            <a:ea typeface="Cambria Math"/>
                          </a:rPr>
                          <m:t>4</m:t>
                        </m:r>
                      </m:sub>
                    </m:sSub>
                    <m:r>
                      <a:rPr lang="en-US" sz="2000" b="0" i="1">
                        <a:latin typeface="Cambria Math"/>
                      </a:rPr>
                      <m:t>=</m:t>
                    </m:r>
                    <m:sSub>
                      <m:sSubPr>
                        <m:ctrlPr>
                          <a:rPr lang="en-US" sz="2000" i="1">
                            <a:latin typeface="Cambria Math"/>
                          </a:rPr>
                        </m:ctrlPr>
                      </m:sSubPr>
                      <m:e>
                        <m:r>
                          <a:rPr lang="en-US" sz="2000" b="0" i="1">
                            <a:latin typeface="Cambria Math"/>
                            <a:ea typeface="Cambria Math"/>
                          </a:rPr>
                          <m:t>𝜇</m:t>
                        </m:r>
                      </m:e>
                      <m:sub>
                        <m:r>
                          <a:rPr lang="en-US" sz="2000" b="0" i="1" smtClean="0">
                            <a:latin typeface="Cambria Math"/>
                            <a:ea typeface="Cambria Math"/>
                          </a:rPr>
                          <m:t>4</m:t>
                        </m:r>
                      </m:sub>
                    </m:sSub>
                    <m:r>
                      <a:rPr lang="en-US" sz="2000" b="0" i="1">
                        <a:latin typeface="Cambria Math"/>
                      </a:rPr>
                      <m:t>+</m:t>
                    </m:r>
                    <m:r>
                      <a:rPr lang="en-US" sz="2000" b="0" i="1" smtClean="0">
                        <a:latin typeface="Cambria Math"/>
                      </a:rPr>
                      <m:t>4</m:t>
                    </m:r>
                    <m:sSub>
                      <m:sSubPr>
                        <m:ctrlPr>
                          <a:rPr lang="en-US" sz="2000" i="1">
                            <a:latin typeface="Cambria Math"/>
                          </a:rPr>
                        </m:ctrlPr>
                      </m:sSubPr>
                      <m:e>
                        <m:r>
                          <a:rPr lang="en-US" sz="2000" b="0" i="1">
                            <a:latin typeface="Cambria Math"/>
                            <a:ea typeface="Cambria Math"/>
                          </a:rPr>
                          <m:t>𝜇</m:t>
                        </m:r>
                        <m:r>
                          <a:rPr lang="en-US" sz="2000" b="0" i="1">
                            <a:latin typeface="Cambria Math"/>
                            <a:ea typeface="Cambria Math"/>
                          </a:rPr>
                          <m:t>′</m:t>
                        </m:r>
                      </m:e>
                      <m:sub>
                        <m:r>
                          <a:rPr lang="en-US" sz="2000" b="0" i="1" smtClean="0">
                            <a:latin typeface="Cambria Math"/>
                            <a:ea typeface="Cambria Math"/>
                          </a:rPr>
                          <m:t>3</m:t>
                        </m:r>
                      </m:sub>
                    </m:sSub>
                    <m:sSub>
                      <m:sSubPr>
                        <m:ctrlPr>
                          <a:rPr lang="en-US" sz="2000" i="1">
                            <a:latin typeface="Cambria Math"/>
                          </a:rPr>
                        </m:ctrlPr>
                      </m:sSubPr>
                      <m:e>
                        <m:r>
                          <a:rPr lang="en-US" sz="2000" b="0" i="1">
                            <a:latin typeface="Cambria Math"/>
                            <a:ea typeface="Cambria Math"/>
                          </a:rPr>
                          <m:t>𝜇</m:t>
                        </m:r>
                        <m:r>
                          <a:rPr lang="en-US" sz="2000" b="0" i="1">
                            <a:latin typeface="Cambria Math"/>
                            <a:ea typeface="Cambria Math"/>
                          </a:rPr>
                          <m:t>′</m:t>
                        </m:r>
                      </m:e>
                      <m:sub>
                        <m:r>
                          <a:rPr lang="en-US" sz="2000" b="0" i="1">
                            <a:latin typeface="Cambria Math"/>
                          </a:rPr>
                          <m:t>1</m:t>
                        </m:r>
                      </m:sub>
                    </m:sSub>
                    <m:r>
                      <a:rPr lang="en-US" sz="2000" b="0" i="1">
                        <a:latin typeface="Cambria Math"/>
                      </a:rPr>
                      <m:t>−</m:t>
                    </m:r>
                    <m:r>
                      <a:rPr lang="en-US" sz="2000" b="0" i="1" smtClean="0">
                        <a:latin typeface="Cambria Math"/>
                      </a:rPr>
                      <m:t>6</m:t>
                    </m:r>
                    <m:sSup>
                      <m:sSupPr>
                        <m:ctrlPr>
                          <a:rPr lang="en-US" sz="2000" i="1">
                            <a:latin typeface="Cambria Math"/>
                          </a:rPr>
                        </m:ctrlPr>
                      </m:sSupPr>
                      <m:e>
                        <m:sSub>
                          <m:sSubPr>
                            <m:ctrlPr>
                              <a:rPr lang="en-US" sz="2000" i="1" smtClean="0">
                                <a:latin typeface="Cambria Math"/>
                              </a:rPr>
                            </m:ctrlPr>
                          </m:sSubPr>
                          <m:e>
                            <m:sSup>
                              <m:sSupPr>
                                <m:ctrlPr>
                                  <a:rPr lang="en-US" sz="2000" i="1" smtClean="0">
                                    <a:latin typeface="Cambria Math"/>
                                    <a:ea typeface="Cambria Math"/>
                                  </a:rPr>
                                </m:ctrlPr>
                              </m:sSupPr>
                              <m:e>
                                <m:r>
                                  <a:rPr lang="en-US" sz="2000" b="0" i="1" smtClean="0">
                                    <a:latin typeface="Cambria Math"/>
                                    <a:ea typeface="Cambria Math"/>
                                  </a:rPr>
                                  <m:t>𝜇</m:t>
                                </m:r>
                              </m:e>
                              <m:sup>
                                <m:r>
                                  <a:rPr lang="en-US" sz="2000" b="0" i="1" smtClean="0">
                                    <a:latin typeface="Cambria Math"/>
                                    <a:ea typeface="Cambria Math"/>
                                  </a:rPr>
                                  <m:t>′</m:t>
                                </m:r>
                              </m:sup>
                            </m:sSup>
                          </m:e>
                          <m:sub>
                            <m:r>
                              <a:rPr lang="en-US" sz="2000" b="0" i="1" smtClean="0">
                                <a:latin typeface="Cambria Math"/>
                              </a:rPr>
                              <m:t>2</m:t>
                            </m:r>
                          </m:sub>
                        </m:sSub>
                        <m:sSub>
                          <m:sSubPr>
                            <m:ctrlPr>
                              <a:rPr lang="en-US" sz="2000" i="1" smtClean="0">
                                <a:latin typeface="Cambria Math"/>
                              </a:rPr>
                            </m:ctrlPr>
                          </m:sSubPr>
                          <m:e>
                            <m:r>
                              <a:rPr lang="en-US" sz="2000" b="0" i="1">
                                <a:latin typeface="Cambria Math"/>
                                <a:ea typeface="Cambria Math"/>
                              </a:rPr>
                              <m:t>𝜇</m:t>
                            </m:r>
                          </m:e>
                          <m:sub>
                            <m:r>
                              <a:rPr lang="en-US" sz="2000" b="0" i="1">
                                <a:latin typeface="Cambria Math"/>
                              </a:rPr>
                              <m:t>1</m:t>
                            </m:r>
                          </m:sub>
                        </m:sSub>
                        <m:r>
                          <a:rPr lang="en-US" sz="2000" b="0" i="1">
                            <a:latin typeface="Cambria Math"/>
                          </a:rPr>
                          <m:t>′</m:t>
                        </m:r>
                      </m:e>
                      <m:sup>
                        <m:r>
                          <a:rPr lang="en-US" sz="2000" b="0" i="1" smtClean="0">
                            <a:latin typeface="Cambria Math"/>
                          </a:rPr>
                          <m:t>2</m:t>
                        </m:r>
                      </m:sup>
                    </m:sSup>
                    <m:r>
                      <a:rPr lang="en-US" sz="2000" b="0" i="1" smtClean="0">
                        <a:latin typeface="Cambria Math"/>
                      </a:rPr>
                      <m:t>+</m:t>
                    </m:r>
                    <m:r>
                      <a:rPr lang="en-US" sz="2000" b="0" i="1" smtClean="0">
                        <a:latin typeface="Cambria Math"/>
                      </a:rPr>
                      <m:t>3</m:t>
                    </m:r>
                    <m:sSup>
                      <m:sSupPr>
                        <m:ctrlPr>
                          <a:rPr lang="en-US" sz="2000" i="1" smtClean="0">
                            <a:latin typeface="Cambria Math"/>
                          </a:rPr>
                        </m:ctrlPr>
                      </m:sSupPr>
                      <m:e>
                        <m:sSub>
                          <m:sSubPr>
                            <m:ctrlPr>
                              <a:rPr lang="en-US" sz="2000" i="1" smtClean="0">
                                <a:latin typeface="Cambria Math"/>
                              </a:rPr>
                            </m:ctrlPr>
                          </m:sSubPr>
                          <m:e>
                            <m:r>
                              <a:rPr lang="en-US" sz="2000" b="0" i="1" smtClean="0">
                                <a:latin typeface="Cambria Math"/>
                                <a:ea typeface="Cambria Math"/>
                              </a:rPr>
                              <m:t>𝜇</m:t>
                            </m:r>
                          </m:e>
                          <m:sub>
                            <m:r>
                              <a:rPr lang="en-US" sz="2000" b="0" i="1" smtClean="0">
                                <a:latin typeface="Cambria Math"/>
                              </a:rPr>
                              <m:t>1</m:t>
                            </m:r>
                          </m:sub>
                        </m:sSub>
                        <m:r>
                          <a:rPr lang="en-US" sz="2000" b="0" i="1" smtClean="0">
                            <a:latin typeface="Cambria Math"/>
                          </a:rPr>
                          <m:t>′</m:t>
                        </m:r>
                      </m:e>
                      <m:sup>
                        <m:r>
                          <a:rPr lang="en-US" sz="2000" b="0" i="1" smtClean="0">
                            <a:latin typeface="Cambria Math"/>
                          </a:rPr>
                          <m:t>4</m:t>
                        </m:r>
                      </m:sup>
                    </m:sSup>
                    <m:r>
                      <a:rPr lang="en-US" sz="2000" b="0" i="1">
                        <a:latin typeface="Cambria Math"/>
                      </a:rPr>
                      <m:t>=</m:t>
                    </m:r>
                  </m:oMath>
                </a14:m>
                <a:r>
                  <a:rPr lang="en-US" sz="2000" dirty="0" smtClean="0"/>
                  <a:t>244</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674" b="-2924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CCB0EEF-4641-44FD-B998-5ECD518B40B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KARL </a:t>
            </a:r>
            <a:r>
              <a:rPr lang="en-US" sz="3000" b="1" dirty="0" smtClean="0"/>
              <a:t>PERSON’S COEFFICIENTS(CO3)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05842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FC31FD-7DAF-4378-B9EA-A6B94F74C74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noProof="0" dirty="0" smtClean="0"/>
              <a:t>Daily Quiz(CO3)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10" name="Content Placeholder 9"/>
              <p:cNvSpPr>
                <a:spLocks noGrp="1"/>
              </p:cNvSpPr>
              <p:nvPr>
                <p:ph idx="1"/>
              </p:nvPr>
            </p:nvSpPr>
            <p:spPr/>
            <p:txBody>
              <a:bodyPr>
                <a:normAutofit/>
              </a:bodyPr>
              <a:lstStyle/>
              <a:p>
                <a:pPr marL="0" lvl="0" indent="0">
                  <a:buNone/>
                </a:pPr>
                <a:r>
                  <a:rPr lang="en-US" sz="2200" dirty="0" smtClean="0"/>
                  <a:t>Q1. The </a:t>
                </a:r>
                <a:r>
                  <a:rPr lang="en-US" sz="2200" dirty="0"/>
                  <a:t>first four moments of a distribution are </a:t>
                </a:r>
                <a:r>
                  <a:rPr lang="en-US" sz="2200" dirty="0" smtClean="0"/>
                  <a:t>3, 10.5,40.5,168.Comment </a:t>
                </a:r>
                <a:r>
                  <a:rPr lang="en-US" sz="2200" dirty="0"/>
                  <a:t>upon the nature of the distribution.</a:t>
                </a:r>
              </a:p>
              <a:p>
                <a:pPr marL="0" lvl="0" indent="0">
                  <a:buNone/>
                </a:pPr>
                <a:r>
                  <a:rPr lang="en-US" sz="2200" dirty="0" smtClean="0"/>
                  <a:t>Q2. For </a:t>
                </a:r>
                <a:r>
                  <a:rPr lang="en-US" sz="2200" dirty="0"/>
                  <a:t>a distribution, the mean is 10,variance is 16,</a:t>
                </a:r>
                <a14:m>
                  <m:oMath xmlns:m="http://schemas.openxmlformats.org/officeDocument/2006/math">
                    <m:sSub>
                      <m:sSubPr>
                        <m:ctrlPr>
                          <a:rPr lang="en-US" sz="2200" i="1">
                            <a:latin typeface="Cambria Math"/>
                          </a:rPr>
                        </m:ctrlPr>
                      </m:sSubPr>
                      <m:e>
                        <m:r>
                          <a:rPr lang="en-US" sz="2200" i="1">
                            <a:latin typeface="Cambria Math"/>
                          </a:rPr>
                          <m:t>𝛾</m:t>
                        </m:r>
                      </m:e>
                      <m:sub>
                        <m:r>
                          <a:rPr lang="en-US" sz="2200" i="1">
                            <a:latin typeface="Cambria Math"/>
                          </a:rPr>
                          <m:t>1</m:t>
                        </m:r>
                      </m:sub>
                    </m:sSub>
                  </m:oMath>
                </a14:m>
                <a:r>
                  <a:rPr lang="en-US" sz="2200" dirty="0"/>
                  <a:t> is 1 and </a:t>
                </a:r>
                <a14:m>
                  <m:oMath xmlns:m="http://schemas.openxmlformats.org/officeDocument/2006/math">
                    <m:sSub>
                      <m:sSubPr>
                        <m:ctrlPr>
                          <a:rPr lang="en-US" sz="2200" i="1">
                            <a:latin typeface="Cambria Math"/>
                          </a:rPr>
                        </m:ctrlPr>
                      </m:sSubPr>
                      <m:e>
                        <m:r>
                          <a:rPr lang="en-US" sz="2200" i="1">
                            <a:latin typeface="Cambria Math"/>
                          </a:rPr>
                          <m:t>𝛽</m:t>
                        </m:r>
                      </m:e>
                      <m:sub>
                        <m:r>
                          <a:rPr lang="en-US" sz="2200" i="1">
                            <a:latin typeface="Cambria Math"/>
                          </a:rPr>
                          <m:t>2</m:t>
                        </m:r>
                      </m:sub>
                    </m:sSub>
                  </m:oMath>
                </a14:m>
                <a:r>
                  <a:rPr lang="en-US" sz="2200" dirty="0"/>
                  <a:t> is 4. Find the first four moment about origin.</a:t>
                </a:r>
              </a:p>
              <a:p>
                <a:pPr marL="0" indent="0">
                  <a:buNone/>
                </a:pPr>
                <a:endParaRPr lang="en-US" sz="2200" dirty="0"/>
              </a:p>
            </p:txBody>
          </p:sp>
        </mc:Choice>
        <mc:Fallback>
          <p:sp>
            <p:nvSpPr>
              <p:cNvPr id="10" name="Content Placeholder 9"/>
              <p:cNvSpPr>
                <a:spLocks noGrp="1" noRot="1" noChangeAspect="1" noMove="1" noResize="1" noEditPoints="1" noAdjustHandles="1" noChangeArrowheads="1" noChangeShapeType="1" noTextEdit="1"/>
              </p:cNvSpPr>
              <p:nvPr>
                <p:ph idx="1"/>
              </p:nvPr>
            </p:nvSpPr>
            <p:spPr>
              <a:blipFill rotWithShape="1">
                <a:blip r:embed="rId3"/>
                <a:stretch>
                  <a:fillRect l="-889" t="-809" r="-296"/>
                </a:stretch>
              </a:blipFill>
            </p:spPr>
            <p:txBody>
              <a:bodyPr/>
              <a:lstStyle/>
              <a:p>
                <a:r>
                  <a:rPr lang="en-US">
                    <a:noFill/>
                  </a:rPr>
                  <a:t> </a:t>
                </a:r>
              </a:p>
            </p:txBody>
          </p:sp>
        </mc:Fallback>
      </mc:AlternateContent>
    </p:spTree>
    <p:extLst>
      <p:ext uri="{BB962C8B-B14F-4D97-AF65-F5344CB8AC3E}">
        <p14:creationId xmlns:p14="http://schemas.microsoft.com/office/powerpoint/2010/main" xmlns="" val="269477237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Measures of central tendency</a:t>
            </a:r>
          </a:p>
          <a:p>
            <a:r>
              <a:rPr lang="en-US" sz="2200" b="1" dirty="0" smtClean="0"/>
              <a:t>To </a:t>
            </a:r>
            <a:r>
              <a:rPr lang="en-US" sz="2200" b="1" dirty="0"/>
              <a:t>present a brief picture of data-</a:t>
            </a:r>
            <a:r>
              <a:rPr lang="en-US" sz="2200" dirty="0"/>
              <a:t> It helps in giving a brief description of the main feature of the entire data.</a:t>
            </a:r>
          </a:p>
          <a:p>
            <a:r>
              <a:rPr lang="en-US" sz="2200" b="1" dirty="0"/>
              <a:t>Essential for comparison-</a:t>
            </a:r>
            <a:r>
              <a:rPr lang="en-US" sz="2200" dirty="0"/>
              <a:t> It helps in reducing the data to a single value which is used for doing comparative studies.</a:t>
            </a:r>
          </a:p>
          <a:p>
            <a:r>
              <a:rPr lang="en-US" sz="2200" b="1" dirty="0"/>
              <a:t>Helps in decision making- </a:t>
            </a:r>
            <a:r>
              <a:rPr lang="en-US" sz="2200" dirty="0"/>
              <a:t>Most of the companies use measuring central tendency to plan and develop their businesses economy.</a:t>
            </a:r>
          </a:p>
          <a:p>
            <a:r>
              <a:rPr lang="en-US" sz="2200" b="1" dirty="0"/>
              <a:t>Formulation of policies- </a:t>
            </a:r>
            <a:r>
              <a:rPr lang="en-US" sz="2200" dirty="0"/>
              <a:t>Many governments rely on this medium while forming any </a:t>
            </a:r>
            <a:r>
              <a:rPr lang="en-US" sz="2200" dirty="0" smtClean="0"/>
              <a:t>policies.</a:t>
            </a:r>
            <a:endParaRPr lang="en-US" sz="2200" dirty="0"/>
          </a:p>
          <a:p>
            <a:pPr marL="0" indent="0">
              <a:buNone/>
            </a:pPr>
            <a:endParaRPr lang="en-US" sz="2200" b="1" dirty="0"/>
          </a:p>
        </p:txBody>
      </p:sp>
      <p:sp>
        <p:nvSpPr>
          <p:cNvPr id="4" name="Date Placeholder 3"/>
          <p:cNvSpPr>
            <a:spLocks noGrp="1"/>
          </p:cNvSpPr>
          <p:nvPr>
            <p:ph type="dt" sz="half" idx="10"/>
          </p:nvPr>
        </p:nvSpPr>
        <p:spPr/>
        <p:txBody>
          <a:bodyPr/>
          <a:lstStyle/>
          <a:p>
            <a:fld id="{3BED75C6-B97F-493A-B574-5859FAD680C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Topic objective (CO 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990304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2200" spc="-110" dirty="0">
                <a:solidFill>
                  <a:schemeClr val="tx1">
                    <a:lumMod val="85000"/>
                    <a:lumOff val="15000"/>
                  </a:schemeClr>
                </a:solidFill>
                <a:cs typeface="Arial"/>
              </a:rPr>
              <a:t>Skewness</a:t>
            </a:r>
            <a:endParaRPr lang="en-US" sz="2200" dirty="0" smtClean="0"/>
          </a:p>
          <a:p>
            <a:r>
              <a:rPr lang="en-US" sz="2200" dirty="0" smtClean="0"/>
              <a:t>It </a:t>
            </a:r>
            <a:r>
              <a:rPr lang="en-US" sz="2200" dirty="0"/>
              <a:t>tells us whether the distribution is normal or not </a:t>
            </a:r>
            <a:endParaRPr lang="en-US" sz="2200" dirty="0" smtClean="0"/>
          </a:p>
          <a:p>
            <a:r>
              <a:rPr lang="en-US" sz="2200" dirty="0" smtClean="0"/>
              <a:t>It </a:t>
            </a:r>
            <a:r>
              <a:rPr lang="en-US" sz="2200" dirty="0"/>
              <a:t>gives us an idea about the nature and degree of concentration of observations about the mean </a:t>
            </a:r>
            <a:endParaRPr lang="en-US" sz="2200" dirty="0" smtClean="0"/>
          </a:p>
          <a:p>
            <a:r>
              <a:rPr lang="en-US" sz="2200" dirty="0" smtClean="0"/>
              <a:t>The </a:t>
            </a:r>
            <a:r>
              <a:rPr lang="en-US" sz="2200" dirty="0"/>
              <a:t>empirical relation of mean, median and mode are based on a moderately skewed distribution</a:t>
            </a:r>
            <a:endParaRPr lang="en-US" sz="2200" b="1"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DBAAC792-3A7E-4907-86B1-0E31B7B0F74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Topic objective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86564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570"/>
              </a:spcBef>
              <a:buFont typeface="Wingdings" pitchFamily="2" charset="2"/>
              <a:buChar char="q"/>
            </a:pPr>
            <a:r>
              <a:rPr lang="en-US" sz="2600" b="1" spc="-110" dirty="0" smtClean="0">
                <a:solidFill>
                  <a:schemeClr val="tx1">
                    <a:lumMod val="85000"/>
                    <a:lumOff val="15000"/>
                  </a:schemeClr>
                </a:solidFill>
                <a:latin typeface="+mj-lt"/>
                <a:cs typeface="Arial"/>
              </a:rPr>
              <a:t>Skewness:</a:t>
            </a:r>
          </a:p>
          <a:p>
            <a:pPr marL="12700">
              <a:lnSpc>
                <a:spcPct val="100000"/>
              </a:lnSpc>
              <a:spcBef>
                <a:spcPts val="570"/>
              </a:spcBef>
            </a:pPr>
            <a:r>
              <a:rPr lang="en-US" sz="2200" spc="-155" dirty="0" smtClean="0">
                <a:solidFill>
                  <a:schemeClr val="tx1">
                    <a:lumMod val="85000"/>
                    <a:lumOff val="15000"/>
                  </a:schemeClr>
                </a:solidFill>
                <a:latin typeface="+mj-lt"/>
                <a:cs typeface="Arial"/>
              </a:rPr>
              <a:t>I t   </a:t>
            </a:r>
            <a:r>
              <a:rPr lang="en-US" sz="2200" spc="-140" dirty="0">
                <a:solidFill>
                  <a:schemeClr val="tx1">
                    <a:lumMod val="85000"/>
                    <a:lumOff val="15000"/>
                  </a:schemeClr>
                </a:solidFill>
                <a:latin typeface="+mj-lt"/>
                <a:cs typeface="Arial"/>
              </a:rPr>
              <a:t>means </a:t>
            </a:r>
            <a:r>
              <a:rPr lang="en-US" sz="2200" i="1" spc="-80" dirty="0">
                <a:solidFill>
                  <a:schemeClr val="tx1">
                    <a:lumMod val="85000"/>
                    <a:lumOff val="15000"/>
                  </a:schemeClr>
                </a:solidFill>
                <a:uFill>
                  <a:solidFill>
                    <a:srgbClr val="7F007F"/>
                  </a:solidFill>
                </a:uFill>
                <a:latin typeface="+mj-lt"/>
                <a:cs typeface="Trebuchet MS"/>
              </a:rPr>
              <a:t>lack </a:t>
            </a:r>
            <a:r>
              <a:rPr lang="en-US" sz="2200" i="1" spc="-120" dirty="0">
                <a:solidFill>
                  <a:schemeClr val="tx1">
                    <a:lumMod val="85000"/>
                    <a:lumOff val="15000"/>
                  </a:schemeClr>
                </a:solidFill>
                <a:uFill>
                  <a:solidFill>
                    <a:srgbClr val="7F007F"/>
                  </a:solidFill>
                </a:uFill>
                <a:latin typeface="+mj-lt"/>
                <a:cs typeface="Trebuchet MS"/>
              </a:rPr>
              <a:t>of</a:t>
            </a:r>
            <a:r>
              <a:rPr lang="en-US" sz="2200" i="1" spc="-5" dirty="0">
                <a:solidFill>
                  <a:schemeClr val="tx1">
                    <a:lumMod val="85000"/>
                    <a:lumOff val="15000"/>
                  </a:schemeClr>
                </a:solidFill>
                <a:uFill>
                  <a:solidFill>
                    <a:srgbClr val="7F007F"/>
                  </a:solidFill>
                </a:uFill>
                <a:latin typeface="+mj-lt"/>
                <a:cs typeface="Trebuchet MS"/>
              </a:rPr>
              <a:t> </a:t>
            </a:r>
            <a:r>
              <a:rPr lang="en-US" sz="2200" i="1" spc="-114" dirty="0">
                <a:solidFill>
                  <a:schemeClr val="tx1">
                    <a:lumMod val="85000"/>
                    <a:lumOff val="15000"/>
                  </a:schemeClr>
                </a:solidFill>
                <a:uFill>
                  <a:solidFill>
                    <a:srgbClr val="7F007F"/>
                  </a:solidFill>
                </a:uFill>
                <a:latin typeface="+mj-lt"/>
                <a:cs typeface="Trebuchet MS"/>
              </a:rPr>
              <a:t>symmetry.</a:t>
            </a:r>
            <a:endParaRPr lang="en-US" sz="2200" dirty="0">
              <a:solidFill>
                <a:schemeClr val="tx1">
                  <a:lumMod val="85000"/>
                  <a:lumOff val="15000"/>
                </a:schemeClr>
              </a:solidFill>
              <a:latin typeface="+mj-lt"/>
              <a:cs typeface="Trebuchet MS"/>
            </a:endParaRPr>
          </a:p>
          <a:p>
            <a:pPr marL="12700" marR="5080">
              <a:lnSpc>
                <a:spcPct val="102200"/>
              </a:lnSpc>
              <a:spcBef>
                <a:spcPts val="430"/>
              </a:spcBef>
            </a:pPr>
            <a:r>
              <a:rPr lang="en-US" sz="2200" spc="60" dirty="0">
                <a:solidFill>
                  <a:schemeClr val="tx1">
                    <a:lumMod val="85000"/>
                    <a:lumOff val="15000"/>
                  </a:schemeClr>
                </a:solidFill>
                <a:latin typeface="+mj-lt"/>
                <a:cs typeface="Arial"/>
              </a:rPr>
              <a:t>It </a:t>
            </a:r>
            <a:r>
              <a:rPr lang="en-US" sz="2200" i="1" spc="-80" dirty="0">
                <a:solidFill>
                  <a:schemeClr val="tx1">
                    <a:lumMod val="85000"/>
                    <a:lumOff val="15000"/>
                  </a:schemeClr>
                </a:solidFill>
                <a:uFill>
                  <a:solidFill>
                    <a:srgbClr val="0000FF"/>
                  </a:solidFill>
                </a:uFill>
                <a:latin typeface="+mj-lt"/>
                <a:cs typeface="Trebuchet MS"/>
              </a:rPr>
              <a:t>gives </a:t>
            </a:r>
            <a:r>
              <a:rPr lang="en-US" sz="2200" i="1" spc="-65" dirty="0">
                <a:solidFill>
                  <a:schemeClr val="tx1">
                    <a:lumMod val="85000"/>
                    <a:lumOff val="15000"/>
                  </a:schemeClr>
                </a:solidFill>
                <a:uFill>
                  <a:solidFill>
                    <a:srgbClr val="0000FF"/>
                  </a:solidFill>
                </a:uFill>
                <a:latin typeface="+mj-lt"/>
                <a:cs typeface="Trebuchet MS"/>
              </a:rPr>
              <a:t>us </a:t>
            </a:r>
            <a:r>
              <a:rPr lang="en-US" sz="2200" i="1" spc="-75" dirty="0">
                <a:solidFill>
                  <a:schemeClr val="tx1">
                    <a:lumMod val="85000"/>
                    <a:lumOff val="15000"/>
                  </a:schemeClr>
                </a:solidFill>
                <a:uFill>
                  <a:solidFill>
                    <a:srgbClr val="0000FF"/>
                  </a:solidFill>
                </a:uFill>
                <a:latin typeface="+mj-lt"/>
                <a:cs typeface="Trebuchet MS"/>
              </a:rPr>
              <a:t>an </a:t>
            </a:r>
            <a:r>
              <a:rPr lang="en-US" sz="2200" i="1" spc="-114" dirty="0">
                <a:solidFill>
                  <a:schemeClr val="tx1">
                    <a:lumMod val="85000"/>
                    <a:lumOff val="15000"/>
                  </a:schemeClr>
                </a:solidFill>
                <a:uFill>
                  <a:solidFill>
                    <a:srgbClr val="0000FF"/>
                  </a:solidFill>
                </a:uFill>
                <a:latin typeface="+mj-lt"/>
                <a:cs typeface="Trebuchet MS"/>
              </a:rPr>
              <a:t>idea </a:t>
            </a:r>
            <a:r>
              <a:rPr lang="en-US" sz="2200" i="1" spc="-75" dirty="0">
                <a:solidFill>
                  <a:schemeClr val="tx1">
                    <a:lumMod val="85000"/>
                    <a:lumOff val="15000"/>
                  </a:schemeClr>
                </a:solidFill>
                <a:uFill>
                  <a:solidFill>
                    <a:srgbClr val="0000FF"/>
                  </a:solidFill>
                </a:uFill>
                <a:latin typeface="+mj-lt"/>
                <a:cs typeface="Trebuchet MS"/>
              </a:rPr>
              <a:t>about </a:t>
            </a:r>
            <a:r>
              <a:rPr lang="en-US" sz="2200" i="1" spc="-120" dirty="0">
                <a:solidFill>
                  <a:schemeClr val="tx1">
                    <a:lumMod val="85000"/>
                    <a:lumOff val="15000"/>
                  </a:schemeClr>
                </a:solidFill>
                <a:uFill>
                  <a:solidFill>
                    <a:srgbClr val="0000FF"/>
                  </a:solidFill>
                </a:uFill>
                <a:latin typeface="+mj-lt"/>
                <a:cs typeface="Trebuchet MS"/>
              </a:rPr>
              <a:t>the </a:t>
            </a:r>
            <a:r>
              <a:rPr lang="en-US" sz="2200" i="1" spc="-85" dirty="0">
                <a:solidFill>
                  <a:schemeClr val="tx1">
                    <a:lumMod val="85000"/>
                    <a:lumOff val="15000"/>
                  </a:schemeClr>
                </a:solidFill>
                <a:uFill>
                  <a:solidFill>
                    <a:srgbClr val="0000FF"/>
                  </a:solidFill>
                </a:uFill>
                <a:latin typeface="+mj-lt"/>
                <a:cs typeface="Trebuchet MS"/>
              </a:rPr>
              <a:t>shape </a:t>
            </a:r>
            <a:r>
              <a:rPr lang="en-US" sz="2200" i="1" spc="-120" dirty="0">
                <a:solidFill>
                  <a:schemeClr val="tx1">
                    <a:lumMod val="85000"/>
                    <a:lumOff val="15000"/>
                  </a:schemeClr>
                </a:solidFill>
                <a:uFill>
                  <a:solidFill>
                    <a:srgbClr val="0000FF"/>
                  </a:solidFill>
                </a:uFill>
                <a:latin typeface="+mj-lt"/>
                <a:cs typeface="Trebuchet MS"/>
              </a:rPr>
              <a:t>of the </a:t>
            </a:r>
            <a:r>
              <a:rPr lang="en-US" sz="2200" i="1" spc="-95" dirty="0">
                <a:solidFill>
                  <a:schemeClr val="tx1">
                    <a:lumMod val="85000"/>
                    <a:lumOff val="15000"/>
                  </a:schemeClr>
                </a:solidFill>
                <a:uFill>
                  <a:solidFill>
                    <a:srgbClr val="0000FF"/>
                  </a:solidFill>
                </a:uFill>
                <a:latin typeface="+mj-lt"/>
                <a:cs typeface="Trebuchet MS"/>
              </a:rPr>
              <a:t>curve</a:t>
            </a:r>
            <a:r>
              <a:rPr lang="en-US" sz="2200" i="1" spc="-95" dirty="0">
                <a:solidFill>
                  <a:schemeClr val="tx1">
                    <a:lumMod val="85000"/>
                    <a:lumOff val="15000"/>
                  </a:schemeClr>
                </a:solidFill>
                <a:latin typeface="+mj-lt"/>
                <a:cs typeface="Trebuchet MS"/>
              </a:rPr>
              <a:t> </a:t>
            </a:r>
            <a:r>
              <a:rPr lang="en-US" sz="2200" spc="-65" dirty="0">
                <a:solidFill>
                  <a:schemeClr val="tx1">
                    <a:lumMod val="85000"/>
                    <a:lumOff val="15000"/>
                  </a:schemeClr>
                </a:solidFill>
                <a:latin typeface="+mj-lt"/>
                <a:cs typeface="Arial"/>
              </a:rPr>
              <a:t>which </a:t>
            </a:r>
            <a:r>
              <a:rPr lang="en-US" sz="2200" spc="-165" dirty="0">
                <a:solidFill>
                  <a:schemeClr val="tx1">
                    <a:lumMod val="85000"/>
                    <a:lumOff val="15000"/>
                  </a:schemeClr>
                </a:solidFill>
                <a:latin typeface="+mj-lt"/>
                <a:cs typeface="Arial"/>
              </a:rPr>
              <a:t>we  </a:t>
            </a:r>
            <a:r>
              <a:rPr lang="en-US" sz="2200" spc="-110" dirty="0">
                <a:solidFill>
                  <a:schemeClr val="tx1">
                    <a:lumMod val="85000"/>
                    <a:lumOff val="15000"/>
                  </a:schemeClr>
                </a:solidFill>
                <a:latin typeface="+mj-lt"/>
                <a:cs typeface="Arial"/>
              </a:rPr>
              <a:t>can </a:t>
            </a:r>
            <a:r>
              <a:rPr lang="en-US" sz="2200" spc="-90" dirty="0">
                <a:solidFill>
                  <a:schemeClr val="tx1">
                    <a:lumMod val="85000"/>
                    <a:lumOff val="15000"/>
                  </a:schemeClr>
                </a:solidFill>
                <a:latin typeface="+mj-lt"/>
                <a:cs typeface="Arial"/>
              </a:rPr>
              <a:t>draw </a:t>
            </a:r>
            <a:r>
              <a:rPr lang="en-US" sz="2200" spc="-5" dirty="0">
                <a:solidFill>
                  <a:schemeClr val="tx1">
                    <a:lumMod val="85000"/>
                    <a:lumOff val="15000"/>
                  </a:schemeClr>
                </a:solidFill>
                <a:latin typeface="+mj-lt"/>
                <a:cs typeface="Arial"/>
              </a:rPr>
              <a:t>with </a:t>
            </a:r>
            <a:r>
              <a:rPr lang="en-US" sz="2200" spc="-50" dirty="0">
                <a:solidFill>
                  <a:schemeClr val="tx1">
                    <a:lumMod val="85000"/>
                    <a:lumOff val="15000"/>
                  </a:schemeClr>
                </a:solidFill>
                <a:latin typeface="+mj-lt"/>
                <a:cs typeface="Arial"/>
              </a:rPr>
              <a:t>the </a:t>
            </a:r>
            <a:r>
              <a:rPr lang="en-US" sz="2200" spc="-85" dirty="0">
                <a:solidFill>
                  <a:schemeClr val="tx1">
                    <a:lumMod val="85000"/>
                    <a:lumOff val="15000"/>
                  </a:schemeClr>
                </a:solidFill>
                <a:latin typeface="+mj-lt"/>
                <a:cs typeface="Arial"/>
              </a:rPr>
              <a:t>help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90" dirty="0">
                <a:solidFill>
                  <a:schemeClr val="tx1">
                    <a:lumMod val="85000"/>
                    <a:lumOff val="15000"/>
                  </a:schemeClr>
                </a:solidFill>
                <a:latin typeface="+mj-lt"/>
                <a:cs typeface="Arial"/>
              </a:rPr>
              <a:t>given</a:t>
            </a:r>
            <a:r>
              <a:rPr lang="en-US" sz="2200" spc="5" dirty="0">
                <a:solidFill>
                  <a:schemeClr val="tx1">
                    <a:lumMod val="85000"/>
                    <a:lumOff val="15000"/>
                  </a:schemeClr>
                </a:solidFill>
                <a:latin typeface="+mj-lt"/>
                <a:cs typeface="Arial"/>
              </a:rPr>
              <a:t> </a:t>
            </a:r>
            <a:r>
              <a:rPr lang="en-US" sz="2200" spc="-45" dirty="0">
                <a:solidFill>
                  <a:schemeClr val="tx1">
                    <a:lumMod val="85000"/>
                    <a:lumOff val="15000"/>
                  </a:schemeClr>
                </a:solidFill>
                <a:latin typeface="+mj-lt"/>
                <a:cs typeface="Arial"/>
              </a:rPr>
              <a:t>data.</a:t>
            </a:r>
            <a:endParaRPr lang="en-US" sz="2200" dirty="0">
              <a:solidFill>
                <a:schemeClr val="tx1">
                  <a:lumMod val="85000"/>
                  <a:lumOff val="15000"/>
                </a:schemeClr>
              </a:solidFill>
              <a:latin typeface="+mj-lt"/>
              <a:cs typeface="Arial"/>
            </a:endParaRPr>
          </a:p>
          <a:p>
            <a:pPr marL="12700">
              <a:lnSpc>
                <a:spcPct val="100000"/>
              </a:lnSpc>
              <a:spcBef>
                <a:spcPts val="480"/>
              </a:spcBef>
            </a:pPr>
            <a:r>
              <a:rPr lang="en-US" sz="2200" spc="-20" dirty="0" smtClean="0">
                <a:solidFill>
                  <a:schemeClr val="tx1">
                    <a:lumMod val="85000"/>
                    <a:lumOff val="15000"/>
                  </a:schemeClr>
                </a:solidFill>
                <a:latin typeface="+mj-lt"/>
                <a:cs typeface="Arial"/>
              </a:rPr>
              <a:t>A </a:t>
            </a:r>
            <a:r>
              <a:rPr lang="en-US" sz="2200" spc="-25" dirty="0" smtClean="0">
                <a:solidFill>
                  <a:schemeClr val="tx1">
                    <a:lumMod val="85000"/>
                    <a:lumOff val="15000"/>
                  </a:schemeClr>
                </a:solidFill>
                <a:latin typeface="+mj-lt"/>
                <a:cs typeface="Arial"/>
              </a:rPr>
              <a:t>distribution </a:t>
            </a:r>
            <a:r>
              <a:rPr lang="en-US" sz="2200" spc="-95" dirty="0" smtClean="0">
                <a:solidFill>
                  <a:schemeClr val="tx1">
                    <a:lumMod val="85000"/>
                    <a:lumOff val="15000"/>
                  </a:schemeClr>
                </a:solidFill>
                <a:latin typeface="+mj-lt"/>
                <a:cs typeface="Arial"/>
              </a:rPr>
              <a:t>is </a:t>
            </a:r>
            <a:r>
              <a:rPr lang="en-US" sz="2200" spc="-105" dirty="0" smtClean="0">
                <a:solidFill>
                  <a:schemeClr val="tx1">
                    <a:lumMod val="85000"/>
                    <a:lumOff val="15000"/>
                  </a:schemeClr>
                </a:solidFill>
                <a:latin typeface="+mj-lt"/>
                <a:cs typeface="Arial"/>
              </a:rPr>
              <a:t>said </a:t>
            </a:r>
            <a:r>
              <a:rPr lang="en-US" sz="2200" spc="15" dirty="0" smtClean="0">
                <a:solidFill>
                  <a:schemeClr val="tx1">
                    <a:lumMod val="85000"/>
                    <a:lumOff val="15000"/>
                  </a:schemeClr>
                </a:solidFill>
                <a:latin typeface="+mj-lt"/>
                <a:cs typeface="Arial"/>
              </a:rPr>
              <a:t>to </a:t>
            </a:r>
            <a:r>
              <a:rPr lang="en-US" sz="2200" spc="-114" dirty="0" smtClean="0">
                <a:solidFill>
                  <a:schemeClr val="tx1">
                    <a:lumMod val="85000"/>
                    <a:lumOff val="15000"/>
                  </a:schemeClr>
                </a:solidFill>
                <a:latin typeface="+mj-lt"/>
                <a:cs typeface="Arial"/>
              </a:rPr>
              <a:t>be </a:t>
            </a:r>
            <a:r>
              <a:rPr lang="en-US" sz="2200" spc="-150" dirty="0" smtClean="0">
                <a:solidFill>
                  <a:schemeClr val="tx1">
                    <a:lumMod val="85000"/>
                    <a:lumOff val="15000"/>
                  </a:schemeClr>
                </a:solidFill>
                <a:latin typeface="+mj-lt"/>
                <a:cs typeface="Arial"/>
              </a:rPr>
              <a:t>skewed</a:t>
            </a:r>
            <a:r>
              <a:rPr lang="en-US" sz="2200" spc="-135" dirty="0" smtClean="0">
                <a:solidFill>
                  <a:schemeClr val="tx1">
                    <a:lumMod val="85000"/>
                    <a:lumOff val="15000"/>
                  </a:schemeClr>
                </a:solidFill>
                <a:latin typeface="+mj-lt"/>
                <a:cs typeface="Arial"/>
              </a:rPr>
              <a:t> </a:t>
            </a:r>
            <a:r>
              <a:rPr lang="en-US" sz="2200" spc="15" dirty="0" smtClean="0">
                <a:solidFill>
                  <a:schemeClr val="tx1">
                    <a:lumMod val="85000"/>
                    <a:lumOff val="15000"/>
                  </a:schemeClr>
                </a:solidFill>
                <a:latin typeface="+mj-lt"/>
                <a:cs typeface="Arial"/>
              </a:rPr>
              <a:t>if—</a:t>
            </a:r>
            <a:endParaRPr lang="en-US" sz="2200" dirty="0" smtClean="0">
              <a:solidFill>
                <a:schemeClr val="tx1">
                  <a:lumMod val="85000"/>
                  <a:lumOff val="15000"/>
                </a:schemeClr>
              </a:solidFill>
              <a:latin typeface="+mj-lt"/>
              <a:cs typeface="Arial"/>
            </a:endParaRPr>
          </a:p>
          <a:p>
            <a:pPr marL="0" indent="0">
              <a:spcBef>
                <a:spcPts val="950"/>
              </a:spcBef>
              <a:buNone/>
            </a:pPr>
            <a:r>
              <a:rPr lang="en-US" sz="2200" spc="-20" dirty="0">
                <a:solidFill>
                  <a:schemeClr val="tx1">
                    <a:lumMod val="85000"/>
                    <a:lumOff val="15000"/>
                  </a:schemeClr>
                </a:solidFill>
                <a:latin typeface="+mj-lt"/>
                <a:cs typeface="Tahoma"/>
              </a:rPr>
              <a:t>Mean, </a:t>
            </a:r>
            <a:r>
              <a:rPr lang="en-US" sz="2200" spc="-55" dirty="0">
                <a:solidFill>
                  <a:schemeClr val="tx1">
                    <a:lumMod val="85000"/>
                    <a:lumOff val="15000"/>
                  </a:schemeClr>
                </a:solidFill>
                <a:latin typeface="+mj-lt"/>
                <a:cs typeface="Tahoma"/>
              </a:rPr>
              <a:t>median and </a:t>
            </a:r>
            <a:r>
              <a:rPr lang="en-US" sz="2200" spc="-60" dirty="0">
                <a:solidFill>
                  <a:schemeClr val="tx1">
                    <a:lumMod val="85000"/>
                    <a:lumOff val="15000"/>
                  </a:schemeClr>
                </a:solidFill>
                <a:latin typeface="+mj-lt"/>
                <a:cs typeface="Tahoma"/>
              </a:rPr>
              <a:t>mode</a:t>
            </a:r>
            <a:r>
              <a:rPr lang="en-US" sz="2200" spc="125" dirty="0">
                <a:solidFill>
                  <a:schemeClr val="tx1">
                    <a:lumMod val="85000"/>
                    <a:lumOff val="15000"/>
                  </a:schemeClr>
                </a:solidFill>
                <a:latin typeface="+mj-lt"/>
                <a:cs typeface="Tahoma"/>
              </a:rPr>
              <a:t> </a:t>
            </a:r>
            <a:r>
              <a:rPr lang="en-US" sz="2200" spc="-10" dirty="0">
                <a:solidFill>
                  <a:schemeClr val="tx1">
                    <a:lumMod val="85000"/>
                    <a:lumOff val="15000"/>
                  </a:schemeClr>
                </a:solidFill>
                <a:latin typeface="+mj-lt"/>
                <a:cs typeface="Tahoma"/>
              </a:rPr>
              <a:t>fall </a:t>
            </a:r>
            <a:r>
              <a:rPr lang="en-US" sz="2200" spc="-5" dirty="0">
                <a:solidFill>
                  <a:schemeClr val="tx1">
                    <a:lumMod val="85000"/>
                    <a:lumOff val="15000"/>
                  </a:schemeClr>
                </a:solidFill>
                <a:latin typeface="+mj-lt"/>
                <a:cs typeface="Tahoma"/>
              </a:rPr>
              <a:t>at </a:t>
            </a:r>
            <a:r>
              <a:rPr lang="en-US" sz="2200" spc="-40" dirty="0">
                <a:solidFill>
                  <a:schemeClr val="tx1">
                    <a:lumMod val="85000"/>
                    <a:lumOff val="15000"/>
                  </a:schemeClr>
                </a:solidFill>
                <a:latin typeface="+mj-lt"/>
                <a:cs typeface="Tahoma"/>
              </a:rPr>
              <a:t>different </a:t>
            </a:r>
            <a:r>
              <a:rPr lang="en-US" sz="2200" spc="-25" dirty="0">
                <a:solidFill>
                  <a:schemeClr val="tx1">
                    <a:lumMod val="85000"/>
                    <a:lumOff val="15000"/>
                  </a:schemeClr>
                </a:solidFill>
                <a:latin typeface="+mj-lt"/>
                <a:cs typeface="Tahoma"/>
              </a:rPr>
              <a:t>points, </a:t>
            </a:r>
            <a:r>
              <a:rPr lang="en-US" sz="2200" spc="-40" dirty="0">
                <a:solidFill>
                  <a:schemeClr val="tx1">
                    <a:lumMod val="85000"/>
                    <a:lumOff val="15000"/>
                  </a:schemeClr>
                </a:solidFill>
                <a:latin typeface="+mj-lt"/>
                <a:cs typeface="Tahoma"/>
              </a:rPr>
              <a:t>i.e.,</a:t>
            </a:r>
            <a:endParaRPr lang="en-US" sz="2200" dirty="0">
              <a:solidFill>
                <a:schemeClr val="tx1">
                  <a:lumMod val="85000"/>
                  <a:lumOff val="15000"/>
                </a:schemeClr>
              </a:solidFill>
              <a:latin typeface="+mj-lt"/>
              <a:cs typeface="Tahoma"/>
            </a:endParaRPr>
          </a:p>
          <a:p>
            <a:pPr marL="0" indent="0">
              <a:spcBef>
                <a:spcPts val="950"/>
              </a:spcBef>
              <a:buNone/>
            </a:pPr>
            <a:r>
              <a:rPr lang="en-US" sz="2200" i="1" spc="-5" dirty="0">
                <a:solidFill>
                  <a:schemeClr val="tx1">
                    <a:lumMod val="85000"/>
                    <a:lumOff val="15000"/>
                  </a:schemeClr>
                </a:solidFill>
                <a:uFill>
                  <a:solidFill>
                    <a:srgbClr val="0000FF"/>
                  </a:solidFill>
                </a:uFill>
                <a:latin typeface="+mj-lt"/>
                <a:cs typeface="Calibri"/>
              </a:rPr>
              <a:t>Mean </a:t>
            </a:r>
            <a:r>
              <a:rPr lang="en-US" sz="2200" spc="50" dirty="0">
                <a:solidFill>
                  <a:schemeClr val="tx1">
                    <a:lumMod val="85000"/>
                    <a:lumOff val="15000"/>
                  </a:schemeClr>
                </a:solidFill>
                <a:uFill>
                  <a:solidFill>
                    <a:srgbClr val="0000FF"/>
                  </a:solidFill>
                </a:uFill>
                <a:latin typeface="+mj-lt"/>
                <a:cs typeface="Lucida Sans Unicode"/>
              </a:rPr>
              <a:t>ƒ</a:t>
            </a:r>
            <a:r>
              <a:rPr lang="en-US" sz="2200" spc="50" dirty="0">
                <a:solidFill>
                  <a:schemeClr val="tx1">
                    <a:lumMod val="85000"/>
                    <a:lumOff val="15000"/>
                  </a:schemeClr>
                </a:solidFill>
                <a:uFill>
                  <a:solidFill>
                    <a:srgbClr val="0000FF"/>
                  </a:solidFill>
                </a:uFill>
                <a:latin typeface="+mj-lt"/>
                <a:cs typeface="Tahoma"/>
              </a:rPr>
              <a:t>= </a:t>
            </a:r>
            <a:r>
              <a:rPr lang="en-US" sz="2200" i="1" dirty="0">
                <a:solidFill>
                  <a:schemeClr val="tx1">
                    <a:lumMod val="85000"/>
                    <a:lumOff val="15000"/>
                  </a:schemeClr>
                </a:solidFill>
                <a:uFill>
                  <a:solidFill>
                    <a:srgbClr val="0000FF"/>
                  </a:solidFill>
                </a:uFill>
                <a:latin typeface="+mj-lt"/>
                <a:cs typeface="Calibri"/>
              </a:rPr>
              <a:t>Median </a:t>
            </a:r>
            <a:r>
              <a:rPr lang="en-US" sz="2200" spc="50" dirty="0">
                <a:solidFill>
                  <a:schemeClr val="tx1">
                    <a:lumMod val="85000"/>
                    <a:lumOff val="15000"/>
                  </a:schemeClr>
                </a:solidFill>
                <a:uFill>
                  <a:solidFill>
                    <a:srgbClr val="0000FF"/>
                  </a:solidFill>
                </a:uFill>
                <a:latin typeface="+mj-lt"/>
                <a:cs typeface="Lucida Sans Unicode"/>
              </a:rPr>
              <a:t>ƒ</a:t>
            </a:r>
            <a:r>
              <a:rPr lang="en-US" sz="2200" spc="50" dirty="0">
                <a:solidFill>
                  <a:schemeClr val="tx1">
                    <a:lumMod val="85000"/>
                    <a:lumOff val="15000"/>
                  </a:schemeClr>
                </a:solidFill>
                <a:uFill>
                  <a:solidFill>
                    <a:srgbClr val="0000FF"/>
                  </a:solidFill>
                </a:uFill>
                <a:latin typeface="+mj-lt"/>
                <a:cs typeface="Tahoma"/>
              </a:rPr>
              <a:t>=</a:t>
            </a:r>
            <a:r>
              <a:rPr lang="en-US" sz="2200" spc="40" dirty="0">
                <a:solidFill>
                  <a:schemeClr val="tx1">
                    <a:lumMod val="85000"/>
                    <a:lumOff val="15000"/>
                  </a:schemeClr>
                </a:solidFill>
                <a:uFill>
                  <a:solidFill>
                    <a:srgbClr val="0000FF"/>
                  </a:solidFill>
                </a:uFill>
                <a:latin typeface="+mj-lt"/>
                <a:cs typeface="Tahoma"/>
              </a:rPr>
              <a:t> </a:t>
            </a:r>
            <a:r>
              <a:rPr lang="en-US" sz="2200" i="1" spc="-225" dirty="0">
                <a:solidFill>
                  <a:schemeClr val="tx1">
                    <a:lumMod val="85000"/>
                    <a:lumOff val="15000"/>
                  </a:schemeClr>
                </a:solidFill>
                <a:uFill>
                  <a:solidFill>
                    <a:srgbClr val="0000FF"/>
                  </a:solidFill>
                </a:uFill>
                <a:latin typeface="+mj-lt"/>
                <a:cs typeface="Calibri"/>
              </a:rPr>
              <a:t>Mode</a:t>
            </a:r>
            <a:r>
              <a:rPr lang="en-US" sz="2200" spc="-225" dirty="0">
                <a:solidFill>
                  <a:schemeClr val="tx1">
                    <a:lumMod val="85000"/>
                    <a:lumOff val="15000"/>
                  </a:schemeClr>
                </a:solidFill>
                <a:uFill>
                  <a:solidFill>
                    <a:srgbClr val="0000FF"/>
                  </a:solidFill>
                </a:uFill>
                <a:latin typeface="+mj-lt"/>
                <a:cs typeface="Tahoma"/>
              </a:rPr>
              <a:t>;</a:t>
            </a:r>
            <a:endParaRPr lang="en-US" sz="2200" dirty="0">
              <a:solidFill>
                <a:schemeClr val="tx1">
                  <a:lumMod val="85000"/>
                  <a:lumOff val="15000"/>
                </a:schemeClr>
              </a:solidFill>
              <a:latin typeface="+mj-lt"/>
              <a:cs typeface="Tahoma"/>
            </a:endParaRPr>
          </a:p>
          <a:p>
            <a:pPr marL="12700" algn="just">
              <a:lnSpc>
                <a:spcPct val="100000"/>
              </a:lnSpc>
              <a:spcBef>
                <a:spcPts val="125"/>
              </a:spcBef>
            </a:pPr>
            <a:r>
              <a:rPr lang="en-US" sz="2200" spc="-30" dirty="0">
                <a:solidFill>
                  <a:schemeClr val="tx1">
                    <a:lumMod val="85000"/>
                    <a:lumOff val="15000"/>
                  </a:schemeClr>
                </a:solidFill>
                <a:latin typeface="+mj-lt"/>
                <a:cs typeface="Tahoma"/>
              </a:rPr>
              <a:t>Quartiles </a:t>
            </a:r>
            <a:r>
              <a:rPr lang="en-US" sz="2200" spc="-85" dirty="0">
                <a:solidFill>
                  <a:schemeClr val="tx1">
                    <a:lumMod val="85000"/>
                    <a:lumOff val="15000"/>
                  </a:schemeClr>
                </a:solidFill>
                <a:latin typeface="+mj-lt"/>
                <a:cs typeface="Tahoma"/>
              </a:rPr>
              <a:t>are </a:t>
            </a:r>
            <a:r>
              <a:rPr lang="en-US" sz="2200" spc="-20" dirty="0">
                <a:solidFill>
                  <a:schemeClr val="tx1">
                    <a:lumMod val="85000"/>
                    <a:lumOff val="15000"/>
                  </a:schemeClr>
                </a:solidFill>
                <a:uFill>
                  <a:solidFill>
                    <a:srgbClr val="000000"/>
                  </a:solidFill>
                </a:uFill>
                <a:latin typeface="+mj-lt"/>
                <a:cs typeface="Tahoma"/>
              </a:rPr>
              <a:t>not </a:t>
            </a:r>
            <a:r>
              <a:rPr lang="en-US" sz="2200" spc="-30" dirty="0">
                <a:solidFill>
                  <a:schemeClr val="tx1">
                    <a:lumMod val="85000"/>
                    <a:lumOff val="15000"/>
                  </a:schemeClr>
                </a:solidFill>
                <a:uFill>
                  <a:solidFill>
                    <a:srgbClr val="000000"/>
                  </a:solidFill>
                </a:uFill>
                <a:latin typeface="+mj-lt"/>
                <a:cs typeface="Tahoma"/>
              </a:rPr>
              <a:t>equidistant </a:t>
            </a:r>
            <a:r>
              <a:rPr lang="en-US" sz="2200" spc="-40" dirty="0">
                <a:solidFill>
                  <a:schemeClr val="tx1">
                    <a:lumMod val="85000"/>
                    <a:lumOff val="15000"/>
                  </a:schemeClr>
                </a:solidFill>
                <a:uFill>
                  <a:solidFill>
                    <a:srgbClr val="000000"/>
                  </a:solidFill>
                </a:uFill>
                <a:latin typeface="+mj-lt"/>
                <a:cs typeface="Tahoma"/>
              </a:rPr>
              <a:t>from </a:t>
            </a:r>
            <a:r>
              <a:rPr lang="en-US" sz="2200" spc="-60" dirty="0">
                <a:solidFill>
                  <a:schemeClr val="tx1">
                    <a:lumMod val="85000"/>
                    <a:lumOff val="15000"/>
                  </a:schemeClr>
                </a:solidFill>
                <a:uFill>
                  <a:solidFill>
                    <a:srgbClr val="000000"/>
                  </a:solidFill>
                </a:uFill>
                <a:latin typeface="+mj-lt"/>
                <a:cs typeface="Tahoma"/>
              </a:rPr>
              <a:t>median;</a:t>
            </a:r>
            <a:r>
              <a:rPr lang="en-US" sz="2200" spc="20" dirty="0">
                <a:solidFill>
                  <a:schemeClr val="tx1">
                    <a:lumMod val="85000"/>
                    <a:lumOff val="15000"/>
                  </a:schemeClr>
                </a:solidFill>
                <a:latin typeface="+mj-lt"/>
                <a:cs typeface="Tahoma"/>
              </a:rPr>
              <a:t> </a:t>
            </a:r>
            <a:r>
              <a:rPr lang="en-US" sz="2200" spc="-55" dirty="0">
                <a:solidFill>
                  <a:schemeClr val="tx1">
                    <a:lumMod val="85000"/>
                    <a:lumOff val="15000"/>
                  </a:schemeClr>
                </a:solidFill>
                <a:latin typeface="+mj-lt"/>
                <a:cs typeface="Tahoma"/>
              </a:rPr>
              <a:t>and</a:t>
            </a:r>
            <a:endParaRPr lang="en-US" sz="2200" dirty="0">
              <a:solidFill>
                <a:schemeClr val="tx1">
                  <a:lumMod val="85000"/>
                  <a:lumOff val="15000"/>
                </a:schemeClr>
              </a:solidFill>
              <a:latin typeface="+mj-lt"/>
              <a:cs typeface="Tahoma"/>
            </a:endParaRPr>
          </a:p>
          <a:p>
            <a:pPr marL="12700" marR="5080" algn="just">
              <a:lnSpc>
                <a:spcPct val="105200"/>
              </a:lnSpc>
            </a:pPr>
            <a:r>
              <a:rPr lang="en-US" sz="2200" spc="-5" dirty="0">
                <a:solidFill>
                  <a:schemeClr val="tx1">
                    <a:lumMod val="85000"/>
                    <a:lumOff val="15000"/>
                  </a:schemeClr>
                </a:solidFill>
                <a:latin typeface="+mj-lt"/>
                <a:cs typeface="Tahoma"/>
              </a:rPr>
              <a:t>The </a:t>
            </a:r>
            <a:r>
              <a:rPr lang="en-US" sz="2200" spc="-55" dirty="0">
                <a:solidFill>
                  <a:schemeClr val="tx1">
                    <a:lumMod val="85000"/>
                    <a:lumOff val="15000"/>
                  </a:schemeClr>
                </a:solidFill>
                <a:latin typeface="+mj-lt"/>
                <a:cs typeface="Tahoma"/>
              </a:rPr>
              <a:t>curve </a:t>
            </a:r>
            <a:r>
              <a:rPr lang="en-US" sz="2200" spc="-60" dirty="0">
                <a:solidFill>
                  <a:schemeClr val="tx1">
                    <a:lumMod val="85000"/>
                    <a:lumOff val="15000"/>
                  </a:schemeClr>
                </a:solidFill>
                <a:latin typeface="+mj-lt"/>
                <a:cs typeface="Tahoma"/>
              </a:rPr>
              <a:t>drawn </a:t>
            </a:r>
            <a:r>
              <a:rPr lang="en-US" sz="2200" spc="-15" dirty="0">
                <a:solidFill>
                  <a:schemeClr val="tx1">
                    <a:lumMod val="85000"/>
                    <a:lumOff val="15000"/>
                  </a:schemeClr>
                </a:solidFill>
                <a:latin typeface="+mj-lt"/>
                <a:cs typeface="Tahoma"/>
              </a:rPr>
              <a:t>with </a:t>
            </a:r>
            <a:r>
              <a:rPr lang="en-US" sz="2200" spc="-45" dirty="0">
                <a:solidFill>
                  <a:schemeClr val="tx1">
                    <a:lumMod val="85000"/>
                    <a:lumOff val="15000"/>
                  </a:schemeClr>
                </a:solidFill>
                <a:latin typeface="+mj-lt"/>
                <a:cs typeface="Tahoma"/>
              </a:rPr>
              <a:t>the </a:t>
            </a:r>
            <a:r>
              <a:rPr lang="en-US" sz="2200" spc="-50" dirty="0">
                <a:solidFill>
                  <a:schemeClr val="tx1">
                    <a:lumMod val="85000"/>
                    <a:lumOff val="15000"/>
                  </a:schemeClr>
                </a:solidFill>
                <a:latin typeface="+mj-lt"/>
                <a:cs typeface="Tahoma"/>
              </a:rPr>
              <a:t>help </a:t>
            </a:r>
            <a:r>
              <a:rPr lang="en-US" sz="2200" spc="-35" dirty="0">
                <a:solidFill>
                  <a:schemeClr val="tx1">
                    <a:lumMod val="85000"/>
                    <a:lumOff val="15000"/>
                  </a:schemeClr>
                </a:solidFill>
                <a:latin typeface="+mj-lt"/>
                <a:cs typeface="Tahoma"/>
              </a:rPr>
              <a:t>of </a:t>
            </a:r>
            <a:r>
              <a:rPr lang="en-US" sz="2200" spc="-40" dirty="0">
                <a:solidFill>
                  <a:schemeClr val="tx1">
                    <a:lumMod val="85000"/>
                    <a:lumOff val="15000"/>
                  </a:schemeClr>
                </a:solidFill>
                <a:latin typeface="+mj-lt"/>
                <a:cs typeface="Tahoma"/>
              </a:rPr>
              <a:t>the </a:t>
            </a:r>
            <a:r>
              <a:rPr lang="en-US" sz="2200" spc="-55" dirty="0">
                <a:solidFill>
                  <a:schemeClr val="tx1">
                    <a:lumMod val="85000"/>
                    <a:lumOff val="15000"/>
                  </a:schemeClr>
                </a:solidFill>
                <a:latin typeface="+mj-lt"/>
                <a:cs typeface="Tahoma"/>
              </a:rPr>
              <a:t>given </a:t>
            </a:r>
            <a:r>
              <a:rPr lang="en-US" sz="2200" spc="-30" dirty="0">
                <a:solidFill>
                  <a:schemeClr val="tx1">
                    <a:lumMod val="85000"/>
                    <a:lumOff val="15000"/>
                  </a:schemeClr>
                </a:solidFill>
                <a:latin typeface="+mj-lt"/>
                <a:cs typeface="Tahoma"/>
              </a:rPr>
              <a:t>data </a:t>
            </a:r>
            <a:r>
              <a:rPr lang="en-US" sz="2200" spc="-35" dirty="0">
                <a:solidFill>
                  <a:schemeClr val="tx1">
                    <a:lumMod val="85000"/>
                    <a:lumOff val="15000"/>
                  </a:schemeClr>
                </a:solidFill>
                <a:uFill>
                  <a:solidFill>
                    <a:srgbClr val="0000FF"/>
                  </a:solidFill>
                </a:uFill>
                <a:latin typeface="+mj-lt"/>
                <a:cs typeface="Tahoma"/>
              </a:rPr>
              <a:t>is </a:t>
            </a:r>
            <a:r>
              <a:rPr lang="en-US" sz="2200" spc="-20" dirty="0">
                <a:solidFill>
                  <a:schemeClr val="tx1">
                    <a:lumMod val="85000"/>
                    <a:lumOff val="15000"/>
                  </a:schemeClr>
                </a:solidFill>
                <a:uFill>
                  <a:solidFill>
                    <a:srgbClr val="0000FF"/>
                  </a:solidFill>
                </a:uFill>
                <a:latin typeface="+mj-lt"/>
                <a:cs typeface="Tahoma"/>
              </a:rPr>
              <a:t>not </a:t>
            </a:r>
            <a:r>
              <a:rPr lang="en-US" sz="2200" spc="-20" dirty="0">
                <a:solidFill>
                  <a:schemeClr val="tx1">
                    <a:lumMod val="85000"/>
                    <a:lumOff val="15000"/>
                  </a:schemeClr>
                </a:solidFill>
                <a:latin typeface="+mj-lt"/>
                <a:cs typeface="Tahoma"/>
              </a:rPr>
              <a:t> </a:t>
            </a:r>
            <a:r>
              <a:rPr lang="en-US" sz="2200" spc="-35" dirty="0">
                <a:solidFill>
                  <a:schemeClr val="tx1">
                    <a:lumMod val="85000"/>
                    <a:lumOff val="15000"/>
                  </a:schemeClr>
                </a:solidFill>
                <a:uFill>
                  <a:solidFill>
                    <a:srgbClr val="0000FF"/>
                  </a:solidFill>
                </a:uFill>
                <a:latin typeface="+mj-lt"/>
                <a:cs typeface="Tahoma"/>
              </a:rPr>
              <a:t>symmetrical</a:t>
            </a:r>
            <a:r>
              <a:rPr lang="en-US" sz="2200" spc="-35" dirty="0">
                <a:solidFill>
                  <a:schemeClr val="tx1">
                    <a:lumMod val="85000"/>
                    <a:lumOff val="15000"/>
                  </a:schemeClr>
                </a:solidFill>
                <a:latin typeface="+mj-lt"/>
                <a:cs typeface="Tahoma"/>
              </a:rPr>
              <a:t> </a:t>
            </a:r>
            <a:r>
              <a:rPr lang="en-US" sz="2200" spc="-20" dirty="0">
                <a:solidFill>
                  <a:schemeClr val="tx1">
                    <a:lumMod val="85000"/>
                    <a:lumOff val="15000"/>
                  </a:schemeClr>
                </a:solidFill>
                <a:latin typeface="+mj-lt"/>
                <a:cs typeface="Tahoma"/>
              </a:rPr>
              <a:t>but </a:t>
            </a:r>
            <a:r>
              <a:rPr lang="en-US" sz="2200" spc="-40" dirty="0">
                <a:solidFill>
                  <a:schemeClr val="tx1">
                    <a:lumMod val="85000"/>
                    <a:lumOff val="15000"/>
                  </a:schemeClr>
                </a:solidFill>
                <a:latin typeface="+mj-lt"/>
                <a:cs typeface="Tahoma"/>
              </a:rPr>
              <a:t>stretched </a:t>
            </a:r>
            <a:r>
              <a:rPr lang="en-US" sz="2200" spc="-75" dirty="0">
                <a:solidFill>
                  <a:schemeClr val="tx1">
                    <a:lumMod val="85000"/>
                    <a:lumOff val="15000"/>
                  </a:schemeClr>
                </a:solidFill>
                <a:latin typeface="+mj-lt"/>
                <a:cs typeface="Tahoma"/>
              </a:rPr>
              <a:t>more </a:t>
            </a:r>
            <a:r>
              <a:rPr lang="en-US" sz="2200" spc="-5" dirty="0">
                <a:solidFill>
                  <a:schemeClr val="tx1">
                    <a:lumMod val="85000"/>
                    <a:lumOff val="15000"/>
                  </a:schemeClr>
                </a:solidFill>
                <a:latin typeface="+mj-lt"/>
                <a:cs typeface="Tahoma"/>
              </a:rPr>
              <a:t>to </a:t>
            </a:r>
            <a:r>
              <a:rPr lang="en-US" sz="2200" spc="-75" dirty="0">
                <a:solidFill>
                  <a:schemeClr val="tx1">
                    <a:lumMod val="85000"/>
                    <a:lumOff val="15000"/>
                  </a:schemeClr>
                </a:solidFill>
                <a:latin typeface="+mj-lt"/>
                <a:cs typeface="Tahoma"/>
              </a:rPr>
              <a:t>one </a:t>
            </a:r>
            <a:r>
              <a:rPr lang="en-US" sz="2200" spc="-60" dirty="0">
                <a:solidFill>
                  <a:schemeClr val="tx1">
                    <a:lumMod val="85000"/>
                    <a:lumOff val="15000"/>
                  </a:schemeClr>
                </a:solidFill>
                <a:latin typeface="+mj-lt"/>
                <a:cs typeface="Tahoma"/>
              </a:rPr>
              <a:t>side </a:t>
            </a:r>
            <a:r>
              <a:rPr lang="en-US" sz="2200" spc="-30" dirty="0">
                <a:solidFill>
                  <a:schemeClr val="tx1">
                    <a:lumMod val="85000"/>
                    <a:lumOff val="15000"/>
                  </a:schemeClr>
                </a:solidFill>
                <a:latin typeface="+mj-lt"/>
                <a:cs typeface="Tahoma"/>
              </a:rPr>
              <a:t>than </a:t>
            </a:r>
            <a:r>
              <a:rPr lang="en-US" sz="2200" spc="-5" dirty="0">
                <a:solidFill>
                  <a:schemeClr val="tx1">
                    <a:lumMod val="85000"/>
                    <a:lumOff val="15000"/>
                  </a:schemeClr>
                </a:solidFill>
                <a:latin typeface="+mj-lt"/>
                <a:cs typeface="Tahoma"/>
              </a:rPr>
              <a:t>to </a:t>
            </a:r>
            <a:r>
              <a:rPr lang="en-US" sz="2200" spc="-40" dirty="0">
                <a:solidFill>
                  <a:schemeClr val="tx1">
                    <a:lumMod val="85000"/>
                    <a:lumOff val="15000"/>
                  </a:schemeClr>
                </a:solidFill>
                <a:latin typeface="+mj-lt"/>
                <a:cs typeface="Tahoma"/>
              </a:rPr>
              <a:t>the  other.</a:t>
            </a:r>
            <a:endParaRPr lang="en-US" sz="2200" dirty="0">
              <a:solidFill>
                <a:schemeClr val="tx1">
                  <a:lumMod val="85000"/>
                  <a:lumOff val="15000"/>
                </a:schemeClr>
              </a:solidFill>
              <a:latin typeface="+mj-lt"/>
              <a:cs typeface="Tahoma"/>
            </a:endParaRPr>
          </a:p>
          <a:p>
            <a:pPr marL="0" indent="0">
              <a:buNone/>
            </a:pPr>
            <a:endParaRPr lang="en-US" sz="2200"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1F40A0C5-AD08-43B7-BAFE-52CF524FE51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672872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395" dirty="0">
                <a:solidFill>
                  <a:schemeClr val="tx1">
                    <a:lumMod val="85000"/>
                    <a:lumOff val="15000"/>
                  </a:schemeClr>
                </a:solidFill>
                <a:latin typeface="+mj-lt"/>
                <a:cs typeface="PMingLiU"/>
              </a:rPr>
              <a:t>Symmetrical</a:t>
            </a:r>
            <a:r>
              <a:rPr lang="en-US" sz="2200" b="1" spc="235" dirty="0">
                <a:solidFill>
                  <a:schemeClr val="tx1">
                    <a:lumMod val="85000"/>
                    <a:lumOff val="15000"/>
                  </a:schemeClr>
                </a:solidFill>
                <a:latin typeface="+mj-lt"/>
                <a:cs typeface="PMingLiU"/>
              </a:rPr>
              <a:t> </a:t>
            </a:r>
            <a:r>
              <a:rPr lang="en-US" sz="2200" b="1" spc="400" dirty="0">
                <a:solidFill>
                  <a:schemeClr val="tx1">
                    <a:lumMod val="85000"/>
                    <a:lumOff val="15000"/>
                  </a:schemeClr>
                </a:solidFill>
                <a:latin typeface="+mj-lt"/>
                <a:cs typeface="PMingLiU"/>
              </a:rPr>
              <a:t>Distribution</a:t>
            </a:r>
            <a:endParaRPr lang="en-US" sz="2200" b="1" dirty="0">
              <a:solidFill>
                <a:schemeClr val="tx1">
                  <a:lumMod val="85000"/>
                  <a:lumOff val="15000"/>
                </a:schemeClr>
              </a:solidFill>
              <a:latin typeface="+mj-lt"/>
              <a:cs typeface="PMingLiU"/>
            </a:endParaRPr>
          </a:p>
          <a:p>
            <a:pPr marL="0" indent="0">
              <a:buNone/>
            </a:pPr>
            <a:r>
              <a:rPr lang="en-US" sz="2200" spc="-20" dirty="0">
                <a:solidFill>
                  <a:schemeClr val="tx1">
                    <a:lumMod val="85000"/>
                    <a:lumOff val="15000"/>
                  </a:schemeClr>
                </a:solidFill>
                <a:latin typeface="+mj-lt"/>
                <a:cs typeface="Arial"/>
              </a:rPr>
              <a:t>A </a:t>
            </a:r>
            <a:r>
              <a:rPr lang="en-US" sz="2200" spc="-65" dirty="0">
                <a:solidFill>
                  <a:schemeClr val="tx1">
                    <a:lumMod val="85000"/>
                    <a:lumOff val="15000"/>
                  </a:schemeClr>
                </a:solidFill>
                <a:latin typeface="+mj-lt"/>
                <a:cs typeface="Arial"/>
              </a:rPr>
              <a:t>symmetric  </a:t>
            </a:r>
            <a:r>
              <a:rPr lang="en-US" sz="2200" spc="-25" dirty="0">
                <a:solidFill>
                  <a:schemeClr val="tx1">
                    <a:lumMod val="85000"/>
                    <a:lumOff val="15000"/>
                  </a:schemeClr>
                </a:solidFill>
                <a:latin typeface="+mj-lt"/>
                <a:cs typeface="Arial"/>
              </a:rPr>
              <a:t>distribution </a:t>
            </a:r>
            <a:r>
              <a:rPr lang="en-US" sz="2200" spc="-95" dirty="0">
                <a:solidFill>
                  <a:schemeClr val="tx1">
                    <a:lumMod val="85000"/>
                    <a:lumOff val="15000"/>
                  </a:schemeClr>
                </a:solidFill>
                <a:latin typeface="+mj-lt"/>
                <a:cs typeface="Arial"/>
              </a:rPr>
              <a:t>is </a:t>
            </a:r>
            <a:r>
              <a:rPr lang="en-US" sz="2200" spc="-140" dirty="0">
                <a:solidFill>
                  <a:schemeClr val="tx1">
                    <a:lumMod val="85000"/>
                    <a:lumOff val="15000"/>
                  </a:schemeClr>
                </a:solidFill>
                <a:latin typeface="+mj-lt"/>
                <a:cs typeface="Arial"/>
              </a:rPr>
              <a:t>a </a:t>
            </a:r>
            <a:r>
              <a:rPr lang="en-US" sz="2200" spc="-60" dirty="0">
                <a:solidFill>
                  <a:schemeClr val="tx1">
                    <a:lumMod val="85000"/>
                    <a:lumOff val="15000"/>
                  </a:schemeClr>
                </a:solidFill>
                <a:latin typeface="+mj-lt"/>
                <a:cs typeface="Arial"/>
              </a:rPr>
              <a:t>type  </a:t>
            </a:r>
            <a:r>
              <a:rPr lang="en-US" sz="2200" spc="-30" dirty="0">
                <a:solidFill>
                  <a:schemeClr val="tx1">
                    <a:lumMod val="85000"/>
                    <a:lumOff val="15000"/>
                  </a:schemeClr>
                </a:solidFill>
                <a:latin typeface="+mj-lt"/>
                <a:cs typeface="Arial"/>
              </a:rPr>
              <a:t>of </a:t>
            </a:r>
            <a:r>
              <a:rPr lang="en-US" sz="2200" spc="-25" dirty="0">
                <a:solidFill>
                  <a:schemeClr val="tx1">
                    <a:lumMod val="85000"/>
                    <a:lumOff val="15000"/>
                  </a:schemeClr>
                </a:solidFill>
                <a:latin typeface="+mj-lt"/>
                <a:cs typeface="Arial"/>
              </a:rPr>
              <a:t>distribution </a:t>
            </a:r>
            <a:r>
              <a:rPr lang="en-US" sz="2200" spc="-110" dirty="0">
                <a:solidFill>
                  <a:schemeClr val="tx1">
                    <a:lumMod val="85000"/>
                    <a:lumOff val="15000"/>
                  </a:schemeClr>
                </a:solidFill>
                <a:latin typeface="+mj-lt"/>
                <a:cs typeface="Arial"/>
              </a:rPr>
              <a:t>where  </a:t>
            </a:r>
            <a:r>
              <a:rPr lang="en-US" sz="2200" spc="-50" dirty="0">
                <a:solidFill>
                  <a:schemeClr val="tx1">
                    <a:lumMod val="85000"/>
                    <a:lumOff val="15000"/>
                  </a:schemeClr>
                </a:solidFill>
                <a:latin typeface="+mj-lt"/>
                <a:cs typeface="Arial"/>
              </a:rPr>
              <a:t>the </a:t>
            </a:r>
            <a:r>
              <a:rPr lang="en-US" sz="2200" dirty="0">
                <a:solidFill>
                  <a:schemeClr val="tx1">
                    <a:lumMod val="85000"/>
                    <a:lumOff val="15000"/>
                  </a:schemeClr>
                </a:solidFill>
                <a:uFill>
                  <a:solidFill>
                    <a:srgbClr val="0000FF"/>
                  </a:solidFill>
                </a:uFill>
                <a:latin typeface="+mj-lt"/>
                <a:cs typeface="Arial"/>
              </a:rPr>
              <a:t>left </a:t>
            </a:r>
            <a:r>
              <a:rPr lang="en-US" sz="2200" spc="-114" dirty="0">
                <a:solidFill>
                  <a:schemeClr val="tx1">
                    <a:lumMod val="85000"/>
                    <a:lumOff val="15000"/>
                  </a:schemeClr>
                </a:solidFill>
                <a:uFill>
                  <a:solidFill>
                    <a:srgbClr val="0000FF"/>
                  </a:solidFill>
                </a:uFill>
                <a:latin typeface="+mj-lt"/>
                <a:cs typeface="Arial"/>
              </a:rPr>
              <a:t>side </a:t>
            </a:r>
            <a:r>
              <a:rPr lang="en-US" sz="2200" spc="-30" dirty="0">
                <a:solidFill>
                  <a:schemeClr val="tx1">
                    <a:lumMod val="85000"/>
                    <a:lumOff val="15000"/>
                  </a:schemeClr>
                </a:solidFill>
                <a:uFill>
                  <a:solidFill>
                    <a:srgbClr val="0000FF"/>
                  </a:solidFill>
                </a:uFill>
                <a:latin typeface="+mj-lt"/>
                <a:cs typeface="Arial"/>
              </a:rPr>
              <a:t>of </a:t>
            </a:r>
            <a:r>
              <a:rPr lang="en-US" sz="2200" spc="-50" dirty="0">
                <a:solidFill>
                  <a:schemeClr val="tx1">
                    <a:lumMod val="85000"/>
                    <a:lumOff val="15000"/>
                  </a:schemeClr>
                </a:solidFill>
                <a:uFill>
                  <a:solidFill>
                    <a:srgbClr val="0000FF"/>
                  </a:solidFill>
                </a:uFill>
                <a:latin typeface="+mj-lt"/>
                <a:cs typeface="Arial"/>
              </a:rPr>
              <a:t>the </a:t>
            </a:r>
            <a:r>
              <a:rPr lang="en-US" sz="2200" spc="-50" dirty="0">
                <a:solidFill>
                  <a:schemeClr val="tx1">
                    <a:lumMod val="85000"/>
                    <a:lumOff val="15000"/>
                  </a:schemeClr>
                </a:solidFill>
                <a:latin typeface="+mj-lt"/>
                <a:cs typeface="Arial"/>
              </a:rPr>
              <a:t> </a:t>
            </a:r>
            <a:r>
              <a:rPr lang="en-US" sz="2200" spc="-25" dirty="0" smtClean="0">
                <a:solidFill>
                  <a:schemeClr val="tx1">
                    <a:lumMod val="85000"/>
                    <a:lumOff val="15000"/>
                  </a:schemeClr>
                </a:solidFill>
                <a:uFill>
                  <a:solidFill>
                    <a:srgbClr val="0000FF"/>
                  </a:solidFill>
                </a:uFill>
                <a:latin typeface="+mj-lt"/>
                <a:cs typeface="Arial"/>
              </a:rPr>
              <a:t>distribution  </a:t>
            </a:r>
            <a:r>
              <a:rPr lang="en-US" sz="2200" spc="-60" dirty="0">
                <a:solidFill>
                  <a:schemeClr val="tx1">
                    <a:lumMod val="85000"/>
                    <a:lumOff val="15000"/>
                  </a:schemeClr>
                </a:solidFill>
                <a:uFill>
                  <a:solidFill>
                    <a:srgbClr val="0000FF"/>
                  </a:solidFill>
                </a:uFill>
                <a:latin typeface="+mj-lt"/>
                <a:cs typeface="Arial"/>
              </a:rPr>
              <a:t>mirrors </a:t>
            </a:r>
            <a:r>
              <a:rPr lang="en-US" sz="2200" spc="-60" dirty="0">
                <a:solidFill>
                  <a:schemeClr val="tx1">
                    <a:lumMod val="85000"/>
                    <a:lumOff val="15000"/>
                  </a:schemeClr>
                </a:solidFill>
                <a:latin typeface="+mj-lt"/>
                <a:cs typeface="Arial"/>
              </a:rPr>
              <a:t> </a:t>
            </a:r>
            <a:r>
              <a:rPr lang="en-US" sz="2200" spc="-50" dirty="0">
                <a:solidFill>
                  <a:schemeClr val="tx1">
                    <a:lumMod val="85000"/>
                    <a:lumOff val="15000"/>
                  </a:schemeClr>
                </a:solidFill>
                <a:uFill>
                  <a:solidFill>
                    <a:srgbClr val="0000FF"/>
                  </a:solidFill>
                </a:uFill>
                <a:latin typeface="+mj-lt"/>
                <a:cs typeface="Arial"/>
              </a:rPr>
              <a:t>the </a:t>
            </a:r>
            <a:r>
              <a:rPr lang="en-US" sz="2200" spc="-5" dirty="0">
                <a:solidFill>
                  <a:schemeClr val="tx1">
                    <a:lumMod val="85000"/>
                    <a:lumOff val="15000"/>
                  </a:schemeClr>
                </a:solidFill>
                <a:uFill>
                  <a:solidFill>
                    <a:srgbClr val="0000FF"/>
                  </a:solidFill>
                </a:uFill>
                <a:latin typeface="+mj-lt"/>
                <a:cs typeface="Arial"/>
              </a:rPr>
              <a:t>right </a:t>
            </a:r>
            <a:r>
              <a:rPr lang="en-US" sz="2200" spc="-95" dirty="0">
                <a:solidFill>
                  <a:schemeClr val="tx1">
                    <a:lumMod val="85000"/>
                    <a:lumOff val="15000"/>
                  </a:schemeClr>
                </a:solidFill>
                <a:uFill>
                  <a:solidFill>
                    <a:srgbClr val="0000FF"/>
                  </a:solidFill>
                </a:uFill>
                <a:latin typeface="+mj-lt"/>
                <a:cs typeface="Arial"/>
              </a:rPr>
              <a:t>side.</a:t>
            </a:r>
            <a:r>
              <a:rPr lang="en-US" sz="2200" spc="-95" dirty="0">
                <a:solidFill>
                  <a:schemeClr val="tx1">
                    <a:lumMod val="85000"/>
                    <a:lumOff val="15000"/>
                  </a:schemeClr>
                </a:solidFill>
                <a:latin typeface="+mj-lt"/>
                <a:cs typeface="Arial"/>
              </a:rPr>
              <a:t> </a:t>
            </a:r>
            <a:r>
              <a:rPr lang="en-US" sz="2200" spc="-50" dirty="0">
                <a:solidFill>
                  <a:schemeClr val="tx1">
                    <a:lumMod val="85000"/>
                    <a:lumOff val="15000"/>
                  </a:schemeClr>
                </a:solidFill>
                <a:latin typeface="+mj-lt"/>
                <a:cs typeface="Arial"/>
              </a:rPr>
              <a:t>In </a:t>
            </a:r>
            <a:r>
              <a:rPr lang="en-US" sz="2200" spc="-140" dirty="0">
                <a:solidFill>
                  <a:schemeClr val="tx1">
                    <a:lumMod val="85000"/>
                    <a:lumOff val="15000"/>
                  </a:schemeClr>
                </a:solidFill>
                <a:latin typeface="+mj-lt"/>
                <a:cs typeface="Arial"/>
              </a:rPr>
              <a:t>a  </a:t>
            </a:r>
            <a:r>
              <a:rPr lang="en-US" sz="2200" spc="-65" dirty="0">
                <a:solidFill>
                  <a:schemeClr val="tx1">
                    <a:lumMod val="85000"/>
                    <a:lumOff val="15000"/>
                  </a:schemeClr>
                </a:solidFill>
                <a:latin typeface="+mj-lt"/>
                <a:cs typeface="Arial"/>
              </a:rPr>
              <a:t>symmetric  </a:t>
            </a:r>
            <a:r>
              <a:rPr lang="en-US" sz="2200" spc="-25" dirty="0">
                <a:solidFill>
                  <a:schemeClr val="tx1">
                    <a:lumMod val="85000"/>
                    <a:lumOff val="15000"/>
                  </a:schemeClr>
                </a:solidFill>
                <a:latin typeface="+mj-lt"/>
                <a:cs typeface="Arial"/>
              </a:rPr>
              <a:t>distribution, </a:t>
            </a:r>
            <a:r>
              <a:rPr lang="en-US" sz="2200" spc="-50" dirty="0">
                <a:solidFill>
                  <a:schemeClr val="tx1">
                    <a:lumMod val="85000"/>
                    <a:lumOff val="15000"/>
                  </a:schemeClr>
                </a:solidFill>
                <a:uFill>
                  <a:solidFill>
                    <a:srgbClr val="FF0000"/>
                  </a:solidFill>
                </a:uFill>
                <a:latin typeface="+mj-lt"/>
                <a:cs typeface="Arial"/>
              </a:rPr>
              <a:t>the </a:t>
            </a:r>
            <a:r>
              <a:rPr lang="en-US" sz="2200" spc="-50" dirty="0">
                <a:solidFill>
                  <a:schemeClr val="tx1">
                    <a:lumMod val="85000"/>
                    <a:lumOff val="15000"/>
                  </a:schemeClr>
                </a:solidFill>
                <a:latin typeface="+mj-lt"/>
                <a:cs typeface="Arial"/>
              </a:rPr>
              <a:t> </a:t>
            </a:r>
            <a:r>
              <a:rPr lang="en-US" sz="2200" spc="-100" dirty="0">
                <a:solidFill>
                  <a:schemeClr val="tx1">
                    <a:lumMod val="85000"/>
                    <a:lumOff val="15000"/>
                  </a:schemeClr>
                </a:solidFill>
                <a:uFill>
                  <a:solidFill>
                    <a:srgbClr val="FF0000"/>
                  </a:solidFill>
                </a:uFill>
                <a:latin typeface="+mj-lt"/>
                <a:cs typeface="Arial"/>
              </a:rPr>
              <a:t>mean, </a:t>
            </a:r>
            <a:r>
              <a:rPr lang="en-US" sz="2200" spc="-105" dirty="0">
                <a:solidFill>
                  <a:schemeClr val="tx1">
                    <a:lumMod val="85000"/>
                    <a:lumOff val="15000"/>
                  </a:schemeClr>
                </a:solidFill>
                <a:uFill>
                  <a:solidFill>
                    <a:srgbClr val="FF0000"/>
                  </a:solidFill>
                </a:uFill>
                <a:latin typeface="+mj-lt"/>
                <a:cs typeface="Arial"/>
              </a:rPr>
              <a:t>mode </a:t>
            </a:r>
            <a:r>
              <a:rPr lang="en-US" sz="2200" spc="-100" dirty="0">
                <a:solidFill>
                  <a:schemeClr val="tx1">
                    <a:lumMod val="85000"/>
                    <a:lumOff val="15000"/>
                  </a:schemeClr>
                </a:solidFill>
                <a:uFill>
                  <a:solidFill>
                    <a:srgbClr val="FF0000"/>
                  </a:solidFill>
                </a:uFill>
                <a:latin typeface="+mj-lt"/>
                <a:cs typeface="Arial"/>
              </a:rPr>
              <a:t>and </a:t>
            </a:r>
            <a:r>
              <a:rPr lang="en-US" sz="2200" spc="-100" dirty="0">
                <a:solidFill>
                  <a:schemeClr val="tx1">
                    <a:lumMod val="85000"/>
                    <a:lumOff val="15000"/>
                  </a:schemeClr>
                </a:solidFill>
                <a:latin typeface="+mj-lt"/>
                <a:cs typeface="Arial"/>
              </a:rPr>
              <a:t> </a:t>
            </a:r>
            <a:r>
              <a:rPr lang="en-US" sz="2200" spc="-95" dirty="0">
                <a:solidFill>
                  <a:schemeClr val="tx1">
                    <a:lumMod val="85000"/>
                    <a:lumOff val="15000"/>
                  </a:schemeClr>
                </a:solidFill>
                <a:uFill>
                  <a:solidFill>
                    <a:srgbClr val="FF0000"/>
                  </a:solidFill>
                </a:uFill>
                <a:latin typeface="+mj-lt"/>
                <a:cs typeface="Arial"/>
              </a:rPr>
              <a:t>median </a:t>
            </a:r>
            <a:r>
              <a:rPr lang="en-US" sz="2200" spc="-35" dirty="0">
                <a:solidFill>
                  <a:schemeClr val="tx1">
                    <a:lumMod val="85000"/>
                    <a:lumOff val="15000"/>
                  </a:schemeClr>
                </a:solidFill>
                <a:uFill>
                  <a:solidFill>
                    <a:srgbClr val="FF0000"/>
                  </a:solidFill>
                </a:uFill>
                <a:latin typeface="+mj-lt"/>
                <a:cs typeface="Arial"/>
              </a:rPr>
              <a:t>all </a:t>
            </a:r>
            <a:r>
              <a:rPr lang="en-US" sz="2200" spc="-15" dirty="0">
                <a:solidFill>
                  <a:schemeClr val="tx1">
                    <a:lumMod val="85000"/>
                    <a:lumOff val="15000"/>
                  </a:schemeClr>
                </a:solidFill>
                <a:uFill>
                  <a:solidFill>
                    <a:srgbClr val="FF0000"/>
                  </a:solidFill>
                </a:uFill>
                <a:latin typeface="+mj-lt"/>
                <a:cs typeface="Arial"/>
              </a:rPr>
              <a:t>fall </a:t>
            </a:r>
            <a:r>
              <a:rPr lang="en-US" sz="2200" spc="-5" dirty="0">
                <a:solidFill>
                  <a:schemeClr val="tx1">
                    <a:lumMod val="85000"/>
                    <a:lumOff val="15000"/>
                  </a:schemeClr>
                </a:solidFill>
                <a:uFill>
                  <a:solidFill>
                    <a:srgbClr val="FF0000"/>
                  </a:solidFill>
                </a:uFill>
                <a:latin typeface="+mj-lt"/>
                <a:cs typeface="Arial"/>
              </a:rPr>
              <a:t>at </a:t>
            </a:r>
            <a:r>
              <a:rPr lang="en-US" sz="2200" spc="-50" dirty="0">
                <a:solidFill>
                  <a:schemeClr val="tx1">
                    <a:lumMod val="85000"/>
                    <a:lumOff val="15000"/>
                  </a:schemeClr>
                </a:solidFill>
                <a:uFill>
                  <a:solidFill>
                    <a:srgbClr val="FF0000"/>
                  </a:solidFill>
                </a:uFill>
                <a:latin typeface="+mj-lt"/>
                <a:cs typeface="Arial"/>
              </a:rPr>
              <a:t>the </a:t>
            </a:r>
            <a:r>
              <a:rPr lang="en-US" sz="2200" spc="-50" dirty="0">
                <a:solidFill>
                  <a:schemeClr val="tx1">
                    <a:lumMod val="85000"/>
                    <a:lumOff val="15000"/>
                  </a:schemeClr>
                </a:solidFill>
                <a:latin typeface="+mj-lt"/>
                <a:cs typeface="Arial"/>
              </a:rPr>
              <a:t> </a:t>
            </a:r>
            <a:r>
              <a:rPr lang="en-US" sz="2200" spc="-155" dirty="0">
                <a:solidFill>
                  <a:schemeClr val="tx1">
                    <a:lumMod val="85000"/>
                    <a:lumOff val="15000"/>
                  </a:schemeClr>
                </a:solidFill>
                <a:uFill>
                  <a:solidFill>
                    <a:srgbClr val="FF0000"/>
                  </a:solidFill>
                </a:uFill>
                <a:latin typeface="+mj-lt"/>
                <a:cs typeface="Arial"/>
              </a:rPr>
              <a:t>same</a:t>
            </a:r>
            <a:r>
              <a:rPr lang="en-US" sz="2200" spc="80" dirty="0">
                <a:solidFill>
                  <a:schemeClr val="tx1">
                    <a:lumMod val="85000"/>
                    <a:lumOff val="15000"/>
                  </a:schemeClr>
                </a:solidFill>
                <a:uFill>
                  <a:solidFill>
                    <a:srgbClr val="FF0000"/>
                  </a:solidFill>
                </a:uFill>
                <a:latin typeface="+mj-lt"/>
                <a:cs typeface="Arial"/>
              </a:rPr>
              <a:t> </a:t>
            </a:r>
            <a:r>
              <a:rPr lang="en-US" sz="2200" spc="-15" dirty="0">
                <a:solidFill>
                  <a:schemeClr val="tx1">
                    <a:lumMod val="85000"/>
                    <a:lumOff val="15000"/>
                  </a:schemeClr>
                </a:solidFill>
                <a:uFill>
                  <a:solidFill>
                    <a:srgbClr val="FF0000"/>
                  </a:solidFill>
                </a:uFill>
                <a:latin typeface="+mj-lt"/>
                <a:cs typeface="Arial"/>
              </a:rPr>
              <a:t>point.</a:t>
            </a:r>
            <a:endParaRPr lang="en-US" sz="2200" dirty="0">
              <a:solidFill>
                <a:schemeClr val="tx1">
                  <a:lumMod val="85000"/>
                  <a:lumOff val="15000"/>
                </a:schemeClr>
              </a:solidFill>
              <a:latin typeface="+mj-lt"/>
              <a:cs typeface="Arial"/>
            </a:endParaRPr>
          </a:p>
          <a:p>
            <a:pPr marL="0" indent="0">
              <a:buNone/>
            </a:pPr>
            <a:endParaRPr lang="en-US" sz="2200" dirty="0">
              <a:solidFill>
                <a:schemeClr val="tx1">
                  <a:lumMod val="85000"/>
                  <a:lumOff val="15000"/>
                </a:schemeClr>
              </a:solidFill>
            </a:endParaRPr>
          </a:p>
        </p:txBody>
      </p:sp>
      <p:sp>
        <p:nvSpPr>
          <p:cNvPr id="4" name="Date Placeholder 3"/>
          <p:cNvSpPr>
            <a:spLocks noGrp="1"/>
          </p:cNvSpPr>
          <p:nvPr>
            <p:ph type="dt" sz="half" idx="10"/>
          </p:nvPr>
        </p:nvSpPr>
        <p:spPr/>
        <p:txBody>
          <a:bodyPr/>
          <a:lstStyle/>
          <a:p>
            <a:fld id="{2E06044A-D6CD-462D-BC71-BF22305ADB6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object 35"/>
          <p:cNvSpPr/>
          <p:nvPr/>
        </p:nvSpPr>
        <p:spPr>
          <a:xfrm>
            <a:off x="2366375" y="2819400"/>
            <a:ext cx="3615802" cy="2552463"/>
          </a:xfrm>
          <a:prstGeom prst="rect">
            <a:avLst/>
          </a:prstGeom>
          <a:blipFill>
            <a:blip r:embed="rId3" cstate="print"/>
            <a:stretch>
              <a:fillRect/>
            </a:stretch>
          </a:blipFill>
        </p:spPr>
        <p:txBody>
          <a:bodyPr wrap="square" lIns="0" tIns="0" rIns="0" bIns="0" rtlCol="0"/>
          <a:lstStyle/>
          <a:p>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909593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spc="400" dirty="0">
                <a:solidFill>
                  <a:schemeClr val="tx1">
                    <a:lumMod val="85000"/>
                    <a:lumOff val="15000"/>
                  </a:schemeClr>
                </a:solidFill>
                <a:latin typeface="+mj-lt"/>
              </a:rPr>
              <a:t>Measures </a:t>
            </a:r>
            <a:r>
              <a:rPr lang="en-US" sz="2200" b="1" spc="490" dirty="0">
                <a:solidFill>
                  <a:schemeClr val="tx1">
                    <a:lumMod val="85000"/>
                    <a:lumOff val="15000"/>
                  </a:schemeClr>
                </a:solidFill>
                <a:latin typeface="+mj-lt"/>
              </a:rPr>
              <a:t>of</a:t>
            </a:r>
            <a:r>
              <a:rPr lang="en-US" sz="2200" b="1" spc="150" dirty="0">
                <a:solidFill>
                  <a:schemeClr val="tx1">
                    <a:lumMod val="85000"/>
                    <a:lumOff val="15000"/>
                  </a:schemeClr>
                </a:solidFill>
                <a:latin typeface="+mj-lt"/>
              </a:rPr>
              <a:t> </a:t>
            </a:r>
            <a:r>
              <a:rPr lang="en-US" sz="2200" b="1" spc="330" dirty="0" smtClean="0">
                <a:solidFill>
                  <a:schemeClr val="tx1">
                    <a:lumMod val="85000"/>
                    <a:lumOff val="15000"/>
                  </a:schemeClr>
                </a:solidFill>
                <a:latin typeface="+mj-lt"/>
              </a:rPr>
              <a:t>Skewness: </a:t>
            </a:r>
          </a:p>
          <a:p>
            <a:pPr marL="0" indent="0">
              <a:buNone/>
            </a:pPr>
            <a:r>
              <a:rPr lang="en-US" sz="2200" spc="-55" dirty="0" smtClean="0">
                <a:solidFill>
                  <a:schemeClr val="tx1">
                    <a:lumMod val="85000"/>
                    <a:lumOff val="15000"/>
                  </a:schemeClr>
                </a:solidFill>
                <a:latin typeface="+mj-lt"/>
                <a:cs typeface="Arial"/>
              </a:rPr>
              <a:t>The </a:t>
            </a:r>
            <a:r>
              <a:rPr lang="en-US" sz="2200" spc="-140" dirty="0">
                <a:solidFill>
                  <a:schemeClr val="tx1">
                    <a:lumMod val="85000"/>
                    <a:lumOff val="15000"/>
                  </a:schemeClr>
                </a:solidFill>
                <a:latin typeface="+mj-lt"/>
                <a:cs typeface="Arial"/>
              </a:rPr>
              <a:t>measures </a:t>
            </a:r>
            <a:r>
              <a:rPr lang="en-US" sz="2200" spc="-30" dirty="0">
                <a:solidFill>
                  <a:schemeClr val="tx1">
                    <a:lumMod val="85000"/>
                    <a:lumOff val="15000"/>
                  </a:schemeClr>
                </a:solidFill>
                <a:latin typeface="+mj-lt"/>
                <a:cs typeface="Arial"/>
              </a:rPr>
              <a:t>of </a:t>
            </a:r>
            <a:r>
              <a:rPr lang="en-US" sz="2200" spc="-155" dirty="0">
                <a:solidFill>
                  <a:schemeClr val="tx1">
                    <a:lumMod val="85000"/>
                    <a:lumOff val="15000"/>
                  </a:schemeClr>
                </a:solidFill>
                <a:latin typeface="+mj-lt"/>
                <a:cs typeface="Arial"/>
              </a:rPr>
              <a:t>skewness</a:t>
            </a:r>
            <a:r>
              <a:rPr lang="en-US" sz="2200" spc="-105" dirty="0">
                <a:solidFill>
                  <a:schemeClr val="tx1">
                    <a:lumMod val="85000"/>
                    <a:lumOff val="15000"/>
                  </a:schemeClr>
                </a:solidFill>
                <a:latin typeface="+mj-lt"/>
                <a:cs typeface="Arial"/>
              </a:rPr>
              <a:t> </a:t>
            </a:r>
            <a:r>
              <a:rPr lang="en-US" sz="2200" spc="-100" dirty="0">
                <a:solidFill>
                  <a:schemeClr val="tx1">
                    <a:lumMod val="85000"/>
                    <a:lumOff val="15000"/>
                  </a:schemeClr>
                </a:solidFill>
                <a:latin typeface="+mj-lt"/>
                <a:cs typeface="Arial"/>
              </a:rPr>
              <a:t>are:</a:t>
            </a:r>
            <a:endParaRPr lang="en-US" sz="2200" dirty="0">
              <a:solidFill>
                <a:schemeClr val="tx1">
                  <a:lumMod val="85000"/>
                  <a:lumOff val="15000"/>
                </a:schemeClr>
              </a:solidFill>
              <a:latin typeface="+mj-lt"/>
              <a:cs typeface="Arial"/>
            </a:endParaRPr>
          </a:p>
          <a:p>
            <a:pPr marL="38100">
              <a:lnSpc>
                <a:spcPct val="100000"/>
              </a:lnSpc>
              <a:spcBef>
                <a:spcPts val="570"/>
              </a:spcBef>
            </a:pPr>
            <a:r>
              <a:rPr lang="en-US" sz="2200" i="1" spc="20" dirty="0" err="1" smtClean="0">
                <a:solidFill>
                  <a:schemeClr val="tx1">
                    <a:lumMod val="85000"/>
                    <a:lumOff val="15000"/>
                  </a:schemeClr>
                </a:solidFill>
                <a:latin typeface="+mj-lt"/>
                <a:cs typeface="Trebuchet MS"/>
              </a:rPr>
              <a:t>S</a:t>
            </a:r>
            <a:r>
              <a:rPr lang="en-US" sz="2200" i="1" spc="30" baseline="-12077" dirty="0" err="1" smtClean="0">
                <a:solidFill>
                  <a:schemeClr val="tx1">
                    <a:lumMod val="85000"/>
                    <a:lumOff val="15000"/>
                  </a:schemeClr>
                </a:solidFill>
                <a:latin typeface="+mj-lt"/>
                <a:cs typeface="Verdana"/>
              </a:rPr>
              <a:t>k</a:t>
            </a:r>
            <a:r>
              <a:rPr lang="en-US" sz="2200" i="1" spc="315" baseline="-12077" dirty="0" smtClean="0">
                <a:solidFill>
                  <a:schemeClr val="tx1">
                    <a:lumMod val="85000"/>
                    <a:lumOff val="15000"/>
                  </a:schemeClr>
                </a:solidFill>
                <a:latin typeface="+mj-lt"/>
                <a:cs typeface="Verdana"/>
              </a:rPr>
              <a:t> </a:t>
            </a:r>
            <a:r>
              <a:rPr lang="en-US" sz="2200" spc="320" dirty="0">
                <a:solidFill>
                  <a:schemeClr val="tx1">
                    <a:lumMod val="85000"/>
                    <a:lumOff val="15000"/>
                  </a:schemeClr>
                </a:solidFill>
                <a:latin typeface="+mj-lt"/>
                <a:cs typeface="Arial"/>
              </a:rPr>
              <a:t>=</a:t>
            </a:r>
            <a:r>
              <a:rPr lang="en-US" sz="2200" spc="-15" dirty="0">
                <a:solidFill>
                  <a:schemeClr val="tx1">
                    <a:lumMod val="85000"/>
                    <a:lumOff val="15000"/>
                  </a:schemeClr>
                </a:solidFill>
                <a:latin typeface="+mj-lt"/>
                <a:cs typeface="Arial"/>
              </a:rPr>
              <a:t> </a:t>
            </a:r>
            <a:r>
              <a:rPr lang="en-US" sz="2200" i="1" spc="170" dirty="0">
                <a:solidFill>
                  <a:schemeClr val="tx1">
                    <a:lumMod val="85000"/>
                    <a:lumOff val="15000"/>
                  </a:schemeClr>
                </a:solidFill>
                <a:latin typeface="+mj-lt"/>
                <a:cs typeface="Trebuchet MS"/>
              </a:rPr>
              <a:t>M</a:t>
            </a:r>
            <a:r>
              <a:rPr lang="en-US" sz="2200" i="1" spc="-5" dirty="0">
                <a:solidFill>
                  <a:schemeClr val="tx1">
                    <a:lumMod val="85000"/>
                    <a:lumOff val="15000"/>
                  </a:schemeClr>
                </a:solidFill>
                <a:latin typeface="+mj-lt"/>
                <a:cs typeface="Trebuchet MS"/>
              </a:rPr>
              <a:t> </a:t>
            </a:r>
            <a:r>
              <a:rPr lang="en-US" sz="2200" spc="-15" dirty="0">
                <a:solidFill>
                  <a:schemeClr val="tx1">
                    <a:lumMod val="85000"/>
                    <a:lumOff val="15000"/>
                  </a:schemeClr>
                </a:solidFill>
                <a:latin typeface="+mj-lt"/>
                <a:cs typeface="Lucida Sans Unicode"/>
              </a:rPr>
              <a:t>−</a:t>
            </a:r>
            <a:r>
              <a:rPr lang="en-US" sz="2200" spc="-170" dirty="0">
                <a:solidFill>
                  <a:schemeClr val="tx1">
                    <a:lumMod val="85000"/>
                    <a:lumOff val="15000"/>
                  </a:schemeClr>
                </a:solidFill>
                <a:latin typeface="+mj-lt"/>
                <a:cs typeface="Lucida Sans Unicode"/>
              </a:rPr>
              <a:t>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345"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a:t>
            </a:r>
            <a:endParaRPr lang="en-US" sz="2200" dirty="0">
              <a:solidFill>
                <a:schemeClr val="tx1">
                  <a:lumMod val="85000"/>
                  <a:lumOff val="15000"/>
                </a:schemeClr>
              </a:solidFill>
              <a:latin typeface="+mj-lt"/>
              <a:cs typeface="Arial"/>
            </a:endParaRPr>
          </a:p>
          <a:p>
            <a:pPr marL="38100">
              <a:lnSpc>
                <a:spcPct val="100000"/>
              </a:lnSpc>
              <a:spcBef>
                <a:spcPts val="475"/>
              </a:spcBef>
            </a:pP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15" baseline="-12077" dirty="0">
                <a:solidFill>
                  <a:schemeClr val="tx1">
                    <a:lumMod val="85000"/>
                    <a:lumOff val="15000"/>
                  </a:schemeClr>
                </a:solidFill>
                <a:latin typeface="+mj-lt"/>
                <a:cs typeface="Verdana"/>
              </a:rPr>
              <a:t> </a:t>
            </a:r>
            <a:r>
              <a:rPr lang="en-US" sz="2200" spc="320" dirty="0">
                <a:solidFill>
                  <a:schemeClr val="tx1">
                    <a:lumMod val="85000"/>
                    <a:lumOff val="15000"/>
                  </a:schemeClr>
                </a:solidFill>
                <a:latin typeface="+mj-lt"/>
                <a:cs typeface="Arial"/>
              </a:rPr>
              <a:t>=</a:t>
            </a:r>
            <a:r>
              <a:rPr lang="en-US" sz="2200" spc="-15" dirty="0">
                <a:solidFill>
                  <a:schemeClr val="tx1">
                    <a:lumMod val="85000"/>
                    <a:lumOff val="15000"/>
                  </a:schemeClr>
                </a:solidFill>
                <a:latin typeface="+mj-lt"/>
                <a:cs typeface="Arial"/>
              </a:rPr>
              <a:t> </a:t>
            </a:r>
            <a:r>
              <a:rPr lang="en-US" sz="2200" i="1" spc="170" dirty="0">
                <a:solidFill>
                  <a:schemeClr val="tx1">
                    <a:lumMod val="85000"/>
                    <a:lumOff val="15000"/>
                  </a:schemeClr>
                </a:solidFill>
                <a:latin typeface="+mj-lt"/>
                <a:cs typeface="Trebuchet MS"/>
              </a:rPr>
              <a:t>M</a:t>
            </a:r>
            <a:r>
              <a:rPr lang="en-US" sz="2200" i="1" spc="-5" dirty="0">
                <a:solidFill>
                  <a:schemeClr val="tx1">
                    <a:lumMod val="85000"/>
                    <a:lumOff val="15000"/>
                  </a:schemeClr>
                </a:solidFill>
                <a:latin typeface="+mj-lt"/>
                <a:cs typeface="Trebuchet MS"/>
              </a:rPr>
              <a:t> </a:t>
            </a:r>
            <a:r>
              <a:rPr lang="en-US" sz="2200" spc="-15" dirty="0">
                <a:solidFill>
                  <a:schemeClr val="tx1">
                    <a:lumMod val="85000"/>
                    <a:lumOff val="15000"/>
                  </a:schemeClr>
                </a:solidFill>
                <a:latin typeface="+mj-lt"/>
                <a:cs typeface="Lucida Sans Unicode"/>
              </a:rPr>
              <a:t>−</a:t>
            </a:r>
            <a:r>
              <a:rPr lang="en-US" sz="2200" spc="-170" dirty="0">
                <a:solidFill>
                  <a:schemeClr val="tx1">
                    <a:lumMod val="85000"/>
                    <a:lumOff val="15000"/>
                  </a:schemeClr>
                </a:solidFill>
                <a:latin typeface="+mj-lt"/>
                <a:cs typeface="Lucida Sans Unicode"/>
              </a:rPr>
              <a:t> </a:t>
            </a:r>
            <a:r>
              <a:rPr lang="en-US" sz="2200" i="1" spc="40" dirty="0">
                <a:solidFill>
                  <a:schemeClr val="tx1">
                    <a:lumMod val="85000"/>
                    <a:lumOff val="15000"/>
                  </a:schemeClr>
                </a:solidFill>
                <a:latin typeface="+mj-lt"/>
                <a:cs typeface="Trebuchet MS"/>
              </a:rPr>
              <a:t>M</a:t>
            </a:r>
            <a:r>
              <a:rPr lang="en-US" sz="2200" i="1" spc="60" baseline="-12077" dirty="0">
                <a:solidFill>
                  <a:schemeClr val="tx1">
                    <a:lumMod val="85000"/>
                    <a:lumOff val="15000"/>
                  </a:schemeClr>
                </a:solidFill>
                <a:latin typeface="+mj-lt"/>
                <a:cs typeface="Verdana"/>
              </a:rPr>
              <a:t>o</a:t>
            </a:r>
            <a:r>
              <a:rPr lang="en-US" sz="2200" i="1" spc="-397"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a:t>
            </a:r>
            <a:endParaRPr lang="en-US" sz="2200" dirty="0">
              <a:solidFill>
                <a:schemeClr val="tx1">
                  <a:lumMod val="85000"/>
                  <a:lumOff val="15000"/>
                </a:schemeClr>
              </a:solidFill>
              <a:latin typeface="+mj-lt"/>
              <a:cs typeface="Arial"/>
            </a:endParaRPr>
          </a:p>
          <a:p>
            <a:pPr marL="38100">
              <a:lnSpc>
                <a:spcPct val="100000"/>
              </a:lnSpc>
              <a:spcBef>
                <a:spcPts val="480"/>
              </a:spcBef>
            </a:pP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52" baseline="-12077" dirty="0">
                <a:solidFill>
                  <a:schemeClr val="tx1">
                    <a:lumMod val="85000"/>
                    <a:lumOff val="15000"/>
                  </a:schemeClr>
                </a:solidFill>
                <a:latin typeface="+mj-lt"/>
                <a:cs typeface="Verdana"/>
              </a:rPr>
              <a:t> </a:t>
            </a:r>
            <a:r>
              <a:rPr lang="en-US" sz="2200" spc="320" dirty="0">
                <a:solidFill>
                  <a:schemeClr val="tx1">
                    <a:lumMod val="85000"/>
                    <a:lumOff val="15000"/>
                  </a:schemeClr>
                </a:solidFill>
                <a:latin typeface="+mj-lt"/>
                <a:cs typeface="Arial"/>
              </a:rPr>
              <a:t>=</a:t>
            </a:r>
            <a:r>
              <a:rPr lang="en-US" sz="2200" spc="5" dirty="0">
                <a:solidFill>
                  <a:schemeClr val="tx1">
                    <a:lumMod val="85000"/>
                    <a:lumOff val="15000"/>
                  </a:schemeClr>
                </a:solidFill>
                <a:latin typeface="+mj-lt"/>
                <a:cs typeface="Arial"/>
              </a:rPr>
              <a:t> </a:t>
            </a:r>
            <a:r>
              <a:rPr lang="en-US" sz="2200" spc="65" dirty="0">
                <a:solidFill>
                  <a:schemeClr val="tx1">
                    <a:lumMod val="85000"/>
                    <a:lumOff val="15000"/>
                  </a:schemeClr>
                </a:solidFill>
                <a:latin typeface="+mj-lt"/>
                <a:cs typeface="Arial"/>
              </a:rPr>
              <a:t>(</a:t>
            </a:r>
            <a:r>
              <a:rPr lang="en-US" sz="2200" i="1" spc="65" dirty="0">
                <a:solidFill>
                  <a:schemeClr val="tx1">
                    <a:lumMod val="85000"/>
                    <a:lumOff val="15000"/>
                  </a:schemeClr>
                </a:solidFill>
                <a:latin typeface="+mj-lt"/>
                <a:cs typeface="Trebuchet MS"/>
              </a:rPr>
              <a:t>Q</a:t>
            </a:r>
            <a:r>
              <a:rPr lang="en-US" sz="2200" spc="97" baseline="-12077" dirty="0">
                <a:solidFill>
                  <a:schemeClr val="tx1">
                    <a:lumMod val="85000"/>
                    <a:lumOff val="15000"/>
                  </a:schemeClr>
                </a:solidFill>
                <a:latin typeface="+mj-lt"/>
                <a:cs typeface="Trebuchet MS"/>
              </a:rPr>
              <a:t>3</a:t>
            </a:r>
            <a:r>
              <a:rPr lang="en-US" sz="2200" spc="157" baseline="-12077" dirty="0">
                <a:solidFill>
                  <a:schemeClr val="tx1">
                    <a:lumMod val="85000"/>
                    <a:lumOff val="15000"/>
                  </a:schemeClr>
                </a:solidFill>
                <a:latin typeface="+mj-lt"/>
                <a:cs typeface="Trebuchet MS"/>
              </a:rPr>
              <a:t> </a:t>
            </a:r>
            <a:r>
              <a:rPr lang="en-US" sz="2200" spc="-15" dirty="0">
                <a:solidFill>
                  <a:schemeClr val="tx1">
                    <a:lumMod val="85000"/>
                    <a:lumOff val="15000"/>
                  </a:schemeClr>
                </a:solidFill>
                <a:latin typeface="+mj-lt"/>
                <a:cs typeface="Lucida Sans Unicode"/>
              </a:rPr>
              <a:t>−</a:t>
            </a:r>
            <a:r>
              <a:rPr lang="en-US" sz="2200" spc="-160" dirty="0">
                <a:solidFill>
                  <a:schemeClr val="tx1">
                    <a:lumMod val="85000"/>
                    <a:lumOff val="15000"/>
                  </a:schemeClr>
                </a:solidFill>
                <a:latin typeface="+mj-lt"/>
                <a:cs typeface="Lucida Sans Unicode"/>
              </a:rPr>
              <a:t>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337" baseline="-12077" dirty="0">
                <a:solidFill>
                  <a:schemeClr val="tx1">
                    <a:lumMod val="85000"/>
                    <a:lumOff val="15000"/>
                  </a:schemeClr>
                </a:solidFill>
                <a:latin typeface="+mj-lt"/>
                <a:cs typeface="Verdana"/>
              </a:rPr>
              <a:t> </a:t>
            </a:r>
            <a:r>
              <a:rPr lang="en-US" sz="2200" spc="85" dirty="0">
                <a:solidFill>
                  <a:schemeClr val="tx1">
                    <a:lumMod val="85000"/>
                    <a:lumOff val="15000"/>
                  </a:schemeClr>
                </a:solidFill>
                <a:latin typeface="+mj-lt"/>
                <a:cs typeface="Arial"/>
              </a:rPr>
              <a:t>)</a:t>
            </a:r>
            <a:r>
              <a:rPr lang="en-US" sz="2200" spc="-90" dirty="0">
                <a:solidFill>
                  <a:schemeClr val="tx1">
                    <a:lumMod val="85000"/>
                    <a:lumOff val="15000"/>
                  </a:schemeClr>
                </a:solidFill>
                <a:latin typeface="+mj-lt"/>
                <a:cs typeface="Arial"/>
              </a:rPr>
              <a:t> </a:t>
            </a:r>
            <a:r>
              <a:rPr lang="en-US" sz="2200" spc="-15" dirty="0">
                <a:solidFill>
                  <a:schemeClr val="tx1">
                    <a:lumMod val="85000"/>
                    <a:lumOff val="15000"/>
                  </a:schemeClr>
                </a:solidFill>
                <a:latin typeface="+mj-lt"/>
                <a:cs typeface="Lucida Sans Unicode"/>
              </a:rPr>
              <a:t>−</a:t>
            </a:r>
            <a:r>
              <a:rPr lang="en-US" sz="2200" spc="-155" dirty="0">
                <a:solidFill>
                  <a:schemeClr val="tx1">
                    <a:lumMod val="85000"/>
                    <a:lumOff val="15000"/>
                  </a:schemeClr>
                </a:solidFill>
                <a:latin typeface="+mj-lt"/>
                <a:cs typeface="Lucida Sans Unicode"/>
              </a:rPr>
              <a:t> </a:t>
            </a:r>
            <a:r>
              <a:rPr lang="en-US" sz="2200" spc="55" dirty="0">
                <a:solidFill>
                  <a:schemeClr val="tx1">
                    <a:lumMod val="85000"/>
                    <a:lumOff val="15000"/>
                  </a:schemeClr>
                </a:solidFill>
                <a:latin typeface="+mj-lt"/>
                <a:cs typeface="Arial"/>
              </a:rPr>
              <a:t>(</a:t>
            </a:r>
            <a:r>
              <a:rPr lang="en-US" sz="2200" i="1" spc="55" dirty="0" err="1">
                <a:solidFill>
                  <a:schemeClr val="tx1">
                    <a:lumMod val="85000"/>
                    <a:lumOff val="15000"/>
                  </a:schemeClr>
                </a:solidFill>
                <a:latin typeface="+mj-lt"/>
                <a:cs typeface="Trebuchet MS"/>
              </a:rPr>
              <a:t>M</a:t>
            </a:r>
            <a:r>
              <a:rPr lang="en-US" sz="2200" i="1" spc="82" baseline="-12077" dirty="0" err="1">
                <a:solidFill>
                  <a:schemeClr val="tx1">
                    <a:lumMod val="85000"/>
                    <a:lumOff val="15000"/>
                  </a:schemeClr>
                </a:solidFill>
                <a:latin typeface="+mj-lt"/>
                <a:cs typeface="Verdana"/>
              </a:rPr>
              <a:t>d</a:t>
            </a:r>
            <a:r>
              <a:rPr lang="en-US" sz="2200" i="1" spc="225" baseline="-12077" dirty="0">
                <a:solidFill>
                  <a:schemeClr val="tx1">
                    <a:lumMod val="85000"/>
                    <a:lumOff val="15000"/>
                  </a:schemeClr>
                </a:solidFill>
                <a:latin typeface="+mj-lt"/>
                <a:cs typeface="Verdana"/>
              </a:rPr>
              <a:t> </a:t>
            </a:r>
            <a:r>
              <a:rPr lang="en-US" sz="2200" spc="-15" dirty="0">
                <a:solidFill>
                  <a:schemeClr val="tx1">
                    <a:lumMod val="85000"/>
                    <a:lumOff val="15000"/>
                  </a:schemeClr>
                </a:solidFill>
                <a:latin typeface="+mj-lt"/>
                <a:cs typeface="Lucida Sans Unicode"/>
              </a:rPr>
              <a:t>−</a:t>
            </a:r>
            <a:r>
              <a:rPr lang="en-US" sz="2200" spc="-155" dirty="0">
                <a:solidFill>
                  <a:schemeClr val="tx1">
                    <a:lumMod val="85000"/>
                    <a:lumOff val="15000"/>
                  </a:schemeClr>
                </a:solidFill>
                <a:latin typeface="+mj-lt"/>
                <a:cs typeface="Lucida Sans Unicode"/>
              </a:rPr>
              <a:t> </a:t>
            </a:r>
            <a:r>
              <a:rPr lang="en-US" sz="2200" i="1" spc="65" dirty="0">
                <a:solidFill>
                  <a:schemeClr val="tx1">
                    <a:lumMod val="85000"/>
                    <a:lumOff val="15000"/>
                  </a:schemeClr>
                </a:solidFill>
                <a:latin typeface="+mj-lt"/>
                <a:cs typeface="Trebuchet MS"/>
              </a:rPr>
              <a:t>Q</a:t>
            </a:r>
            <a:r>
              <a:rPr lang="en-US" sz="2200" spc="97" baseline="-12077" dirty="0">
                <a:solidFill>
                  <a:schemeClr val="tx1">
                    <a:lumMod val="85000"/>
                    <a:lumOff val="15000"/>
                  </a:schemeClr>
                </a:solidFill>
                <a:latin typeface="+mj-lt"/>
                <a:cs typeface="Trebuchet MS"/>
              </a:rPr>
              <a:t>1</a:t>
            </a:r>
            <a:r>
              <a:rPr lang="en-US" sz="2200" spc="65" dirty="0" smtClean="0">
                <a:solidFill>
                  <a:schemeClr val="tx1">
                    <a:lumMod val="85000"/>
                    <a:lumOff val="15000"/>
                  </a:schemeClr>
                </a:solidFill>
                <a:latin typeface="+mj-lt"/>
                <a:cs typeface="Arial"/>
              </a:rPr>
              <a:t>),</a:t>
            </a:r>
            <a:endParaRPr lang="en-US" sz="2200" dirty="0" smtClean="0">
              <a:solidFill>
                <a:schemeClr val="tx1">
                  <a:lumMod val="85000"/>
                  <a:lumOff val="15000"/>
                </a:schemeClr>
              </a:solidFill>
              <a:latin typeface="+mj-lt"/>
              <a:cs typeface="Arial"/>
            </a:endParaRPr>
          </a:p>
          <a:p>
            <a:pPr marL="0" indent="0">
              <a:lnSpc>
                <a:spcPct val="100000"/>
              </a:lnSpc>
              <a:spcBef>
                <a:spcPts val="480"/>
              </a:spcBef>
              <a:buNone/>
            </a:pPr>
            <a:r>
              <a:rPr lang="en-US" sz="2200" spc="-110" dirty="0" smtClean="0">
                <a:solidFill>
                  <a:schemeClr val="tx1">
                    <a:lumMod val="85000"/>
                    <a:lumOff val="15000"/>
                  </a:schemeClr>
                </a:solidFill>
                <a:latin typeface="+mj-lt"/>
                <a:cs typeface="Arial"/>
              </a:rPr>
              <a:t>where </a:t>
            </a:r>
            <a:r>
              <a:rPr lang="en-US" sz="2200" i="1" spc="170" dirty="0">
                <a:solidFill>
                  <a:schemeClr val="tx1">
                    <a:lumMod val="85000"/>
                    <a:lumOff val="15000"/>
                  </a:schemeClr>
                </a:solidFill>
                <a:latin typeface="+mj-lt"/>
                <a:cs typeface="Trebuchet MS"/>
              </a:rPr>
              <a:t>M </a:t>
            </a:r>
            <a:r>
              <a:rPr lang="en-US" sz="2200" spc="-95" dirty="0">
                <a:solidFill>
                  <a:schemeClr val="tx1">
                    <a:lumMod val="85000"/>
                    <a:lumOff val="15000"/>
                  </a:schemeClr>
                </a:solidFill>
                <a:latin typeface="+mj-lt"/>
                <a:cs typeface="Arial"/>
              </a:rPr>
              <a:t>is </a:t>
            </a:r>
            <a:r>
              <a:rPr lang="en-US" sz="2200" spc="-50" dirty="0">
                <a:solidFill>
                  <a:schemeClr val="tx1">
                    <a:lumMod val="85000"/>
                    <a:lumOff val="15000"/>
                  </a:schemeClr>
                </a:solidFill>
                <a:latin typeface="+mj-lt"/>
                <a:cs typeface="Arial"/>
              </a:rPr>
              <a:t>the </a:t>
            </a:r>
            <a:r>
              <a:rPr lang="en-US" sz="2200" spc="-100" dirty="0">
                <a:solidFill>
                  <a:schemeClr val="tx1">
                    <a:lumMod val="85000"/>
                    <a:lumOff val="15000"/>
                  </a:schemeClr>
                </a:solidFill>
                <a:latin typeface="+mj-lt"/>
                <a:cs typeface="Arial"/>
              </a:rPr>
              <a:t>mean,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60"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 </a:t>
            </a:r>
            <a:r>
              <a:rPr lang="en-US" sz="2200" spc="-50" dirty="0">
                <a:solidFill>
                  <a:schemeClr val="tx1">
                    <a:lumMod val="85000"/>
                    <a:lumOff val="15000"/>
                  </a:schemeClr>
                </a:solidFill>
                <a:latin typeface="+mj-lt"/>
                <a:cs typeface="Arial"/>
              </a:rPr>
              <a:t>the </a:t>
            </a:r>
            <a:r>
              <a:rPr lang="en-US" sz="2200" spc="-80" dirty="0">
                <a:solidFill>
                  <a:schemeClr val="tx1">
                    <a:lumMod val="85000"/>
                    <a:lumOff val="15000"/>
                  </a:schemeClr>
                </a:solidFill>
                <a:latin typeface="+mj-lt"/>
                <a:cs typeface="Arial"/>
              </a:rPr>
              <a:t>median, </a:t>
            </a:r>
            <a:r>
              <a:rPr lang="en-US" sz="2200" i="1" spc="40" dirty="0">
                <a:solidFill>
                  <a:schemeClr val="tx1">
                    <a:lumMod val="85000"/>
                    <a:lumOff val="15000"/>
                  </a:schemeClr>
                </a:solidFill>
                <a:latin typeface="+mj-lt"/>
                <a:cs typeface="Trebuchet MS"/>
              </a:rPr>
              <a:t>M</a:t>
            </a:r>
            <a:r>
              <a:rPr lang="en-US" sz="2200" i="1" spc="60" baseline="-12077" dirty="0">
                <a:solidFill>
                  <a:schemeClr val="tx1">
                    <a:lumMod val="85000"/>
                    <a:lumOff val="15000"/>
                  </a:schemeClr>
                </a:solidFill>
                <a:latin typeface="+mj-lt"/>
                <a:cs typeface="Verdana"/>
              </a:rPr>
              <a:t>o </a:t>
            </a:r>
            <a:r>
              <a:rPr lang="en-US" sz="2200" spc="-5" dirty="0">
                <a:solidFill>
                  <a:schemeClr val="tx1">
                    <a:lumMod val="85000"/>
                    <a:lumOff val="15000"/>
                  </a:schemeClr>
                </a:solidFill>
                <a:latin typeface="+mj-lt"/>
                <a:cs typeface="Arial"/>
              </a:rPr>
              <a:t>, </a:t>
            </a:r>
            <a:r>
              <a:rPr lang="en-US" sz="2200" spc="-50" dirty="0">
                <a:solidFill>
                  <a:schemeClr val="tx1">
                    <a:lumMod val="85000"/>
                    <a:lumOff val="15000"/>
                  </a:schemeClr>
                </a:solidFill>
                <a:latin typeface="+mj-lt"/>
                <a:cs typeface="Arial"/>
              </a:rPr>
              <a:t>the </a:t>
            </a:r>
            <a:r>
              <a:rPr lang="en-US" sz="2200" spc="-85" dirty="0">
                <a:solidFill>
                  <a:schemeClr val="tx1">
                    <a:lumMod val="85000"/>
                    <a:lumOff val="15000"/>
                  </a:schemeClr>
                </a:solidFill>
                <a:latin typeface="+mj-lt"/>
                <a:cs typeface="Arial"/>
              </a:rPr>
              <a:t>mode,  </a:t>
            </a:r>
            <a:r>
              <a:rPr lang="en-US" sz="2200" i="1" spc="55" dirty="0">
                <a:solidFill>
                  <a:schemeClr val="tx1">
                    <a:lumMod val="85000"/>
                    <a:lumOff val="15000"/>
                  </a:schemeClr>
                </a:solidFill>
                <a:latin typeface="+mj-lt"/>
                <a:cs typeface="Trebuchet MS"/>
              </a:rPr>
              <a:t>Q</a:t>
            </a:r>
            <a:r>
              <a:rPr lang="en-US" sz="2200" spc="82" baseline="-12077" dirty="0">
                <a:solidFill>
                  <a:schemeClr val="tx1">
                    <a:lumMod val="85000"/>
                    <a:lumOff val="15000"/>
                  </a:schemeClr>
                </a:solidFill>
                <a:latin typeface="+mj-lt"/>
                <a:cs typeface="Trebuchet MS"/>
              </a:rPr>
              <a:t>1</a:t>
            </a:r>
            <a:r>
              <a:rPr lang="en-US" sz="2200" spc="55" dirty="0">
                <a:solidFill>
                  <a:schemeClr val="tx1">
                    <a:lumMod val="85000"/>
                    <a:lumOff val="15000"/>
                  </a:schemeClr>
                </a:solidFill>
                <a:latin typeface="+mj-lt"/>
                <a:cs typeface="Arial"/>
              </a:rPr>
              <a:t>, </a:t>
            </a:r>
            <a:r>
              <a:rPr lang="en-US" sz="2200" spc="-50" dirty="0">
                <a:solidFill>
                  <a:schemeClr val="tx1">
                    <a:lumMod val="85000"/>
                    <a:lumOff val="15000"/>
                  </a:schemeClr>
                </a:solidFill>
                <a:latin typeface="+mj-lt"/>
                <a:cs typeface="Arial"/>
              </a:rPr>
              <a:t>the </a:t>
            </a:r>
            <a:r>
              <a:rPr lang="en-US" sz="2200" spc="-5" dirty="0">
                <a:solidFill>
                  <a:schemeClr val="tx1">
                    <a:lumMod val="85000"/>
                    <a:lumOff val="15000"/>
                  </a:schemeClr>
                </a:solidFill>
                <a:latin typeface="+mj-lt"/>
                <a:cs typeface="Arial"/>
              </a:rPr>
              <a:t>first </a:t>
            </a:r>
            <a:r>
              <a:rPr lang="en-US" sz="2200" spc="-45" dirty="0">
                <a:solidFill>
                  <a:schemeClr val="tx1">
                    <a:lumMod val="85000"/>
                    <a:lumOff val="15000"/>
                  </a:schemeClr>
                </a:solidFill>
                <a:latin typeface="+mj-lt"/>
                <a:cs typeface="Arial"/>
              </a:rPr>
              <a:t>quartile </a:t>
            </a:r>
            <a:r>
              <a:rPr lang="en-US" sz="2200" spc="-60" dirty="0">
                <a:solidFill>
                  <a:schemeClr val="tx1">
                    <a:lumMod val="85000"/>
                    <a:lumOff val="15000"/>
                  </a:schemeClr>
                </a:solidFill>
                <a:latin typeface="+mj-lt"/>
                <a:cs typeface="Arial"/>
              </a:rPr>
              <a:t>deviation </a:t>
            </a:r>
            <a:r>
              <a:rPr lang="en-US" sz="2200" spc="-100" dirty="0">
                <a:solidFill>
                  <a:schemeClr val="tx1">
                    <a:lumMod val="85000"/>
                    <a:lumOff val="15000"/>
                  </a:schemeClr>
                </a:solidFill>
                <a:latin typeface="+mj-lt"/>
                <a:cs typeface="Arial"/>
              </a:rPr>
              <a:t>and </a:t>
            </a:r>
            <a:r>
              <a:rPr lang="en-US" sz="2200" i="1" spc="55" dirty="0">
                <a:solidFill>
                  <a:schemeClr val="tx1">
                    <a:lumMod val="85000"/>
                    <a:lumOff val="15000"/>
                  </a:schemeClr>
                </a:solidFill>
                <a:latin typeface="+mj-lt"/>
                <a:cs typeface="Trebuchet MS"/>
              </a:rPr>
              <a:t>Q</a:t>
            </a:r>
            <a:r>
              <a:rPr lang="en-US" sz="2200" spc="82" baseline="-12077" dirty="0">
                <a:solidFill>
                  <a:schemeClr val="tx1">
                    <a:lumMod val="85000"/>
                    <a:lumOff val="15000"/>
                  </a:schemeClr>
                </a:solidFill>
                <a:latin typeface="+mj-lt"/>
                <a:cs typeface="Trebuchet MS"/>
              </a:rPr>
              <a:t>3</a:t>
            </a:r>
            <a:r>
              <a:rPr lang="en-US" sz="2200" spc="55" dirty="0">
                <a:solidFill>
                  <a:schemeClr val="tx1">
                    <a:lumMod val="85000"/>
                    <a:lumOff val="15000"/>
                  </a:schemeClr>
                </a:solidFill>
                <a:latin typeface="+mj-lt"/>
                <a:cs typeface="Arial"/>
              </a:rPr>
              <a:t>, </a:t>
            </a:r>
            <a:r>
              <a:rPr lang="en-US" sz="2200" spc="-50" dirty="0">
                <a:solidFill>
                  <a:schemeClr val="tx1">
                    <a:lumMod val="85000"/>
                    <a:lumOff val="15000"/>
                  </a:schemeClr>
                </a:solidFill>
                <a:latin typeface="+mj-lt"/>
                <a:cs typeface="Arial"/>
              </a:rPr>
              <a:t>the </a:t>
            </a:r>
            <a:r>
              <a:rPr lang="en-US" sz="2200" dirty="0">
                <a:solidFill>
                  <a:schemeClr val="tx1">
                    <a:lumMod val="85000"/>
                    <a:lumOff val="15000"/>
                  </a:schemeClr>
                </a:solidFill>
                <a:latin typeface="+mj-lt"/>
                <a:cs typeface="Arial"/>
              </a:rPr>
              <a:t>third </a:t>
            </a:r>
            <a:r>
              <a:rPr lang="en-US" sz="2200" spc="-45" dirty="0">
                <a:solidFill>
                  <a:schemeClr val="tx1">
                    <a:lumMod val="85000"/>
                    <a:lumOff val="15000"/>
                  </a:schemeClr>
                </a:solidFill>
                <a:latin typeface="+mj-lt"/>
                <a:cs typeface="Arial"/>
              </a:rPr>
              <a:t>quartile  </a:t>
            </a:r>
            <a:r>
              <a:rPr lang="en-US" sz="2200" spc="-60" dirty="0">
                <a:solidFill>
                  <a:schemeClr val="tx1">
                    <a:lumMod val="85000"/>
                    <a:lumOff val="15000"/>
                  </a:schemeClr>
                </a:solidFill>
                <a:latin typeface="+mj-lt"/>
                <a:cs typeface="Arial"/>
              </a:rPr>
              <a:t>deviation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a:t>
            </a:r>
            <a:r>
              <a:rPr lang="en-US" sz="2200" spc="-55" dirty="0">
                <a:solidFill>
                  <a:schemeClr val="tx1">
                    <a:lumMod val="85000"/>
                    <a:lumOff val="15000"/>
                  </a:schemeClr>
                </a:solidFill>
                <a:latin typeface="+mj-lt"/>
                <a:cs typeface="Arial"/>
              </a:rPr>
              <a:t> </a:t>
            </a:r>
            <a:r>
              <a:rPr lang="en-US" sz="2200" spc="-25" dirty="0">
                <a:solidFill>
                  <a:schemeClr val="tx1">
                    <a:lumMod val="85000"/>
                    <a:lumOff val="15000"/>
                  </a:schemeClr>
                </a:solidFill>
                <a:latin typeface="+mj-lt"/>
                <a:cs typeface="Arial"/>
              </a:rPr>
              <a:t>distribution.</a:t>
            </a:r>
            <a:endParaRPr lang="en-US" sz="2200" dirty="0">
              <a:solidFill>
                <a:schemeClr val="tx1">
                  <a:lumMod val="85000"/>
                  <a:lumOff val="15000"/>
                </a:schemeClr>
              </a:solidFill>
              <a:latin typeface="+mj-lt"/>
              <a:cs typeface="Arial"/>
            </a:endParaRPr>
          </a:p>
          <a:p>
            <a:pPr marL="0" indent="0">
              <a:buNone/>
            </a:pPr>
            <a:r>
              <a:rPr lang="en-US" sz="2200" spc="-114" dirty="0">
                <a:solidFill>
                  <a:schemeClr val="tx1">
                    <a:lumMod val="85000"/>
                    <a:lumOff val="15000"/>
                  </a:schemeClr>
                </a:solidFill>
                <a:latin typeface="+mj-lt"/>
                <a:cs typeface="Arial"/>
              </a:rPr>
              <a:t>These </a:t>
            </a:r>
            <a:r>
              <a:rPr lang="en-US" sz="2200" spc="-130" dirty="0">
                <a:solidFill>
                  <a:schemeClr val="tx1">
                    <a:lumMod val="85000"/>
                    <a:lumOff val="15000"/>
                  </a:schemeClr>
                </a:solidFill>
                <a:latin typeface="+mj-lt"/>
                <a:cs typeface="Arial"/>
              </a:rPr>
              <a:t>are </a:t>
            </a:r>
            <a:r>
              <a:rPr lang="en-US" sz="2200" spc="-50" dirty="0">
                <a:solidFill>
                  <a:schemeClr val="tx1">
                    <a:lumMod val="85000"/>
                    <a:lumOff val="15000"/>
                  </a:schemeClr>
                </a:solidFill>
                <a:latin typeface="+mj-lt"/>
                <a:cs typeface="Arial"/>
              </a:rPr>
              <a:t>the </a:t>
            </a:r>
            <a:r>
              <a:rPr lang="en-US" sz="2200" spc="-80" dirty="0">
                <a:solidFill>
                  <a:schemeClr val="tx1">
                    <a:lumMod val="85000"/>
                    <a:lumOff val="15000"/>
                  </a:schemeClr>
                </a:solidFill>
                <a:uFill>
                  <a:solidFill>
                    <a:srgbClr val="0000FF"/>
                  </a:solidFill>
                </a:uFill>
                <a:latin typeface="+mj-lt"/>
                <a:cs typeface="Arial"/>
              </a:rPr>
              <a:t>absolute </a:t>
            </a:r>
            <a:r>
              <a:rPr lang="en-US" sz="2200" spc="-140" dirty="0">
                <a:solidFill>
                  <a:schemeClr val="tx1">
                    <a:lumMod val="85000"/>
                    <a:lumOff val="15000"/>
                  </a:schemeClr>
                </a:solidFill>
                <a:uFill>
                  <a:solidFill>
                    <a:srgbClr val="0000FF"/>
                  </a:solidFill>
                </a:uFill>
                <a:latin typeface="+mj-lt"/>
                <a:cs typeface="Arial"/>
              </a:rPr>
              <a:t>measures</a:t>
            </a:r>
            <a:r>
              <a:rPr lang="en-US" sz="2200" spc="-140" dirty="0">
                <a:solidFill>
                  <a:schemeClr val="tx1">
                    <a:lumMod val="85000"/>
                    <a:lumOff val="15000"/>
                  </a:schemeClr>
                </a:solidFill>
                <a:latin typeface="+mj-lt"/>
                <a:cs typeface="Arial"/>
              </a:rPr>
              <a:t> </a:t>
            </a:r>
            <a:r>
              <a:rPr lang="en-US" sz="2200" spc="-30" dirty="0">
                <a:solidFill>
                  <a:schemeClr val="tx1">
                    <a:lumMod val="85000"/>
                    <a:lumOff val="15000"/>
                  </a:schemeClr>
                </a:solidFill>
                <a:latin typeface="+mj-lt"/>
                <a:cs typeface="Arial"/>
              </a:rPr>
              <a:t>of</a:t>
            </a:r>
            <a:r>
              <a:rPr lang="en-US" sz="2200" spc="15" dirty="0">
                <a:solidFill>
                  <a:schemeClr val="tx1">
                    <a:lumMod val="85000"/>
                    <a:lumOff val="15000"/>
                  </a:schemeClr>
                </a:solidFill>
                <a:latin typeface="+mj-lt"/>
                <a:cs typeface="Arial"/>
              </a:rPr>
              <a:t> </a:t>
            </a:r>
            <a:r>
              <a:rPr lang="en-US" sz="2200" spc="-140" dirty="0">
                <a:solidFill>
                  <a:schemeClr val="tx1">
                    <a:lumMod val="85000"/>
                    <a:lumOff val="15000"/>
                  </a:schemeClr>
                </a:solidFill>
                <a:latin typeface="+mj-lt"/>
                <a:cs typeface="Arial"/>
              </a:rPr>
              <a:t>skewness.</a:t>
            </a:r>
            <a:endParaRPr lang="en-US" sz="2200" dirty="0">
              <a:solidFill>
                <a:schemeClr val="tx1">
                  <a:lumMod val="85000"/>
                  <a:lumOff val="15000"/>
                </a:schemeClr>
              </a:solidFill>
              <a:latin typeface="+mj-lt"/>
              <a:cs typeface="Arial"/>
            </a:endParaRPr>
          </a:p>
          <a:p>
            <a:pPr marL="12700" marR="5080">
              <a:lnSpc>
                <a:spcPct val="102200"/>
              </a:lnSpc>
              <a:spcBef>
                <a:spcPts val="80"/>
              </a:spcBef>
            </a:pPr>
            <a:r>
              <a:rPr lang="en-US" sz="2200" b="1" spc="400" dirty="0">
                <a:solidFill>
                  <a:schemeClr val="tx1">
                    <a:lumMod val="85000"/>
                    <a:lumOff val="15000"/>
                  </a:schemeClr>
                </a:solidFill>
                <a:latin typeface="+mj-lt"/>
                <a:cs typeface="PMingLiU"/>
              </a:rPr>
              <a:t>Coefficients </a:t>
            </a:r>
            <a:r>
              <a:rPr lang="en-US" sz="2200" b="1" spc="490" dirty="0">
                <a:solidFill>
                  <a:schemeClr val="tx1">
                    <a:lumMod val="85000"/>
                    <a:lumOff val="15000"/>
                  </a:schemeClr>
                </a:solidFill>
                <a:latin typeface="+mj-lt"/>
                <a:cs typeface="PMingLiU"/>
              </a:rPr>
              <a:t>of</a:t>
            </a:r>
            <a:r>
              <a:rPr lang="en-US" sz="2200" b="1" spc="135" dirty="0">
                <a:solidFill>
                  <a:schemeClr val="tx1">
                    <a:lumMod val="85000"/>
                    <a:lumOff val="15000"/>
                  </a:schemeClr>
                </a:solidFill>
                <a:latin typeface="+mj-lt"/>
                <a:cs typeface="PMingLiU"/>
              </a:rPr>
              <a:t> </a:t>
            </a:r>
            <a:r>
              <a:rPr lang="en-US" sz="2200" b="1" spc="330" dirty="0" smtClean="0">
                <a:solidFill>
                  <a:schemeClr val="tx1">
                    <a:lumMod val="85000"/>
                    <a:lumOff val="15000"/>
                  </a:schemeClr>
                </a:solidFill>
                <a:latin typeface="+mj-lt"/>
                <a:cs typeface="PMingLiU"/>
              </a:rPr>
              <a:t>Skewness: </a:t>
            </a:r>
            <a:r>
              <a:rPr lang="en-US" sz="2200" spc="-95" dirty="0" smtClean="0">
                <a:solidFill>
                  <a:schemeClr val="tx1">
                    <a:lumMod val="85000"/>
                    <a:lumOff val="15000"/>
                  </a:schemeClr>
                </a:solidFill>
                <a:latin typeface="+mj-lt"/>
                <a:cs typeface="Arial"/>
              </a:rPr>
              <a:t>For </a:t>
            </a:r>
            <a:r>
              <a:rPr lang="en-US" sz="2200" spc="-80" dirty="0">
                <a:solidFill>
                  <a:schemeClr val="tx1">
                    <a:lumMod val="85000"/>
                    <a:lumOff val="15000"/>
                  </a:schemeClr>
                </a:solidFill>
                <a:latin typeface="+mj-lt"/>
                <a:cs typeface="Arial"/>
              </a:rPr>
              <a:t>comparing </a:t>
            </a:r>
            <a:r>
              <a:rPr lang="en-US" sz="2200" spc="-50" dirty="0">
                <a:solidFill>
                  <a:schemeClr val="tx1">
                    <a:lumMod val="85000"/>
                    <a:lumOff val="15000"/>
                  </a:schemeClr>
                </a:solidFill>
                <a:latin typeface="+mj-lt"/>
                <a:cs typeface="Arial"/>
              </a:rPr>
              <a:t>two </a:t>
            </a:r>
            <a:r>
              <a:rPr lang="en-US" sz="2200" spc="-130" dirty="0">
                <a:solidFill>
                  <a:schemeClr val="tx1">
                    <a:lumMod val="85000"/>
                    <a:lumOff val="15000"/>
                  </a:schemeClr>
                </a:solidFill>
                <a:latin typeface="+mj-lt"/>
                <a:cs typeface="Arial"/>
              </a:rPr>
              <a:t>series </a:t>
            </a:r>
            <a:r>
              <a:rPr lang="en-US" sz="2200" spc="-165" dirty="0">
                <a:solidFill>
                  <a:schemeClr val="tx1">
                    <a:lumMod val="85000"/>
                    <a:lumOff val="15000"/>
                  </a:schemeClr>
                </a:solidFill>
                <a:latin typeface="+mj-lt"/>
                <a:cs typeface="Arial"/>
              </a:rPr>
              <a:t>we </a:t>
            </a:r>
            <a:r>
              <a:rPr lang="en-US" sz="2200" spc="-95" dirty="0">
                <a:solidFill>
                  <a:schemeClr val="tx1">
                    <a:lumMod val="85000"/>
                    <a:lumOff val="15000"/>
                  </a:schemeClr>
                </a:solidFill>
                <a:latin typeface="+mj-lt"/>
                <a:cs typeface="Arial"/>
              </a:rPr>
              <a:t>do </a:t>
            </a:r>
            <a:r>
              <a:rPr lang="en-US" sz="2200" spc="-15" dirty="0">
                <a:solidFill>
                  <a:schemeClr val="tx1">
                    <a:lumMod val="85000"/>
                    <a:lumOff val="15000"/>
                  </a:schemeClr>
                </a:solidFill>
                <a:latin typeface="+mj-lt"/>
                <a:cs typeface="Arial"/>
              </a:rPr>
              <a:t>not </a:t>
            </a:r>
            <a:r>
              <a:rPr lang="en-US" sz="2200" spc="-65" dirty="0">
                <a:solidFill>
                  <a:schemeClr val="tx1">
                    <a:lumMod val="85000"/>
                    <a:lumOff val="15000"/>
                  </a:schemeClr>
                </a:solidFill>
                <a:latin typeface="+mj-lt"/>
                <a:cs typeface="Arial"/>
              </a:rPr>
              <a:t>calculate </a:t>
            </a:r>
            <a:r>
              <a:rPr lang="en-US" sz="2200" spc="-110" dirty="0">
                <a:solidFill>
                  <a:schemeClr val="tx1">
                    <a:lumMod val="85000"/>
                    <a:lumOff val="15000"/>
                  </a:schemeClr>
                </a:solidFill>
                <a:latin typeface="+mj-lt"/>
                <a:cs typeface="Arial"/>
              </a:rPr>
              <a:t>these </a:t>
            </a:r>
            <a:r>
              <a:rPr lang="en-US" sz="2200" spc="-80" dirty="0">
                <a:solidFill>
                  <a:schemeClr val="tx1">
                    <a:lumMod val="85000"/>
                    <a:lumOff val="15000"/>
                  </a:schemeClr>
                </a:solidFill>
                <a:latin typeface="+mj-lt"/>
                <a:cs typeface="Arial"/>
              </a:rPr>
              <a:t>absolute  </a:t>
            </a:r>
            <a:r>
              <a:rPr lang="en-US" sz="2200" spc="-140" dirty="0">
                <a:solidFill>
                  <a:schemeClr val="tx1">
                    <a:lumMod val="85000"/>
                    <a:lumOff val="15000"/>
                  </a:schemeClr>
                </a:solidFill>
                <a:latin typeface="+mj-lt"/>
                <a:cs typeface="Arial"/>
              </a:rPr>
              <a:t>measures </a:t>
            </a:r>
            <a:r>
              <a:rPr lang="en-US" sz="2200" spc="-10" dirty="0">
                <a:solidFill>
                  <a:schemeClr val="tx1">
                    <a:lumMod val="85000"/>
                    <a:lumOff val="15000"/>
                  </a:schemeClr>
                </a:solidFill>
                <a:latin typeface="+mj-lt"/>
                <a:cs typeface="Arial"/>
              </a:rPr>
              <a:t>but </a:t>
            </a:r>
            <a:r>
              <a:rPr lang="en-US" sz="2200" spc="-165" dirty="0">
                <a:solidFill>
                  <a:schemeClr val="tx1">
                    <a:lumMod val="85000"/>
                    <a:lumOff val="15000"/>
                  </a:schemeClr>
                </a:solidFill>
                <a:latin typeface="+mj-lt"/>
                <a:cs typeface="Arial"/>
              </a:rPr>
              <a:t>we </a:t>
            </a:r>
            <a:r>
              <a:rPr lang="en-US" sz="2200" spc="-65" dirty="0">
                <a:solidFill>
                  <a:schemeClr val="tx1">
                    <a:lumMod val="85000"/>
                    <a:lumOff val="15000"/>
                  </a:schemeClr>
                </a:solidFill>
                <a:latin typeface="+mj-lt"/>
                <a:cs typeface="Arial"/>
              </a:rPr>
              <a:t>calculate </a:t>
            </a:r>
            <a:r>
              <a:rPr lang="en-US" sz="2200" spc="-50" dirty="0">
                <a:solidFill>
                  <a:schemeClr val="tx1">
                    <a:lumMod val="85000"/>
                    <a:lumOff val="15000"/>
                  </a:schemeClr>
                </a:solidFill>
                <a:latin typeface="+mj-lt"/>
                <a:cs typeface="Arial"/>
              </a:rPr>
              <a:t>the </a:t>
            </a:r>
            <a:r>
              <a:rPr lang="en-US" sz="2200" spc="-55" dirty="0">
                <a:solidFill>
                  <a:schemeClr val="tx1">
                    <a:lumMod val="85000"/>
                    <a:lumOff val="15000"/>
                  </a:schemeClr>
                </a:solidFill>
                <a:uFill>
                  <a:solidFill>
                    <a:srgbClr val="0000FF"/>
                  </a:solidFill>
                </a:uFill>
                <a:latin typeface="+mj-lt"/>
                <a:cs typeface="Arial"/>
              </a:rPr>
              <a:t>relative </a:t>
            </a:r>
            <a:r>
              <a:rPr lang="en-US" sz="2200" spc="-140" dirty="0">
                <a:solidFill>
                  <a:schemeClr val="tx1">
                    <a:lumMod val="85000"/>
                    <a:lumOff val="15000"/>
                  </a:schemeClr>
                </a:solidFill>
                <a:uFill>
                  <a:solidFill>
                    <a:srgbClr val="0000FF"/>
                  </a:solidFill>
                </a:uFill>
                <a:latin typeface="+mj-lt"/>
                <a:cs typeface="Arial"/>
              </a:rPr>
              <a:t>measures</a:t>
            </a:r>
            <a:r>
              <a:rPr lang="en-US" sz="2200" spc="-140" dirty="0">
                <a:solidFill>
                  <a:schemeClr val="tx1">
                    <a:lumMod val="85000"/>
                    <a:lumOff val="15000"/>
                  </a:schemeClr>
                </a:solidFill>
                <a:latin typeface="+mj-lt"/>
                <a:cs typeface="Arial"/>
              </a:rPr>
              <a:t> </a:t>
            </a:r>
            <a:r>
              <a:rPr lang="en-US" sz="2200" spc="-80" dirty="0">
                <a:solidFill>
                  <a:schemeClr val="tx1">
                    <a:lumMod val="85000"/>
                    <a:lumOff val="15000"/>
                  </a:schemeClr>
                </a:solidFill>
                <a:latin typeface="+mj-lt"/>
                <a:cs typeface="Arial"/>
              </a:rPr>
              <a:t>called </a:t>
            </a:r>
            <a:r>
              <a:rPr lang="en-US" sz="2200" spc="-50" dirty="0">
                <a:solidFill>
                  <a:schemeClr val="tx1">
                    <a:lumMod val="85000"/>
                    <a:lumOff val="15000"/>
                  </a:schemeClr>
                </a:solidFill>
                <a:latin typeface="+mj-lt"/>
                <a:cs typeface="Arial"/>
              </a:rPr>
              <a:t>the  </a:t>
            </a:r>
            <a:r>
              <a:rPr lang="en-US" sz="2200" i="1" spc="-110" dirty="0">
                <a:solidFill>
                  <a:schemeClr val="tx1">
                    <a:lumMod val="85000"/>
                    <a:lumOff val="15000"/>
                  </a:schemeClr>
                </a:solidFill>
                <a:uFill>
                  <a:solidFill>
                    <a:srgbClr val="000000"/>
                  </a:solidFill>
                </a:uFill>
                <a:latin typeface="+mj-lt"/>
                <a:cs typeface="Trebuchet MS"/>
              </a:rPr>
              <a:t>coefficients </a:t>
            </a:r>
            <a:r>
              <a:rPr lang="en-US" sz="2200" i="1" spc="-120" dirty="0">
                <a:solidFill>
                  <a:schemeClr val="tx1">
                    <a:lumMod val="85000"/>
                    <a:lumOff val="15000"/>
                  </a:schemeClr>
                </a:solidFill>
                <a:uFill>
                  <a:solidFill>
                    <a:srgbClr val="000000"/>
                  </a:solidFill>
                </a:uFill>
                <a:latin typeface="+mj-lt"/>
                <a:cs typeface="Trebuchet MS"/>
              </a:rPr>
              <a:t>of </a:t>
            </a:r>
            <a:r>
              <a:rPr lang="en-US" sz="2200" i="1" spc="-90" dirty="0">
                <a:solidFill>
                  <a:schemeClr val="tx1">
                    <a:lumMod val="85000"/>
                    <a:lumOff val="15000"/>
                  </a:schemeClr>
                </a:solidFill>
                <a:uFill>
                  <a:solidFill>
                    <a:srgbClr val="000000"/>
                  </a:solidFill>
                </a:uFill>
                <a:latin typeface="+mj-lt"/>
                <a:cs typeface="Trebuchet MS"/>
              </a:rPr>
              <a:t>skewness</a:t>
            </a:r>
            <a:r>
              <a:rPr lang="en-US" sz="2200" i="1" spc="-90" dirty="0">
                <a:solidFill>
                  <a:schemeClr val="tx1">
                    <a:lumMod val="85000"/>
                    <a:lumOff val="15000"/>
                  </a:schemeClr>
                </a:solidFill>
                <a:latin typeface="+mj-lt"/>
                <a:cs typeface="Trebuchet MS"/>
              </a:rPr>
              <a:t> </a:t>
            </a:r>
            <a:r>
              <a:rPr lang="en-US" sz="2200" spc="-65" dirty="0">
                <a:solidFill>
                  <a:schemeClr val="tx1">
                    <a:lumMod val="85000"/>
                    <a:lumOff val="15000"/>
                  </a:schemeClr>
                </a:solidFill>
                <a:latin typeface="+mj-lt"/>
                <a:cs typeface="Arial"/>
              </a:rPr>
              <a:t>which </a:t>
            </a:r>
            <a:r>
              <a:rPr lang="en-US" sz="2200" spc="-130" dirty="0">
                <a:solidFill>
                  <a:schemeClr val="tx1">
                    <a:lumMod val="85000"/>
                    <a:lumOff val="15000"/>
                  </a:schemeClr>
                </a:solidFill>
                <a:latin typeface="+mj-lt"/>
                <a:cs typeface="Arial"/>
              </a:rPr>
              <a:t>are </a:t>
            </a:r>
            <a:r>
              <a:rPr lang="en-US" sz="2200" spc="-90" dirty="0">
                <a:solidFill>
                  <a:schemeClr val="tx1">
                    <a:lumMod val="85000"/>
                    <a:lumOff val="15000"/>
                  </a:schemeClr>
                </a:solidFill>
                <a:latin typeface="+mj-lt"/>
                <a:cs typeface="Arial"/>
              </a:rPr>
              <a:t>pure </a:t>
            </a:r>
            <a:r>
              <a:rPr lang="en-US" sz="2200" spc="-95" dirty="0">
                <a:solidFill>
                  <a:schemeClr val="tx1">
                    <a:lumMod val="85000"/>
                    <a:lumOff val="15000"/>
                  </a:schemeClr>
                </a:solidFill>
                <a:latin typeface="+mj-lt"/>
                <a:cs typeface="Arial"/>
              </a:rPr>
              <a:t>numbers </a:t>
            </a:r>
            <a:r>
              <a:rPr lang="en-US" sz="2200" spc="-80" dirty="0">
                <a:solidFill>
                  <a:schemeClr val="tx1">
                    <a:lumMod val="85000"/>
                    <a:lumOff val="15000"/>
                  </a:schemeClr>
                </a:solidFill>
                <a:latin typeface="+mj-lt"/>
                <a:cs typeface="Arial"/>
              </a:rPr>
              <a:t>independent  </a:t>
            </a:r>
            <a:r>
              <a:rPr lang="en-US" sz="2200" spc="-30" dirty="0">
                <a:solidFill>
                  <a:schemeClr val="tx1">
                    <a:lumMod val="85000"/>
                    <a:lumOff val="15000"/>
                  </a:schemeClr>
                </a:solidFill>
                <a:latin typeface="+mj-lt"/>
                <a:cs typeface="Arial"/>
              </a:rPr>
              <a:t>of </a:t>
            </a:r>
            <a:r>
              <a:rPr lang="en-US" sz="2200" spc="-45" dirty="0">
                <a:solidFill>
                  <a:schemeClr val="tx1">
                    <a:lumMod val="85000"/>
                    <a:lumOff val="15000"/>
                  </a:schemeClr>
                </a:solidFill>
                <a:latin typeface="+mj-lt"/>
                <a:cs typeface="Arial"/>
              </a:rPr>
              <a:t>units </a:t>
            </a:r>
            <a:r>
              <a:rPr lang="en-US" sz="2200" spc="-30" dirty="0">
                <a:solidFill>
                  <a:schemeClr val="tx1">
                    <a:lumMod val="85000"/>
                    <a:lumOff val="15000"/>
                  </a:schemeClr>
                </a:solidFill>
                <a:latin typeface="+mj-lt"/>
                <a:cs typeface="Arial"/>
              </a:rPr>
              <a:t>of</a:t>
            </a:r>
            <a:r>
              <a:rPr lang="en-US" sz="2200" spc="340" dirty="0">
                <a:solidFill>
                  <a:schemeClr val="tx1">
                    <a:lumMod val="85000"/>
                    <a:lumOff val="15000"/>
                  </a:schemeClr>
                </a:solidFill>
                <a:latin typeface="+mj-lt"/>
                <a:cs typeface="Arial"/>
              </a:rPr>
              <a:t> </a:t>
            </a:r>
            <a:r>
              <a:rPr lang="en-US" sz="2200" spc="-95" dirty="0">
                <a:solidFill>
                  <a:schemeClr val="tx1">
                    <a:lumMod val="85000"/>
                    <a:lumOff val="15000"/>
                  </a:schemeClr>
                </a:solidFill>
                <a:latin typeface="+mj-lt"/>
                <a:cs typeface="Arial"/>
              </a:rPr>
              <a:t>measurement</a:t>
            </a:r>
            <a:r>
              <a:rPr lang="en-US" sz="2200" spc="-95" dirty="0" smtClean="0">
                <a:solidFill>
                  <a:schemeClr val="tx1">
                    <a:lumMod val="85000"/>
                    <a:lumOff val="15000"/>
                  </a:schemeClr>
                </a:solidFill>
                <a:latin typeface="+mj-lt"/>
                <a:cs typeface="Arial"/>
              </a:rPr>
              <a:t>.</a:t>
            </a:r>
            <a:endParaRPr lang="en-US" sz="2200" b="1" dirty="0">
              <a:solidFill>
                <a:schemeClr val="tx1">
                  <a:lumMod val="85000"/>
                  <a:lumOff val="15000"/>
                </a:schemeClr>
              </a:solidFill>
              <a:latin typeface="+mj-lt"/>
              <a:cs typeface="PMingLiU"/>
            </a:endParaRPr>
          </a:p>
          <a:p>
            <a:pPr marL="0" indent="0">
              <a:buNone/>
            </a:pPr>
            <a:endParaRPr lang="en-US" sz="2200" b="1"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152898A2-158D-4437-8771-9C418D1F7D4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130564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953000"/>
              </a:xfrm>
            </p:spPr>
            <p:txBody>
              <a:bodyPr>
                <a:noAutofit/>
              </a:bodyPr>
              <a:lstStyle/>
              <a:p>
                <a:pPr marL="0" indent="0">
                  <a:lnSpc>
                    <a:spcPct val="100000"/>
                  </a:lnSpc>
                  <a:buNone/>
                </a:pPr>
                <a:r>
                  <a:rPr lang="en-US" sz="2200" b="1" spc="-55" dirty="0" smtClean="0">
                    <a:solidFill>
                      <a:schemeClr val="tx1">
                        <a:lumMod val="85000"/>
                        <a:lumOff val="15000"/>
                      </a:schemeClr>
                    </a:solidFill>
                    <a:latin typeface="+mj-lt"/>
                    <a:cs typeface="Arial"/>
                  </a:rPr>
                  <a:t>The </a:t>
                </a:r>
                <a:r>
                  <a:rPr lang="en-US" sz="2200" b="1" spc="-50" dirty="0">
                    <a:solidFill>
                      <a:schemeClr val="tx1">
                        <a:lumMod val="85000"/>
                        <a:lumOff val="15000"/>
                      </a:schemeClr>
                    </a:solidFill>
                    <a:latin typeface="+mj-lt"/>
                    <a:cs typeface="Arial"/>
                  </a:rPr>
                  <a:t>following </a:t>
                </a:r>
                <a:r>
                  <a:rPr lang="en-US" sz="2200" b="1" spc="-130" dirty="0">
                    <a:solidFill>
                      <a:schemeClr val="tx1">
                        <a:lumMod val="85000"/>
                        <a:lumOff val="15000"/>
                      </a:schemeClr>
                    </a:solidFill>
                    <a:latin typeface="+mj-lt"/>
                    <a:cs typeface="Arial"/>
                  </a:rPr>
                  <a:t>are </a:t>
                </a:r>
                <a:r>
                  <a:rPr lang="en-US" sz="2200" b="1" spc="-50" dirty="0">
                    <a:solidFill>
                      <a:schemeClr val="tx1">
                        <a:lumMod val="85000"/>
                        <a:lumOff val="15000"/>
                      </a:schemeClr>
                    </a:solidFill>
                    <a:latin typeface="+mj-lt"/>
                    <a:cs typeface="Arial"/>
                  </a:rPr>
                  <a:t>the </a:t>
                </a:r>
                <a:r>
                  <a:rPr lang="en-US" sz="2200" b="1" i="1" spc="-105" dirty="0">
                    <a:solidFill>
                      <a:schemeClr val="tx1">
                        <a:lumMod val="85000"/>
                        <a:lumOff val="15000"/>
                      </a:schemeClr>
                    </a:solidFill>
                    <a:latin typeface="+mj-lt"/>
                    <a:cs typeface="Trebuchet MS"/>
                  </a:rPr>
                  <a:t>coefficients </a:t>
                </a:r>
                <a:r>
                  <a:rPr lang="en-US" sz="2200" b="1" i="1" spc="-120" dirty="0">
                    <a:solidFill>
                      <a:schemeClr val="tx1">
                        <a:lumMod val="85000"/>
                        <a:lumOff val="15000"/>
                      </a:schemeClr>
                    </a:solidFill>
                    <a:latin typeface="+mj-lt"/>
                    <a:cs typeface="Trebuchet MS"/>
                  </a:rPr>
                  <a:t>of</a:t>
                </a:r>
                <a:r>
                  <a:rPr lang="en-US" sz="2200" b="1" i="1" spc="-325" dirty="0">
                    <a:solidFill>
                      <a:schemeClr val="tx1">
                        <a:lumMod val="85000"/>
                        <a:lumOff val="15000"/>
                      </a:schemeClr>
                    </a:solidFill>
                    <a:latin typeface="+mj-lt"/>
                    <a:cs typeface="Trebuchet MS"/>
                  </a:rPr>
                  <a:t/>
                </a:r>
                <a:r>
                  <a:rPr lang="en-US" sz="2200" b="1" i="1" spc="-100" dirty="0">
                    <a:solidFill>
                      <a:schemeClr val="tx1">
                        <a:lumMod val="85000"/>
                        <a:lumOff val="15000"/>
                      </a:schemeClr>
                    </a:solidFill>
                    <a:latin typeface="+mj-lt"/>
                    <a:cs typeface="Trebuchet MS"/>
                  </a:rPr>
                  <a:t>skewness:</a:t>
                </a:r>
                <a:endParaRPr lang="en-US" sz="2200" b="1" dirty="0">
                  <a:solidFill>
                    <a:schemeClr val="tx1">
                      <a:lumMod val="85000"/>
                      <a:lumOff val="15000"/>
                    </a:schemeClr>
                  </a:solidFill>
                  <a:latin typeface="+mj-lt"/>
                  <a:cs typeface="Trebuchet MS"/>
                </a:endParaRPr>
              </a:p>
              <a:p>
                <a:r>
                  <a:rPr lang="en-US" sz="2200" spc="-25" dirty="0">
                    <a:solidFill>
                      <a:schemeClr val="tx1">
                        <a:lumMod val="85000"/>
                        <a:lumOff val="15000"/>
                      </a:schemeClr>
                    </a:solidFill>
                    <a:latin typeface="+mj-lt"/>
                    <a:cs typeface="Arial"/>
                  </a:rPr>
                  <a:t>Prof. </a:t>
                </a:r>
                <a:r>
                  <a:rPr lang="en-US" sz="2200" spc="-35" dirty="0">
                    <a:solidFill>
                      <a:schemeClr val="tx1">
                        <a:lumMod val="85000"/>
                        <a:lumOff val="15000"/>
                      </a:schemeClr>
                    </a:solidFill>
                    <a:latin typeface="+mj-lt"/>
                    <a:cs typeface="Arial"/>
                  </a:rPr>
                  <a:t>Karl </a:t>
                </a:r>
                <a:r>
                  <a:rPr lang="en-US" sz="2200" spc="-110" dirty="0">
                    <a:solidFill>
                      <a:schemeClr val="tx1">
                        <a:lumMod val="85000"/>
                        <a:lumOff val="15000"/>
                      </a:schemeClr>
                    </a:solidFill>
                    <a:latin typeface="+mj-lt"/>
                    <a:cs typeface="Arial"/>
                  </a:rPr>
                  <a:t>Pearson’s </a:t>
                </a:r>
                <a:r>
                  <a:rPr lang="en-US" sz="2200" spc="-55" dirty="0">
                    <a:solidFill>
                      <a:schemeClr val="tx1">
                        <a:lumMod val="85000"/>
                        <a:lumOff val="15000"/>
                      </a:schemeClr>
                    </a:solidFill>
                    <a:latin typeface="+mj-lt"/>
                    <a:cs typeface="Arial"/>
                  </a:rPr>
                  <a:t>Coefficient </a:t>
                </a:r>
                <a:r>
                  <a:rPr lang="en-US" sz="2200" spc="-30" dirty="0">
                    <a:solidFill>
                      <a:schemeClr val="tx1">
                        <a:lumMod val="85000"/>
                        <a:lumOff val="15000"/>
                      </a:schemeClr>
                    </a:solidFill>
                    <a:latin typeface="+mj-lt"/>
                    <a:cs typeface="Arial"/>
                  </a:rPr>
                  <a:t>of </a:t>
                </a:r>
                <a:r>
                  <a:rPr lang="en-US" sz="2200" spc="-140" dirty="0">
                    <a:solidFill>
                      <a:schemeClr val="tx1">
                        <a:lumMod val="85000"/>
                        <a:lumOff val="15000"/>
                      </a:schemeClr>
                    </a:solidFill>
                    <a:latin typeface="+mj-lt"/>
                    <a:cs typeface="Arial"/>
                  </a:rPr>
                  <a:t>Skewness</a:t>
                </a:r>
                <a:r>
                  <a:rPr lang="en-US" sz="2200" spc="-140" dirty="0" smtClean="0">
                    <a:solidFill>
                      <a:schemeClr val="tx1">
                        <a:lumMod val="85000"/>
                        <a:lumOff val="15000"/>
                      </a:schemeClr>
                    </a:solidFill>
                    <a:latin typeface="+mj-lt"/>
                    <a:cs typeface="Arial"/>
                  </a:rPr>
                  <a:t>,</a:t>
                </a:r>
              </a:p>
              <a:p>
                <a:r>
                  <a:rPr lang="en-US" sz="2200" spc="-140" dirty="0" smtClean="0">
                    <a:solidFill>
                      <a:schemeClr val="tx1">
                        <a:lumMod val="85000"/>
                        <a:lumOff val="15000"/>
                      </a:schemeClr>
                    </a:solidFill>
                    <a:latin typeface="+mj-lt"/>
                    <a:cs typeface="Arial"/>
                  </a:rPr>
                  <a:t/>
                </a:r>
                <a:r>
                  <a:rPr lang="en-US" sz="2200" spc="-25" dirty="0">
                    <a:solidFill>
                      <a:schemeClr val="tx1">
                        <a:lumMod val="85000"/>
                        <a:lumOff val="15000"/>
                      </a:schemeClr>
                    </a:solidFill>
                    <a:latin typeface="+mj-lt"/>
                    <a:cs typeface="Arial"/>
                  </a:rPr>
                  <a:t>Prof. </a:t>
                </a:r>
                <a:r>
                  <a:rPr lang="en-US" sz="2200" spc="-80" dirty="0" err="1">
                    <a:solidFill>
                      <a:schemeClr val="tx1">
                        <a:lumMod val="85000"/>
                        <a:lumOff val="15000"/>
                      </a:schemeClr>
                    </a:solidFill>
                    <a:latin typeface="+mj-lt"/>
                    <a:cs typeface="Arial"/>
                  </a:rPr>
                  <a:t>Bowley’s</a:t>
                </a:r>
                <a:r>
                  <a:rPr lang="en-US" sz="2200" spc="-80" dirty="0">
                    <a:solidFill>
                      <a:schemeClr val="tx1">
                        <a:lumMod val="85000"/>
                        <a:lumOff val="15000"/>
                      </a:schemeClr>
                    </a:solidFill>
                    <a:latin typeface="+mj-lt"/>
                    <a:cs typeface="Arial"/>
                  </a:rPr>
                  <a:t/>
                </a:r>
                <a:r>
                  <a:rPr lang="en-US" sz="2200" spc="-55" dirty="0">
                    <a:solidFill>
                      <a:schemeClr val="tx1">
                        <a:lumMod val="85000"/>
                        <a:lumOff val="15000"/>
                      </a:schemeClr>
                    </a:solidFill>
                    <a:latin typeface="+mj-lt"/>
                    <a:cs typeface="Arial"/>
                  </a:rPr>
                  <a:t>Coefficient </a:t>
                </a:r>
                <a:r>
                  <a:rPr lang="en-US" sz="2200" spc="-30" dirty="0">
                    <a:solidFill>
                      <a:schemeClr val="tx1">
                        <a:lumMod val="85000"/>
                        <a:lumOff val="15000"/>
                      </a:schemeClr>
                    </a:solidFill>
                    <a:latin typeface="+mj-lt"/>
                    <a:cs typeface="Arial"/>
                  </a:rPr>
                  <a:t>of </a:t>
                </a:r>
                <a:r>
                  <a:rPr lang="en-US" sz="2200" spc="-140" dirty="0">
                    <a:solidFill>
                      <a:schemeClr val="tx1">
                        <a:lumMod val="85000"/>
                        <a:lumOff val="15000"/>
                      </a:schemeClr>
                    </a:solidFill>
                    <a:latin typeface="+mj-lt"/>
                    <a:cs typeface="Arial"/>
                  </a:rPr>
                  <a:t>Skewness, </a:t>
                </a:r>
                <a:endParaRPr lang="en-US" sz="2200" spc="-140" dirty="0" smtClean="0">
                  <a:solidFill>
                    <a:schemeClr val="tx1">
                      <a:lumMod val="85000"/>
                      <a:lumOff val="15000"/>
                    </a:schemeClr>
                  </a:solidFill>
                  <a:latin typeface="+mj-lt"/>
                  <a:cs typeface="Arial"/>
                </a:endParaRPr>
              </a:p>
              <a:p>
                <a:r>
                  <a:rPr lang="en-US" sz="2200" spc="-140" dirty="0" smtClean="0">
                    <a:solidFill>
                      <a:schemeClr val="tx1">
                        <a:lumMod val="85000"/>
                        <a:lumOff val="15000"/>
                      </a:schemeClr>
                    </a:solidFill>
                    <a:latin typeface="+mj-lt"/>
                    <a:cs typeface="Arial"/>
                  </a:rPr>
                  <a:t/>
                </a:r>
                <a:r>
                  <a:rPr lang="en-US" sz="2200" spc="-55" dirty="0">
                    <a:solidFill>
                      <a:schemeClr val="tx1">
                        <a:lumMod val="85000"/>
                        <a:lumOff val="15000"/>
                      </a:schemeClr>
                    </a:solidFill>
                    <a:latin typeface="+mj-lt"/>
                    <a:cs typeface="Arial"/>
                  </a:rPr>
                  <a:t>Coefficient </a:t>
                </a:r>
                <a:r>
                  <a:rPr lang="en-US" sz="2200" spc="-30" dirty="0">
                    <a:solidFill>
                      <a:schemeClr val="tx1">
                        <a:lumMod val="85000"/>
                        <a:lumOff val="15000"/>
                      </a:schemeClr>
                    </a:solidFill>
                    <a:latin typeface="+mj-lt"/>
                    <a:cs typeface="Arial"/>
                  </a:rPr>
                  <a:t>of </a:t>
                </a:r>
                <a:r>
                  <a:rPr lang="en-US" sz="2200" spc="-155" dirty="0">
                    <a:solidFill>
                      <a:schemeClr val="tx1">
                        <a:lumMod val="85000"/>
                        <a:lumOff val="15000"/>
                      </a:schemeClr>
                    </a:solidFill>
                    <a:latin typeface="+mj-lt"/>
                    <a:cs typeface="Arial"/>
                  </a:rPr>
                  <a:t>Skewness </a:t>
                </a:r>
                <a:r>
                  <a:rPr lang="en-US" sz="2200" spc="-140" dirty="0">
                    <a:solidFill>
                      <a:schemeClr val="tx1">
                        <a:lumMod val="85000"/>
                        <a:lumOff val="15000"/>
                      </a:schemeClr>
                    </a:solidFill>
                    <a:latin typeface="+mj-lt"/>
                    <a:cs typeface="Arial"/>
                  </a:rPr>
                  <a:t>based </a:t>
                </a:r>
                <a:r>
                  <a:rPr lang="en-US" sz="2200" spc="-75" dirty="0">
                    <a:solidFill>
                      <a:schemeClr val="tx1">
                        <a:lumMod val="85000"/>
                        <a:lumOff val="15000"/>
                      </a:schemeClr>
                    </a:solidFill>
                    <a:latin typeface="+mj-lt"/>
                    <a:cs typeface="Arial"/>
                  </a:rPr>
                  <a:t>upon</a:t>
                </a:r>
                <a:r>
                  <a:rPr lang="en-US" sz="2200" spc="140" dirty="0">
                    <a:solidFill>
                      <a:schemeClr val="tx1">
                        <a:lumMod val="85000"/>
                        <a:lumOff val="15000"/>
                      </a:schemeClr>
                    </a:solidFill>
                    <a:latin typeface="+mj-lt"/>
                    <a:cs typeface="Arial"/>
                  </a:rPr>
                  <a:t/>
                </a:r>
                <a:r>
                  <a:rPr lang="en-US" sz="2200" spc="-60" dirty="0">
                    <a:solidFill>
                      <a:schemeClr val="tx1">
                        <a:lumMod val="85000"/>
                        <a:lumOff val="15000"/>
                      </a:schemeClr>
                    </a:solidFill>
                    <a:latin typeface="+mj-lt"/>
                    <a:cs typeface="Arial"/>
                  </a:rPr>
                  <a:t>Moments.</a:t>
                </a:r>
                <a:endParaRPr lang="en-US" sz="2200" dirty="0">
                  <a:solidFill>
                    <a:schemeClr val="tx1">
                      <a:lumMod val="85000"/>
                      <a:lumOff val="15000"/>
                    </a:schemeClr>
                  </a:solidFill>
                  <a:latin typeface="+mj-lt"/>
                  <a:cs typeface="Arial"/>
                </a:endParaRPr>
              </a:p>
              <a:p>
                <a:pPr marL="0" indent="0">
                  <a:buNone/>
                </a:pPr>
                <a:r>
                  <a:rPr lang="en-US" sz="2200" b="1" spc="484" dirty="0" smtClean="0">
                    <a:solidFill>
                      <a:schemeClr val="tx1">
                        <a:lumMod val="85000"/>
                        <a:lumOff val="15000"/>
                      </a:schemeClr>
                    </a:solidFill>
                  </a:rPr>
                  <a:t>Prof.	</a:t>
                </a:r>
                <a:r>
                  <a:rPr lang="en-US" sz="2200" b="1" spc="575" dirty="0" smtClean="0">
                    <a:solidFill>
                      <a:schemeClr val="tx1">
                        <a:lumMod val="85000"/>
                        <a:lumOff val="15000"/>
                      </a:schemeClr>
                    </a:solidFill>
                  </a:rPr>
                  <a:t>Karl </a:t>
                </a:r>
                <a:r>
                  <a:rPr lang="en-US" sz="2200" b="1" spc="195" dirty="0" smtClean="0">
                    <a:solidFill>
                      <a:schemeClr val="tx1">
                        <a:lumMod val="85000"/>
                        <a:lumOff val="15000"/>
                      </a:schemeClr>
                    </a:solidFill>
                  </a:rPr>
                  <a:t>Pearson’s </a:t>
                </a:r>
                <a:r>
                  <a:rPr lang="en-US" sz="2200" b="1" spc="415" dirty="0" smtClean="0">
                    <a:solidFill>
                      <a:schemeClr val="tx1">
                        <a:lumMod val="85000"/>
                        <a:lumOff val="15000"/>
                      </a:schemeClr>
                    </a:solidFill>
                  </a:rPr>
                  <a:t>Coefficient</a:t>
                </a:r>
                <a:r>
                  <a:rPr lang="en-US" sz="2200" b="1" spc="60" dirty="0" smtClean="0">
                    <a:solidFill>
                      <a:schemeClr val="tx1">
                        <a:lumMod val="85000"/>
                        <a:lumOff val="15000"/>
                      </a:schemeClr>
                    </a:solidFill>
                  </a:rPr>
                  <a:t/>
                </a:r>
                <a:r>
                  <a:rPr lang="en-US" sz="2200" b="1" spc="490" dirty="0" smtClean="0">
                    <a:solidFill>
                      <a:schemeClr val="tx1">
                        <a:lumMod val="85000"/>
                        <a:lumOff val="15000"/>
                      </a:schemeClr>
                    </a:solidFill>
                  </a:rPr>
                  <a:t>of  </a:t>
                </a:r>
                <a:r>
                  <a:rPr lang="en-US" sz="2200" b="1" spc="330" dirty="0" smtClean="0">
                    <a:solidFill>
                      <a:schemeClr val="tx1">
                        <a:lumMod val="85000"/>
                        <a:lumOff val="15000"/>
                      </a:schemeClr>
                    </a:solidFill>
                  </a:rPr>
                  <a:t>Skewness:</a:t>
                </a:r>
              </a:p>
              <a:p>
                <a:pPr marL="0" indent="0">
                  <a:lnSpc>
                    <a:spcPct val="100000"/>
                  </a:lnSpc>
                  <a:spcBef>
                    <a:spcPts val="1110"/>
                  </a:spcBef>
                  <a:buNone/>
                </a:pPr>
                <a:r>
                  <a:rPr lang="en-US" sz="2200" b="1" spc="-65" dirty="0">
                    <a:solidFill>
                      <a:schemeClr val="tx1">
                        <a:lumMod val="85000"/>
                        <a:lumOff val="15000"/>
                      </a:schemeClr>
                    </a:solidFill>
                    <a:latin typeface="+mj-lt"/>
                    <a:cs typeface="Georgia"/>
                  </a:rPr>
                  <a:t>Definition</a:t>
                </a:r>
                <a:endParaRPr lang="en-US" sz="2200" dirty="0">
                  <a:solidFill>
                    <a:schemeClr val="tx1">
                      <a:lumMod val="85000"/>
                      <a:lumOff val="15000"/>
                    </a:schemeClr>
                  </a:solidFill>
                  <a:latin typeface="+mj-lt"/>
                  <a:cs typeface="Georgia"/>
                </a:endParaRPr>
              </a:p>
              <a:p>
                <a:pPr marL="12700">
                  <a:lnSpc>
                    <a:spcPct val="100000"/>
                  </a:lnSpc>
                  <a:spcBef>
                    <a:spcPts val="1015"/>
                  </a:spcBef>
                </a:pPr>
                <a:r>
                  <a:rPr lang="en-US" sz="2200" spc="50" dirty="0">
                    <a:solidFill>
                      <a:schemeClr val="tx1">
                        <a:lumMod val="85000"/>
                        <a:lumOff val="15000"/>
                      </a:schemeClr>
                    </a:solidFill>
                    <a:latin typeface="+mj-lt"/>
                    <a:cs typeface="Arial"/>
                  </a:rPr>
                  <a:t>It </a:t>
                </a:r>
                <a:r>
                  <a:rPr lang="en-US" sz="2200" spc="-90" dirty="0">
                    <a:solidFill>
                      <a:schemeClr val="tx1">
                        <a:lumMod val="85000"/>
                        <a:lumOff val="15000"/>
                      </a:schemeClr>
                    </a:solidFill>
                    <a:latin typeface="+mj-lt"/>
                    <a:cs typeface="Arial"/>
                  </a:rPr>
                  <a:t>is </a:t>
                </a:r>
                <a:r>
                  <a:rPr lang="en-US" sz="2200" spc="-85" dirty="0">
                    <a:solidFill>
                      <a:schemeClr val="tx1">
                        <a:lumMod val="85000"/>
                        <a:lumOff val="15000"/>
                      </a:schemeClr>
                    </a:solidFill>
                    <a:latin typeface="+mj-lt"/>
                    <a:cs typeface="Arial"/>
                  </a:rPr>
                  <a:t>defined</a:t>
                </a:r>
                <a:r>
                  <a:rPr lang="en-US" sz="2200" spc="-150" dirty="0">
                    <a:solidFill>
                      <a:schemeClr val="tx1">
                        <a:lumMod val="85000"/>
                        <a:lumOff val="15000"/>
                      </a:schemeClr>
                    </a:solidFill>
                    <a:latin typeface="+mj-lt"/>
                    <a:cs typeface="Arial"/>
                  </a:rPr>
                  <a:t/>
                </a:r>
                <a:r>
                  <a:rPr lang="en-US" sz="2200" spc="-114" dirty="0">
                    <a:solidFill>
                      <a:schemeClr val="tx1">
                        <a:lumMod val="85000"/>
                        <a:lumOff val="15000"/>
                      </a:schemeClr>
                    </a:solidFill>
                    <a:latin typeface="+mj-lt"/>
                    <a:cs typeface="Arial"/>
                  </a:rPr>
                  <a:t>as:</a:t>
                </a:r>
                <a:endParaRPr lang="en-US" sz="2200" dirty="0">
                  <a:solidFill>
                    <a:schemeClr val="tx1">
                      <a:lumMod val="85000"/>
                      <a:lumOff val="15000"/>
                    </a:schemeClr>
                  </a:solidFill>
                  <a:latin typeface="+mj-lt"/>
                  <a:cs typeface="Arial"/>
                </a:endParaRPr>
              </a:p>
              <a:p>
                <a:pPr marL="0" indent="0">
                  <a:buNone/>
                </a:pPr>
                <a14:m>
                  <m:oMathPara xmlns:m="http://schemas.openxmlformats.org/officeDocument/2006/math">
                    <m:oMathParaPr>
                      <m:jc m:val="left"/>
                    </m:oMathParaPr>
                    <m:oMath xmlns:m="http://schemas.openxmlformats.org/officeDocument/2006/math">
                      <m:sSub>
                        <m:sSubPr>
                          <m:ctrlPr>
                            <a:rPr lang="en-US" sz="2200" b="0" i="1" smtClean="0">
                              <a:solidFill>
                                <a:schemeClr val="tx1">
                                  <a:lumMod val="85000"/>
                                  <a:lumOff val="15000"/>
                                </a:schemeClr>
                              </a:solidFill>
                              <a:latin typeface="Cambria Math"/>
                            </a:rPr>
                          </m:ctrlPr>
                        </m:sSubPr>
                        <m:e>
                          <m:r>
                            <a:rPr lang="en-US" sz="2200" i="1">
                              <a:solidFill>
                                <a:schemeClr val="tx1">
                                  <a:lumMod val="85000"/>
                                  <a:lumOff val="15000"/>
                                </a:schemeClr>
                              </a:solidFill>
                              <a:latin typeface="Cambria Math"/>
                            </a:rPr>
                            <m:t>𝑆𝐾</m:t>
                          </m:r>
                        </m:e>
                        <m:sub>
                          <m:r>
                            <a:rPr lang="en-US" sz="2200" b="0" i="1" smtClean="0">
                              <a:solidFill>
                                <a:schemeClr val="tx1">
                                  <a:lumMod val="85000"/>
                                  <a:lumOff val="15000"/>
                                </a:schemeClr>
                              </a:solidFill>
                              <a:latin typeface="Cambria Math"/>
                            </a:rPr>
                            <m:t>𝑝</m:t>
                          </m:r>
                        </m:sub>
                      </m:sSub>
                      <m:r>
                        <a:rPr lang="en-US" sz="2200" b="0" i="1" smtClean="0">
                          <a:solidFill>
                            <a:schemeClr val="tx1">
                              <a:lumMod val="85000"/>
                              <a:lumOff val="15000"/>
                            </a:schemeClr>
                          </a:solidFill>
                          <a:latin typeface="Cambria Math"/>
                        </a:rPr>
                        <m:t>=</m:t>
                      </m:r>
                      <m:f>
                        <m:fPr>
                          <m:ctrlPr>
                            <a:rPr lang="en-US" sz="2200" b="0" i="1" smtClean="0">
                              <a:solidFill>
                                <a:schemeClr val="tx1">
                                  <a:lumMod val="85000"/>
                                  <a:lumOff val="15000"/>
                                </a:schemeClr>
                              </a:solidFill>
                              <a:latin typeface="Cambria Math"/>
                            </a:rPr>
                          </m:ctrlPr>
                        </m:fPr>
                        <m:num>
                          <m:r>
                            <a:rPr lang="en-US" sz="2200" b="0" i="1" smtClean="0">
                              <a:solidFill>
                                <a:schemeClr val="tx1">
                                  <a:lumMod val="85000"/>
                                  <a:lumOff val="15000"/>
                                </a:schemeClr>
                              </a:solidFill>
                              <a:latin typeface="Cambria Math"/>
                            </a:rPr>
                            <m:t>𝐴</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𝑀</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𝑀𝑜𝑑𝑒</m:t>
                          </m:r>
                        </m:num>
                        <m:den>
                          <m:r>
                            <a:rPr lang="en-US" sz="2200" b="0" i="1" smtClean="0">
                              <a:solidFill>
                                <a:schemeClr val="tx1">
                                  <a:lumMod val="85000"/>
                                  <a:lumOff val="15000"/>
                                </a:schemeClr>
                              </a:solidFill>
                              <a:latin typeface="Cambria Math"/>
                            </a:rPr>
                            <m:t>𝑆</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𝐷</m:t>
                          </m:r>
                        </m:den>
                      </m:f>
                      <m:r>
                        <a:rPr lang="en-US" sz="2200" b="0" i="0" smtClean="0">
                          <a:solidFill>
                            <a:schemeClr val="tx1">
                              <a:lumMod val="85000"/>
                              <a:lumOff val="15000"/>
                            </a:schemeClr>
                          </a:solidFill>
                          <a:latin typeface="Cambria Math"/>
                        </a:rPr>
                        <m:t>=</m:t>
                      </m:r>
                      <m:f>
                        <m:fPr>
                          <m:ctrlPr>
                            <a:rPr lang="en-US" sz="2200" b="0" i="1" smtClean="0">
                              <a:solidFill>
                                <a:schemeClr val="tx1">
                                  <a:lumMod val="85000"/>
                                  <a:lumOff val="15000"/>
                                </a:schemeClr>
                              </a:solidFill>
                              <a:latin typeface="Cambria Math"/>
                            </a:rPr>
                          </m:ctrlPr>
                        </m:fPr>
                        <m:num>
                          <m:r>
                            <a:rPr lang="en-US" sz="2200" b="0" i="1" smtClean="0">
                              <a:solidFill>
                                <a:schemeClr val="tx1">
                                  <a:lumMod val="85000"/>
                                  <a:lumOff val="15000"/>
                                </a:schemeClr>
                              </a:solidFill>
                              <a:latin typeface="Cambria Math"/>
                            </a:rPr>
                            <m:t>3</m:t>
                          </m:r>
                          <m:d>
                            <m:dPr>
                              <m:ctrlPr>
                                <a:rPr lang="en-US" sz="2200" i="1">
                                  <a:solidFill>
                                    <a:schemeClr val="tx1">
                                      <a:lumMod val="85000"/>
                                      <a:lumOff val="15000"/>
                                    </a:schemeClr>
                                  </a:solidFill>
                                  <a:latin typeface="Cambria Math"/>
                                </a:rPr>
                              </m:ctrlPr>
                            </m:dPr>
                            <m:e>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m:rPr>
                                  <m:nor/>
                                </m:rPr>
                                <a:rPr lang="en-US" sz="2200" i="1">
                                  <a:solidFill>
                                    <a:schemeClr val="tx1">
                                      <a:lumMod val="85000"/>
                                      <a:lumOff val="15000"/>
                                    </a:schemeClr>
                                  </a:solidFill>
                                  <a:latin typeface="+mj-lt"/>
                                </a:rPr>
                                <m:t>M</m:t>
                              </m:r>
                              <m:r>
                                <m:rPr>
                                  <m:nor/>
                                </m:rPr>
                                <a:rPr lang="en-US" sz="2200" i="1" spc="-15" baseline="-13888" dirty="0">
                                  <a:solidFill>
                                    <a:schemeClr val="tx1">
                                      <a:lumMod val="85000"/>
                                      <a:lumOff val="15000"/>
                                    </a:schemeClr>
                                  </a:solidFill>
                                  <a:latin typeface="+mj-lt"/>
                                  <a:cs typeface="Verdana"/>
                                </a:rPr>
                                <m:t>d</m:t>
                              </m:r>
                            </m:e>
                          </m:d>
                        </m:num>
                        <m:den>
                          <m:r>
                            <m:rPr>
                              <m:nor/>
                            </m:rPr>
                            <a:rPr lang="en-US" sz="2200" i="1" spc="-114" dirty="0">
                              <a:solidFill>
                                <a:schemeClr val="tx1">
                                  <a:lumMod val="85000"/>
                                  <a:lumOff val="15000"/>
                                </a:schemeClr>
                              </a:solidFill>
                              <a:latin typeface="+mj-lt"/>
                              <a:cs typeface="Verdana"/>
                            </a:rPr>
                            <m:t>σ</m:t>
                          </m:r>
                        </m:den>
                      </m:f>
                    </m:oMath>
                  </m:oMathPara>
                </a14:m>
                <a:endParaRPr lang="en-US" sz="2200" dirty="0" smtClean="0">
                  <a:solidFill>
                    <a:schemeClr val="tx1">
                      <a:lumMod val="85000"/>
                      <a:lumOff val="15000"/>
                    </a:schemeClr>
                  </a:solidFill>
                  <a:latin typeface="+mj-lt"/>
                </a:endParaRPr>
              </a:p>
              <a:p>
                <a:pPr marL="0" marR="901700" indent="0">
                  <a:lnSpc>
                    <a:spcPct val="158100"/>
                  </a:lnSpc>
                  <a:spcBef>
                    <a:spcPts val="100"/>
                  </a:spcBef>
                  <a:buNone/>
                </a:pPr>
                <a:r>
                  <a:rPr lang="en-US" sz="2200" spc="-110" dirty="0" smtClean="0">
                    <a:solidFill>
                      <a:schemeClr val="tx1">
                        <a:lumMod val="85000"/>
                        <a:lumOff val="15000"/>
                      </a:schemeClr>
                    </a:solidFill>
                    <a:latin typeface="+mj-lt"/>
                    <a:cs typeface="Arial"/>
                  </a:rPr>
                  <a:t>where </a:t>
                </a:r>
                <a:r>
                  <a:rPr lang="en-US" sz="2200" i="1" spc="-114" dirty="0">
                    <a:solidFill>
                      <a:schemeClr val="tx1">
                        <a:lumMod val="85000"/>
                        <a:lumOff val="15000"/>
                      </a:schemeClr>
                    </a:solidFill>
                    <a:latin typeface="+mj-lt"/>
                    <a:cs typeface="Verdana"/>
                  </a:rPr>
                  <a:t>σ </a:t>
                </a:r>
                <a:r>
                  <a:rPr lang="en-US" sz="2200" spc="-90" dirty="0">
                    <a:solidFill>
                      <a:schemeClr val="tx1">
                        <a:lumMod val="85000"/>
                        <a:lumOff val="15000"/>
                      </a:schemeClr>
                    </a:solidFill>
                    <a:latin typeface="+mj-lt"/>
                    <a:cs typeface="Arial"/>
                  </a:rPr>
                  <a:t>is </a:t>
                </a:r>
                <a:r>
                  <a:rPr lang="en-US" sz="2200" spc="-55" dirty="0">
                    <a:solidFill>
                      <a:schemeClr val="tx1">
                        <a:lumMod val="85000"/>
                        <a:lumOff val="15000"/>
                      </a:schemeClr>
                    </a:solidFill>
                    <a:latin typeface="+mj-lt"/>
                    <a:cs typeface="Arial"/>
                  </a:rPr>
                  <a:t>the </a:t>
                </a:r>
                <a:r>
                  <a:rPr lang="en-US" sz="2200" spc="-80" dirty="0">
                    <a:solidFill>
                      <a:schemeClr val="tx1">
                        <a:lumMod val="85000"/>
                        <a:lumOff val="15000"/>
                      </a:schemeClr>
                    </a:solidFill>
                    <a:latin typeface="+mj-lt"/>
                    <a:cs typeface="Arial"/>
                  </a:rPr>
                  <a:t>standard </a:t>
                </a:r>
                <a:r>
                  <a:rPr lang="en-US" sz="2200" spc="-60" dirty="0">
                    <a:solidFill>
                      <a:schemeClr val="tx1">
                        <a:lumMod val="85000"/>
                        <a:lumOff val="15000"/>
                      </a:schemeClr>
                    </a:solidFill>
                    <a:latin typeface="+mj-lt"/>
                    <a:cs typeface="Arial"/>
                  </a:rPr>
                  <a:t>deviation </a:t>
                </a:r>
                <a:r>
                  <a:rPr lang="en-US" sz="2200" spc="-35" dirty="0">
                    <a:solidFill>
                      <a:schemeClr val="tx1">
                        <a:lumMod val="85000"/>
                        <a:lumOff val="15000"/>
                      </a:schemeClr>
                    </a:solidFill>
                    <a:latin typeface="+mj-lt"/>
                    <a:cs typeface="Arial"/>
                  </a:rPr>
                  <a:t>of </a:t>
                </a:r>
                <a:r>
                  <a:rPr lang="en-US" sz="2200" spc="-55" dirty="0">
                    <a:solidFill>
                      <a:schemeClr val="tx1">
                        <a:lumMod val="85000"/>
                        <a:lumOff val="15000"/>
                      </a:schemeClr>
                    </a:solidFill>
                    <a:latin typeface="+mj-lt"/>
                    <a:cs typeface="Arial"/>
                  </a:rPr>
                  <a:t>the </a:t>
                </a:r>
                <a:r>
                  <a:rPr lang="en-US" sz="2200" spc="-30" dirty="0">
                    <a:solidFill>
                      <a:schemeClr val="tx1">
                        <a:lumMod val="85000"/>
                        <a:lumOff val="15000"/>
                      </a:schemeClr>
                    </a:solidFill>
                    <a:latin typeface="+mj-lt"/>
                    <a:cs typeface="Arial"/>
                  </a:rPr>
                  <a:t>distribution.  </a:t>
                </a:r>
                <a:r>
                  <a:rPr lang="en-US" sz="2200" spc="5" dirty="0">
                    <a:solidFill>
                      <a:schemeClr val="tx1">
                        <a:lumMod val="85000"/>
                        <a:lumOff val="15000"/>
                      </a:schemeClr>
                    </a:solidFill>
                    <a:latin typeface="+mj-lt"/>
                    <a:cs typeface="Arial"/>
                  </a:rPr>
                  <a:t>If </a:t>
                </a:r>
                <a:r>
                  <a:rPr lang="en-US" sz="2200" spc="-105" dirty="0">
                    <a:solidFill>
                      <a:schemeClr val="tx1">
                        <a:lumMod val="85000"/>
                        <a:lumOff val="15000"/>
                      </a:schemeClr>
                    </a:solidFill>
                    <a:latin typeface="+mj-lt"/>
                    <a:cs typeface="Arial"/>
                  </a:rPr>
                  <a:t>mode </a:t>
                </a:r>
                <a:r>
                  <a:rPr lang="en-US" sz="2200" spc="-90" dirty="0" smtClean="0">
                    <a:solidFill>
                      <a:schemeClr val="tx1">
                        <a:lumMod val="85000"/>
                        <a:lumOff val="15000"/>
                      </a:schemeClr>
                    </a:solidFill>
                    <a:latin typeface="+mj-lt"/>
                    <a:cs typeface="Arial"/>
                  </a:rPr>
                  <a:t>is </a:t>
                </a:r>
                <a:r>
                  <a:rPr lang="en-US" sz="2200" spc="-50" dirty="0" smtClean="0">
                    <a:solidFill>
                      <a:schemeClr val="tx1">
                        <a:lumMod val="85000"/>
                        <a:lumOff val="15000"/>
                      </a:schemeClr>
                    </a:solidFill>
                    <a:latin typeface="+mj-lt"/>
                    <a:cs typeface="Arial"/>
                  </a:rPr>
                  <a:t>ill-</a:t>
                </a:r>
              </a:p>
              <a:p>
                <a:pPr marL="0" marR="901700" indent="0">
                  <a:lnSpc>
                    <a:spcPct val="158100"/>
                  </a:lnSpc>
                  <a:spcBef>
                    <a:spcPts val="100"/>
                  </a:spcBef>
                  <a:buNone/>
                </a:pPr>
                <a14:m>
                  <m:oMath xmlns:m="http://schemas.openxmlformats.org/officeDocument/2006/math">
                    <m:r>
                      <a:rPr lang="en-US" sz="2200" i="1">
                        <a:solidFill>
                          <a:schemeClr val="tx1">
                            <a:lumMod val="85000"/>
                            <a:lumOff val="15000"/>
                          </a:schemeClr>
                        </a:solidFill>
                        <a:latin typeface="Cambria Math"/>
                      </a:rPr>
                      <m:t>𝑀𝑜𝑑𝑒</m:t>
                    </m:r>
                  </m:oMath>
                </a14:m>
                <a:r>
                  <a:rPr lang="en-US" sz="2200" dirty="0" smtClean="0">
                    <a:solidFill>
                      <a:schemeClr val="tx1">
                        <a:lumMod val="85000"/>
                        <a:lumOff val="15000"/>
                      </a:schemeClr>
                    </a:solidFill>
                    <a:latin typeface="+mj-lt"/>
                  </a:rPr>
                  <a:t>=3Median-2mean</a:t>
                </a: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7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0634773-0530-4BB6-85CA-A5A190897EC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135505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marR="901700" indent="0">
              <a:lnSpc>
                <a:spcPct val="158100"/>
              </a:lnSpc>
              <a:spcBef>
                <a:spcPts val="100"/>
              </a:spcBef>
              <a:buNone/>
            </a:pPr>
            <a:r>
              <a:rPr lang="en-US" sz="2200" spc="-50" dirty="0">
                <a:solidFill>
                  <a:schemeClr val="tx1">
                    <a:lumMod val="85000"/>
                    <a:lumOff val="15000"/>
                  </a:schemeClr>
                </a:solidFill>
                <a:latin typeface="+mj-lt"/>
                <a:cs typeface="Arial"/>
              </a:rPr>
              <a:t>defined, </a:t>
            </a:r>
            <a:r>
              <a:rPr lang="en-US" sz="2200" spc="-60" dirty="0">
                <a:solidFill>
                  <a:schemeClr val="tx1">
                    <a:lumMod val="85000"/>
                    <a:lumOff val="15000"/>
                  </a:schemeClr>
                </a:solidFill>
                <a:latin typeface="+mj-lt"/>
                <a:cs typeface="Arial"/>
              </a:rPr>
              <a:t>then </a:t>
            </a:r>
            <a:r>
              <a:rPr lang="en-US" sz="2200" spc="-90" dirty="0">
                <a:solidFill>
                  <a:schemeClr val="tx1">
                    <a:lumMod val="85000"/>
                    <a:lumOff val="15000"/>
                  </a:schemeClr>
                </a:solidFill>
                <a:latin typeface="+mj-lt"/>
                <a:cs typeface="Arial"/>
              </a:rPr>
              <a:t>using </a:t>
            </a:r>
            <a:r>
              <a:rPr lang="en-US" sz="2200" spc="-55" dirty="0">
                <a:solidFill>
                  <a:schemeClr val="tx1">
                    <a:lumMod val="85000"/>
                    <a:lumOff val="15000"/>
                  </a:schemeClr>
                </a:solidFill>
                <a:latin typeface="+mj-lt"/>
                <a:cs typeface="Arial"/>
              </a:rPr>
              <a:t>the </a:t>
            </a:r>
            <a:r>
              <a:rPr lang="en-US" sz="2200" spc="-65" dirty="0">
                <a:solidFill>
                  <a:schemeClr val="tx1">
                    <a:lumMod val="85000"/>
                    <a:lumOff val="15000"/>
                  </a:schemeClr>
                </a:solidFill>
                <a:latin typeface="+mj-lt"/>
                <a:cs typeface="Arial"/>
              </a:rPr>
              <a:t>empirical</a:t>
            </a:r>
            <a:r>
              <a:rPr lang="en-US" sz="2200" spc="65" dirty="0">
                <a:solidFill>
                  <a:schemeClr val="tx1">
                    <a:lumMod val="85000"/>
                    <a:lumOff val="15000"/>
                  </a:schemeClr>
                </a:solidFill>
                <a:latin typeface="+mj-lt"/>
                <a:cs typeface="Arial"/>
              </a:rPr>
              <a:t> </a:t>
            </a:r>
            <a:r>
              <a:rPr lang="en-US" sz="2200" spc="-45" dirty="0">
                <a:solidFill>
                  <a:schemeClr val="tx1">
                    <a:lumMod val="85000"/>
                    <a:lumOff val="15000"/>
                  </a:schemeClr>
                </a:solidFill>
                <a:latin typeface="+mj-lt"/>
                <a:cs typeface="Arial"/>
              </a:rPr>
              <a:t>relation,</a:t>
            </a:r>
            <a:endParaRPr lang="en-US" sz="2200" dirty="0">
              <a:solidFill>
                <a:schemeClr val="tx1">
                  <a:lumMod val="85000"/>
                  <a:lumOff val="15000"/>
                </a:schemeClr>
              </a:solidFill>
              <a:latin typeface="+mj-lt"/>
              <a:cs typeface="Arial"/>
            </a:endParaRPr>
          </a:p>
          <a:p>
            <a:pPr marL="0" marR="55880" indent="0">
              <a:lnSpc>
                <a:spcPct val="100899"/>
              </a:lnSpc>
              <a:buNone/>
            </a:pPr>
            <a:r>
              <a:rPr lang="en-US" sz="2200" i="1" spc="40" dirty="0">
                <a:solidFill>
                  <a:schemeClr val="tx1">
                    <a:lumMod val="85000"/>
                    <a:lumOff val="15000"/>
                  </a:schemeClr>
                </a:solidFill>
                <a:latin typeface="+mj-lt"/>
                <a:cs typeface="Trebuchet MS"/>
              </a:rPr>
              <a:t>M</a:t>
            </a:r>
            <a:r>
              <a:rPr lang="en-US" sz="2200" i="1" spc="60" baseline="-13888" dirty="0">
                <a:solidFill>
                  <a:schemeClr val="tx1">
                    <a:lumMod val="85000"/>
                    <a:lumOff val="15000"/>
                  </a:schemeClr>
                </a:solidFill>
                <a:latin typeface="+mj-lt"/>
                <a:cs typeface="Verdana"/>
              </a:rPr>
              <a:t>o </a:t>
            </a:r>
            <a:r>
              <a:rPr lang="en-US" sz="2200" spc="275" dirty="0">
                <a:solidFill>
                  <a:schemeClr val="tx1">
                    <a:lumMod val="85000"/>
                    <a:lumOff val="15000"/>
                  </a:schemeClr>
                </a:solidFill>
                <a:latin typeface="+mj-lt"/>
                <a:cs typeface="Arial"/>
              </a:rPr>
              <a:t>= </a:t>
            </a:r>
            <a:r>
              <a:rPr lang="en-US" sz="2200" spc="-10" dirty="0">
                <a:solidFill>
                  <a:schemeClr val="tx1">
                    <a:lumMod val="85000"/>
                    <a:lumOff val="15000"/>
                  </a:schemeClr>
                </a:solidFill>
                <a:latin typeface="+mj-lt"/>
                <a:cs typeface="Arial"/>
              </a:rPr>
              <a:t>3</a:t>
            </a:r>
            <a:r>
              <a:rPr lang="en-US" sz="2200" i="1" spc="-10" dirty="0">
                <a:solidFill>
                  <a:schemeClr val="tx1">
                    <a:lumMod val="85000"/>
                    <a:lumOff val="15000"/>
                  </a:schemeClr>
                </a:solidFill>
                <a:latin typeface="+mj-lt"/>
                <a:cs typeface="Trebuchet MS"/>
              </a:rPr>
              <a:t>M</a:t>
            </a:r>
            <a:r>
              <a:rPr lang="en-US" sz="2200" i="1" spc="-15" baseline="-13888" dirty="0">
                <a:solidFill>
                  <a:schemeClr val="tx1">
                    <a:lumMod val="85000"/>
                    <a:lumOff val="15000"/>
                  </a:schemeClr>
                </a:solidFill>
                <a:latin typeface="+mj-lt"/>
                <a:cs typeface="Verdana"/>
              </a:rPr>
              <a:t>d </a:t>
            </a:r>
            <a:r>
              <a:rPr lang="en-US" sz="2200" spc="-30" dirty="0">
                <a:solidFill>
                  <a:schemeClr val="tx1">
                    <a:lumMod val="85000"/>
                    <a:lumOff val="15000"/>
                  </a:schemeClr>
                </a:solidFill>
                <a:latin typeface="+mj-lt"/>
                <a:cs typeface="Lucida Sans Unicode"/>
              </a:rPr>
              <a:t>− </a:t>
            </a:r>
            <a:r>
              <a:rPr lang="en-US" sz="2200" spc="50" dirty="0">
                <a:solidFill>
                  <a:schemeClr val="tx1">
                    <a:lumMod val="85000"/>
                    <a:lumOff val="15000"/>
                  </a:schemeClr>
                </a:solidFill>
                <a:latin typeface="+mj-lt"/>
                <a:cs typeface="Arial"/>
              </a:rPr>
              <a:t>2</a:t>
            </a:r>
            <a:r>
              <a:rPr lang="en-US" sz="2200" i="1" spc="50" dirty="0">
                <a:solidFill>
                  <a:schemeClr val="tx1">
                    <a:lumMod val="85000"/>
                    <a:lumOff val="15000"/>
                  </a:schemeClr>
                </a:solidFill>
                <a:latin typeface="+mj-lt"/>
                <a:cs typeface="Trebuchet MS"/>
              </a:rPr>
              <a:t>M</a:t>
            </a:r>
            <a:r>
              <a:rPr lang="en-US" sz="2200" spc="50" dirty="0">
                <a:solidFill>
                  <a:schemeClr val="tx1">
                    <a:lumMod val="85000"/>
                    <a:lumOff val="15000"/>
                  </a:schemeClr>
                </a:solidFill>
                <a:latin typeface="+mj-lt"/>
                <a:cs typeface="Arial"/>
              </a:rPr>
              <a:t>, </a:t>
            </a:r>
            <a:r>
              <a:rPr lang="en-US" sz="2200" spc="-40" dirty="0">
                <a:solidFill>
                  <a:schemeClr val="tx1">
                    <a:lumMod val="85000"/>
                    <a:lumOff val="15000"/>
                  </a:schemeClr>
                </a:solidFill>
                <a:latin typeface="+mj-lt"/>
                <a:cs typeface="Arial"/>
              </a:rPr>
              <a:t>for </a:t>
            </a:r>
            <a:r>
              <a:rPr lang="en-US" sz="2200" spc="-140" dirty="0">
                <a:solidFill>
                  <a:schemeClr val="tx1">
                    <a:lumMod val="85000"/>
                    <a:lumOff val="15000"/>
                  </a:schemeClr>
                </a:solidFill>
                <a:latin typeface="+mj-lt"/>
                <a:cs typeface="Arial"/>
              </a:rPr>
              <a:t>a </a:t>
            </a:r>
            <a:r>
              <a:rPr lang="en-US" sz="2200" spc="-70" dirty="0">
                <a:solidFill>
                  <a:schemeClr val="tx1">
                    <a:lumMod val="85000"/>
                    <a:lumOff val="15000"/>
                  </a:schemeClr>
                </a:solidFill>
                <a:uFill>
                  <a:solidFill>
                    <a:srgbClr val="FF0000"/>
                  </a:solidFill>
                </a:uFill>
                <a:latin typeface="+mj-lt"/>
                <a:cs typeface="Arial"/>
              </a:rPr>
              <a:t>moderately </a:t>
            </a:r>
            <a:r>
              <a:rPr lang="en-US" sz="2200" spc="-75" dirty="0">
                <a:solidFill>
                  <a:schemeClr val="tx1">
                    <a:lumMod val="85000"/>
                    <a:lumOff val="15000"/>
                  </a:schemeClr>
                </a:solidFill>
                <a:uFill>
                  <a:solidFill>
                    <a:srgbClr val="FF0000"/>
                  </a:solidFill>
                </a:uFill>
                <a:latin typeface="+mj-lt"/>
                <a:cs typeface="Arial"/>
              </a:rPr>
              <a:t>asymmetrical </a:t>
            </a:r>
            <a:r>
              <a:rPr lang="en-US" sz="2200" spc="-30" dirty="0">
                <a:solidFill>
                  <a:schemeClr val="tx1">
                    <a:lumMod val="85000"/>
                    <a:lumOff val="15000"/>
                  </a:schemeClr>
                </a:solidFill>
                <a:uFill>
                  <a:solidFill>
                    <a:srgbClr val="FF0000"/>
                  </a:solidFill>
                </a:uFill>
                <a:latin typeface="+mj-lt"/>
                <a:cs typeface="Arial"/>
              </a:rPr>
              <a:t>distribution,</a:t>
            </a:r>
            <a:r>
              <a:rPr lang="en-US" sz="2200" spc="-30" dirty="0">
                <a:solidFill>
                  <a:schemeClr val="tx1">
                    <a:lumMod val="85000"/>
                    <a:lumOff val="15000"/>
                  </a:schemeClr>
                </a:solidFill>
                <a:latin typeface="+mj-lt"/>
                <a:cs typeface="Arial"/>
              </a:rPr>
              <a:t> </a:t>
            </a:r>
            <a:r>
              <a:rPr lang="en-US" sz="2200" spc="-160" dirty="0">
                <a:solidFill>
                  <a:schemeClr val="tx1">
                    <a:lumMod val="85000"/>
                    <a:lumOff val="15000"/>
                  </a:schemeClr>
                </a:solidFill>
                <a:latin typeface="+mj-lt"/>
                <a:cs typeface="Arial"/>
              </a:rPr>
              <a:t>we  </a:t>
            </a:r>
            <a:r>
              <a:rPr lang="en-US" sz="2200" spc="-125" dirty="0">
                <a:solidFill>
                  <a:schemeClr val="tx1">
                    <a:lumMod val="85000"/>
                    <a:lumOff val="15000"/>
                  </a:schemeClr>
                </a:solidFill>
                <a:latin typeface="+mj-lt"/>
                <a:cs typeface="Arial"/>
              </a:rPr>
              <a:t>have</a:t>
            </a:r>
            <a:endParaRPr lang="en-US" sz="2200" dirty="0">
              <a:solidFill>
                <a:schemeClr val="tx1">
                  <a:lumMod val="85000"/>
                  <a:lumOff val="15000"/>
                </a:schemeClr>
              </a:solidFill>
              <a:latin typeface="+mj-lt"/>
              <a:cs typeface="Arial"/>
            </a:endParaRPr>
          </a:p>
          <a:p>
            <a:pPr>
              <a:spcBef>
                <a:spcPts val="125"/>
              </a:spcBef>
            </a:pPr>
            <a:r>
              <a:rPr lang="en-US" sz="2200" spc="-80" dirty="0" smtClean="0">
                <a:solidFill>
                  <a:schemeClr val="tx1">
                    <a:lumMod val="85000"/>
                    <a:lumOff val="15000"/>
                  </a:schemeClr>
                </a:solidFill>
                <a:latin typeface="+mj-lt"/>
                <a:cs typeface="Arial"/>
              </a:rPr>
              <a:t>From </a:t>
            </a:r>
            <a:r>
              <a:rPr lang="en-US" sz="2200" spc="-110" dirty="0">
                <a:solidFill>
                  <a:schemeClr val="tx1">
                    <a:lumMod val="85000"/>
                    <a:lumOff val="15000"/>
                  </a:schemeClr>
                </a:solidFill>
                <a:latin typeface="+mj-lt"/>
                <a:cs typeface="Arial"/>
              </a:rPr>
              <a:t>above </a:t>
            </a:r>
            <a:r>
              <a:rPr lang="en-US" sz="2200" spc="-50" dirty="0">
                <a:solidFill>
                  <a:schemeClr val="tx1">
                    <a:lumMod val="85000"/>
                    <a:lumOff val="15000"/>
                  </a:schemeClr>
                </a:solidFill>
                <a:latin typeface="+mj-lt"/>
                <a:cs typeface="Arial"/>
              </a:rPr>
              <a:t>two </a:t>
            </a:r>
            <a:r>
              <a:rPr lang="en-US" sz="2200" spc="-70" dirty="0">
                <a:solidFill>
                  <a:schemeClr val="tx1">
                    <a:lumMod val="85000"/>
                    <a:lumOff val="15000"/>
                  </a:schemeClr>
                </a:solidFill>
                <a:latin typeface="+mj-lt"/>
                <a:cs typeface="Arial"/>
              </a:rPr>
              <a:t>formulas, </a:t>
            </a:r>
            <a:r>
              <a:rPr lang="en-US" sz="2200" spc="-165" dirty="0">
                <a:solidFill>
                  <a:schemeClr val="tx1">
                    <a:lumMod val="85000"/>
                    <a:lumOff val="15000"/>
                  </a:schemeClr>
                </a:solidFill>
                <a:latin typeface="+mj-lt"/>
                <a:cs typeface="Arial"/>
              </a:rPr>
              <a:t>we </a:t>
            </a:r>
            <a:r>
              <a:rPr lang="en-US" sz="2200" spc="-125" dirty="0">
                <a:solidFill>
                  <a:schemeClr val="tx1">
                    <a:lumMod val="85000"/>
                    <a:lumOff val="15000"/>
                  </a:schemeClr>
                </a:solidFill>
                <a:latin typeface="+mj-lt"/>
                <a:cs typeface="Arial"/>
              </a:rPr>
              <a:t>observe </a:t>
            </a:r>
            <a:r>
              <a:rPr lang="en-US" sz="2200" spc="10" dirty="0">
                <a:solidFill>
                  <a:schemeClr val="tx1">
                    <a:lumMod val="85000"/>
                    <a:lumOff val="15000"/>
                  </a:schemeClr>
                </a:solidFill>
                <a:latin typeface="+mj-lt"/>
                <a:cs typeface="Arial"/>
              </a:rPr>
              <a:t>that </a:t>
            </a: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0" baseline="-12077" dirty="0">
                <a:solidFill>
                  <a:schemeClr val="tx1">
                    <a:lumMod val="85000"/>
                    <a:lumOff val="15000"/>
                  </a:schemeClr>
                </a:solidFill>
                <a:latin typeface="+mj-lt"/>
                <a:cs typeface="Verdana"/>
              </a:rPr>
              <a:t> </a:t>
            </a:r>
            <a:r>
              <a:rPr lang="en-US" sz="2200" spc="320" dirty="0">
                <a:solidFill>
                  <a:schemeClr val="tx1">
                    <a:lumMod val="85000"/>
                    <a:lumOff val="15000"/>
                  </a:schemeClr>
                </a:solidFill>
                <a:latin typeface="+mj-lt"/>
                <a:cs typeface="Arial"/>
              </a:rPr>
              <a:t>= </a:t>
            </a:r>
            <a:r>
              <a:rPr lang="en-US" sz="2200" spc="-105" dirty="0" smtClean="0">
                <a:solidFill>
                  <a:schemeClr val="tx1">
                    <a:lumMod val="85000"/>
                    <a:lumOff val="15000"/>
                  </a:schemeClr>
                </a:solidFill>
                <a:latin typeface="+mj-lt"/>
                <a:cs typeface="Arial"/>
              </a:rPr>
              <a:t>0 </a:t>
            </a:r>
            <a:r>
              <a:rPr lang="en-US" sz="2200" spc="-215" dirty="0" smtClean="0">
                <a:solidFill>
                  <a:schemeClr val="tx1">
                    <a:lumMod val="85000"/>
                    <a:lumOff val="15000"/>
                  </a:schemeClr>
                </a:solidFill>
                <a:latin typeface="+mj-lt"/>
                <a:cs typeface="Arial"/>
              </a:rPr>
              <a:t> </a:t>
            </a:r>
            <a:r>
              <a:rPr lang="en-US" sz="2200" spc="30" dirty="0" smtClean="0">
                <a:solidFill>
                  <a:schemeClr val="tx1">
                    <a:lumMod val="85000"/>
                    <a:lumOff val="15000"/>
                  </a:schemeClr>
                </a:solidFill>
                <a:latin typeface="+mj-lt"/>
                <a:cs typeface="Arial"/>
              </a:rPr>
              <a:t>if</a:t>
            </a:r>
            <a:r>
              <a:rPr lang="en-US" sz="2200" dirty="0" smtClean="0">
                <a:solidFill>
                  <a:schemeClr val="tx1">
                    <a:lumMod val="85000"/>
                    <a:lumOff val="15000"/>
                  </a:schemeClr>
                </a:solidFill>
                <a:latin typeface="+mj-lt"/>
                <a:cs typeface="Arial"/>
              </a:rPr>
              <a:t> </a:t>
            </a:r>
            <a:r>
              <a:rPr lang="en-US" sz="2200" i="1" spc="170" dirty="0" smtClean="0">
                <a:solidFill>
                  <a:schemeClr val="tx1">
                    <a:lumMod val="85000"/>
                    <a:lumOff val="15000"/>
                  </a:schemeClr>
                </a:solidFill>
                <a:latin typeface="+mj-lt"/>
                <a:cs typeface="Trebuchet MS"/>
              </a:rPr>
              <a:t>M</a:t>
            </a:r>
            <a:r>
              <a:rPr lang="en-US" sz="2200" i="1" spc="85" dirty="0" smtClean="0">
                <a:solidFill>
                  <a:schemeClr val="tx1">
                    <a:lumMod val="85000"/>
                    <a:lumOff val="15000"/>
                  </a:schemeClr>
                </a:solidFill>
                <a:latin typeface="+mj-lt"/>
                <a:cs typeface="Trebuchet MS"/>
              </a:rPr>
              <a:t> </a:t>
            </a:r>
            <a:r>
              <a:rPr lang="en-US" sz="2200" spc="320" dirty="0">
                <a:solidFill>
                  <a:schemeClr val="tx1">
                    <a:lumMod val="85000"/>
                    <a:lumOff val="15000"/>
                  </a:schemeClr>
                </a:solidFill>
                <a:latin typeface="+mj-lt"/>
                <a:cs typeface="Arial"/>
              </a:rPr>
              <a:t>=</a:t>
            </a:r>
            <a:r>
              <a:rPr lang="en-US" sz="2200" spc="-15" dirty="0">
                <a:solidFill>
                  <a:schemeClr val="tx1">
                    <a:lumMod val="85000"/>
                    <a:lumOff val="15000"/>
                  </a:schemeClr>
                </a:solidFill>
                <a:latin typeface="+mj-lt"/>
                <a:cs typeface="Arial"/>
              </a:rPr>
              <a:t> </a:t>
            </a:r>
            <a:r>
              <a:rPr lang="en-US" sz="2200" i="1" spc="40" dirty="0">
                <a:solidFill>
                  <a:schemeClr val="tx1">
                    <a:lumMod val="85000"/>
                    <a:lumOff val="15000"/>
                  </a:schemeClr>
                </a:solidFill>
                <a:latin typeface="+mj-lt"/>
                <a:cs typeface="Trebuchet MS"/>
              </a:rPr>
              <a:t>M</a:t>
            </a:r>
            <a:r>
              <a:rPr lang="en-US" sz="2200" i="1" spc="60" baseline="-12077" dirty="0">
                <a:solidFill>
                  <a:schemeClr val="tx1">
                    <a:lumMod val="85000"/>
                    <a:lumOff val="15000"/>
                  </a:schemeClr>
                </a:solidFill>
                <a:latin typeface="+mj-lt"/>
                <a:cs typeface="Verdana"/>
              </a:rPr>
              <a:t>o</a:t>
            </a:r>
            <a:r>
              <a:rPr lang="en-US" sz="2200" i="1" spc="292" baseline="-12077" dirty="0">
                <a:solidFill>
                  <a:schemeClr val="tx1">
                    <a:lumMod val="85000"/>
                    <a:lumOff val="15000"/>
                  </a:schemeClr>
                </a:solidFill>
                <a:latin typeface="+mj-lt"/>
                <a:cs typeface="Verdana"/>
              </a:rPr>
              <a:t> </a:t>
            </a:r>
            <a:r>
              <a:rPr lang="en-US" sz="2200" spc="320" dirty="0">
                <a:solidFill>
                  <a:schemeClr val="tx1">
                    <a:lumMod val="85000"/>
                    <a:lumOff val="15000"/>
                  </a:schemeClr>
                </a:solidFill>
                <a:latin typeface="+mj-lt"/>
                <a:cs typeface="Arial"/>
              </a:rPr>
              <a:t>=</a:t>
            </a:r>
            <a:r>
              <a:rPr lang="en-US" sz="2200" spc="-10" dirty="0">
                <a:solidFill>
                  <a:schemeClr val="tx1">
                    <a:lumMod val="85000"/>
                    <a:lumOff val="15000"/>
                  </a:schemeClr>
                </a:solidFill>
                <a:latin typeface="+mj-lt"/>
                <a:cs typeface="Arial"/>
              </a:rPr>
              <a:t>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345"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a:t>
            </a:r>
            <a:endParaRPr lang="en-US" sz="2200" dirty="0">
              <a:solidFill>
                <a:schemeClr val="tx1">
                  <a:lumMod val="85000"/>
                  <a:lumOff val="15000"/>
                </a:schemeClr>
              </a:solidFill>
              <a:latin typeface="+mj-lt"/>
              <a:cs typeface="Arial"/>
            </a:endParaRPr>
          </a:p>
          <a:p>
            <a:pPr marR="30480">
              <a:lnSpc>
                <a:spcPct val="102200"/>
              </a:lnSpc>
              <a:spcBef>
                <a:spcPts val="430"/>
              </a:spcBef>
            </a:pPr>
            <a:r>
              <a:rPr lang="en-US" sz="2200" spc="-125" dirty="0">
                <a:solidFill>
                  <a:schemeClr val="tx1">
                    <a:lumMod val="85000"/>
                    <a:lumOff val="15000"/>
                  </a:schemeClr>
                </a:solidFill>
                <a:latin typeface="+mj-lt"/>
                <a:cs typeface="Arial"/>
              </a:rPr>
              <a:t>Hence </a:t>
            </a:r>
            <a:r>
              <a:rPr lang="en-US" sz="2200" spc="-35" dirty="0">
                <a:solidFill>
                  <a:schemeClr val="tx1">
                    <a:lumMod val="85000"/>
                    <a:lumOff val="15000"/>
                  </a:schemeClr>
                </a:solidFill>
                <a:latin typeface="+mj-lt"/>
                <a:cs typeface="Arial"/>
              </a:rPr>
              <a:t>for </a:t>
            </a:r>
            <a:r>
              <a:rPr lang="en-US" sz="2200" spc="-140" dirty="0">
                <a:solidFill>
                  <a:schemeClr val="tx1">
                    <a:lumMod val="85000"/>
                    <a:lumOff val="15000"/>
                  </a:schemeClr>
                </a:solidFill>
                <a:latin typeface="+mj-lt"/>
                <a:cs typeface="Arial"/>
              </a:rPr>
              <a:t>a </a:t>
            </a:r>
            <a:r>
              <a:rPr lang="en-US" sz="2200" spc="-65" dirty="0">
                <a:solidFill>
                  <a:schemeClr val="tx1">
                    <a:lumMod val="85000"/>
                    <a:lumOff val="15000"/>
                  </a:schemeClr>
                </a:solidFill>
                <a:uFill>
                  <a:solidFill>
                    <a:srgbClr val="000000"/>
                  </a:solidFill>
                </a:uFill>
                <a:latin typeface="+mj-lt"/>
                <a:cs typeface="Arial"/>
              </a:rPr>
              <a:t>symmetrical </a:t>
            </a:r>
            <a:r>
              <a:rPr lang="en-US" sz="2200" spc="-25" dirty="0">
                <a:solidFill>
                  <a:schemeClr val="tx1">
                    <a:lumMod val="85000"/>
                    <a:lumOff val="15000"/>
                  </a:schemeClr>
                </a:solidFill>
                <a:uFill>
                  <a:solidFill>
                    <a:srgbClr val="000000"/>
                  </a:solidFill>
                </a:uFill>
                <a:latin typeface="+mj-lt"/>
                <a:cs typeface="Arial"/>
              </a:rPr>
              <a:t>distribution,</a:t>
            </a:r>
            <a:r>
              <a:rPr lang="en-US" sz="2200" spc="-25" dirty="0">
                <a:solidFill>
                  <a:schemeClr val="tx1">
                    <a:lumMod val="85000"/>
                    <a:lumOff val="15000"/>
                  </a:schemeClr>
                </a:solidFill>
                <a:latin typeface="+mj-lt"/>
                <a:cs typeface="Arial"/>
              </a:rPr>
              <a:t> </a:t>
            </a:r>
            <a:r>
              <a:rPr lang="en-US" sz="2200" spc="-100" dirty="0">
                <a:solidFill>
                  <a:schemeClr val="tx1">
                    <a:lumMod val="85000"/>
                    <a:lumOff val="15000"/>
                  </a:schemeClr>
                </a:solidFill>
                <a:latin typeface="+mj-lt"/>
                <a:cs typeface="Arial"/>
              </a:rPr>
              <a:t>mean, </a:t>
            </a:r>
            <a:r>
              <a:rPr lang="en-US" sz="2200" spc="-95" dirty="0">
                <a:solidFill>
                  <a:schemeClr val="tx1">
                    <a:lumMod val="85000"/>
                    <a:lumOff val="15000"/>
                  </a:schemeClr>
                </a:solidFill>
                <a:latin typeface="+mj-lt"/>
                <a:cs typeface="Arial"/>
              </a:rPr>
              <a:t>median </a:t>
            </a:r>
            <a:r>
              <a:rPr lang="en-US" sz="2200" spc="-100" dirty="0">
                <a:solidFill>
                  <a:schemeClr val="tx1">
                    <a:lumMod val="85000"/>
                    <a:lumOff val="15000"/>
                  </a:schemeClr>
                </a:solidFill>
                <a:latin typeface="+mj-lt"/>
                <a:cs typeface="Arial"/>
              </a:rPr>
              <a:t>and  </a:t>
            </a:r>
            <a:r>
              <a:rPr lang="en-US" sz="2200" spc="-105" dirty="0">
                <a:solidFill>
                  <a:schemeClr val="tx1">
                    <a:lumMod val="85000"/>
                    <a:lumOff val="15000"/>
                  </a:schemeClr>
                </a:solidFill>
                <a:latin typeface="+mj-lt"/>
                <a:cs typeface="Arial"/>
              </a:rPr>
              <a:t>mode</a:t>
            </a:r>
            <a:r>
              <a:rPr lang="en-US" sz="2200" spc="85" dirty="0">
                <a:solidFill>
                  <a:schemeClr val="tx1">
                    <a:lumMod val="85000"/>
                    <a:lumOff val="15000"/>
                  </a:schemeClr>
                </a:solidFill>
                <a:latin typeface="+mj-lt"/>
                <a:cs typeface="Arial"/>
              </a:rPr>
              <a:t> </a:t>
            </a:r>
            <a:r>
              <a:rPr lang="en-US" sz="2200" spc="-70" dirty="0">
                <a:solidFill>
                  <a:schemeClr val="tx1">
                    <a:lumMod val="85000"/>
                    <a:lumOff val="15000"/>
                  </a:schemeClr>
                </a:solidFill>
                <a:latin typeface="+mj-lt"/>
                <a:cs typeface="Arial"/>
              </a:rPr>
              <a:t>coincide.</a:t>
            </a:r>
            <a:endParaRPr lang="en-US" sz="2200" dirty="0">
              <a:solidFill>
                <a:schemeClr val="tx1">
                  <a:lumMod val="85000"/>
                  <a:lumOff val="15000"/>
                </a:schemeClr>
              </a:solidFill>
              <a:latin typeface="+mj-lt"/>
              <a:cs typeface="Arial"/>
            </a:endParaRPr>
          </a:p>
          <a:p>
            <a:pPr marR="681355">
              <a:lnSpc>
                <a:spcPct val="123400"/>
              </a:lnSpc>
            </a:pPr>
            <a:r>
              <a:rPr lang="en-US" sz="2200" spc="-155" dirty="0">
                <a:solidFill>
                  <a:schemeClr val="tx1">
                    <a:lumMod val="85000"/>
                    <a:lumOff val="15000"/>
                  </a:schemeClr>
                </a:solidFill>
                <a:latin typeface="+mj-lt"/>
                <a:cs typeface="Arial"/>
              </a:rPr>
              <a:t>Skewness </a:t>
            </a:r>
            <a:r>
              <a:rPr lang="en-US" sz="2200" spc="-95" dirty="0">
                <a:solidFill>
                  <a:schemeClr val="tx1">
                    <a:lumMod val="85000"/>
                    <a:lumOff val="15000"/>
                  </a:schemeClr>
                </a:solidFill>
                <a:latin typeface="+mj-lt"/>
                <a:cs typeface="Arial"/>
              </a:rPr>
              <a:t>is </a:t>
            </a:r>
            <a:r>
              <a:rPr lang="en-US" sz="2200" spc="-55" dirty="0">
                <a:solidFill>
                  <a:schemeClr val="tx1">
                    <a:lumMod val="85000"/>
                    <a:lumOff val="15000"/>
                  </a:schemeClr>
                </a:solidFill>
                <a:latin typeface="+mj-lt"/>
                <a:cs typeface="Arial"/>
              </a:rPr>
              <a:t>positive </a:t>
            </a:r>
            <a:r>
              <a:rPr lang="en-US" sz="2200" spc="30" dirty="0">
                <a:solidFill>
                  <a:schemeClr val="tx1">
                    <a:lumMod val="85000"/>
                    <a:lumOff val="15000"/>
                  </a:schemeClr>
                </a:solidFill>
                <a:latin typeface="+mj-lt"/>
                <a:cs typeface="Arial"/>
              </a:rPr>
              <a:t>if </a:t>
            </a:r>
            <a:r>
              <a:rPr lang="en-US" sz="2200" i="1" spc="170" dirty="0">
                <a:solidFill>
                  <a:schemeClr val="tx1">
                    <a:lumMod val="85000"/>
                    <a:lumOff val="15000"/>
                  </a:schemeClr>
                </a:solidFill>
                <a:latin typeface="+mj-lt"/>
                <a:cs typeface="Trebuchet MS"/>
              </a:rPr>
              <a:t>M </a:t>
            </a:r>
            <a:r>
              <a:rPr lang="en-US" sz="2200" i="1" spc="-80" dirty="0">
                <a:solidFill>
                  <a:schemeClr val="tx1">
                    <a:lumMod val="85000"/>
                    <a:lumOff val="15000"/>
                  </a:schemeClr>
                </a:solidFill>
                <a:latin typeface="+mj-lt"/>
                <a:cs typeface="Verdana"/>
              </a:rPr>
              <a:t>&gt; </a:t>
            </a:r>
            <a:r>
              <a:rPr lang="en-US" sz="2200" i="1" spc="40" dirty="0">
                <a:solidFill>
                  <a:schemeClr val="tx1">
                    <a:lumMod val="85000"/>
                    <a:lumOff val="15000"/>
                  </a:schemeClr>
                </a:solidFill>
                <a:latin typeface="+mj-lt"/>
                <a:cs typeface="Trebuchet MS"/>
              </a:rPr>
              <a:t>M</a:t>
            </a:r>
            <a:r>
              <a:rPr lang="en-US" sz="2200" i="1" spc="60" baseline="-12077" dirty="0">
                <a:solidFill>
                  <a:schemeClr val="tx1">
                    <a:lumMod val="85000"/>
                    <a:lumOff val="15000"/>
                  </a:schemeClr>
                </a:solidFill>
                <a:latin typeface="+mj-lt"/>
                <a:cs typeface="Verdana"/>
              </a:rPr>
              <a:t>o </a:t>
            </a:r>
            <a:r>
              <a:rPr lang="en-US" sz="2200" spc="-75" dirty="0">
                <a:solidFill>
                  <a:schemeClr val="tx1">
                    <a:lumMod val="85000"/>
                    <a:lumOff val="15000"/>
                  </a:schemeClr>
                </a:solidFill>
                <a:latin typeface="+mj-lt"/>
                <a:cs typeface="Arial"/>
              </a:rPr>
              <a:t>or </a:t>
            </a:r>
            <a:r>
              <a:rPr lang="en-US" sz="2200" i="1" spc="170" dirty="0">
                <a:solidFill>
                  <a:schemeClr val="tx1">
                    <a:lumMod val="85000"/>
                    <a:lumOff val="15000"/>
                  </a:schemeClr>
                </a:solidFill>
                <a:latin typeface="+mj-lt"/>
                <a:cs typeface="Trebuchet MS"/>
              </a:rPr>
              <a:t>M </a:t>
            </a:r>
            <a:r>
              <a:rPr lang="en-US" sz="2200" i="1" spc="-80" dirty="0">
                <a:solidFill>
                  <a:schemeClr val="tx1">
                    <a:lumMod val="85000"/>
                    <a:lumOff val="15000"/>
                  </a:schemeClr>
                </a:solidFill>
                <a:latin typeface="+mj-lt"/>
                <a:cs typeface="Verdana"/>
              </a:rPr>
              <a:t>&gt;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60"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 </a:t>
            </a:r>
            <a:r>
              <a:rPr lang="en-US" sz="2200" spc="-100" dirty="0">
                <a:solidFill>
                  <a:schemeClr val="tx1">
                    <a:lumMod val="85000"/>
                    <a:lumOff val="15000"/>
                  </a:schemeClr>
                </a:solidFill>
                <a:latin typeface="+mj-lt"/>
                <a:cs typeface="Arial"/>
              </a:rPr>
              <a:t>and  </a:t>
            </a:r>
            <a:r>
              <a:rPr lang="en-US" sz="2200" spc="-80" dirty="0">
                <a:solidFill>
                  <a:schemeClr val="tx1">
                    <a:lumMod val="85000"/>
                    <a:lumOff val="15000"/>
                  </a:schemeClr>
                </a:solidFill>
                <a:latin typeface="+mj-lt"/>
                <a:cs typeface="Arial"/>
              </a:rPr>
              <a:t>negative </a:t>
            </a:r>
            <a:r>
              <a:rPr lang="en-US" sz="2200" spc="30" dirty="0">
                <a:solidFill>
                  <a:schemeClr val="tx1">
                    <a:lumMod val="85000"/>
                    <a:lumOff val="15000"/>
                  </a:schemeClr>
                </a:solidFill>
                <a:latin typeface="+mj-lt"/>
                <a:cs typeface="Arial"/>
              </a:rPr>
              <a:t>if </a:t>
            </a:r>
            <a:r>
              <a:rPr lang="en-US" sz="2200" i="1" spc="170" dirty="0">
                <a:solidFill>
                  <a:schemeClr val="tx1">
                    <a:lumMod val="85000"/>
                    <a:lumOff val="15000"/>
                  </a:schemeClr>
                </a:solidFill>
                <a:latin typeface="+mj-lt"/>
                <a:cs typeface="Trebuchet MS"/>
              </a:rPr>
              <a:t>M </a:t>
            </a:r>
            <a:r>
              <a:rPr lang="en-US" sz="2200" i="1" spc="-80" dirty="0">
                <a:solidFill>
                  <a:schemeClr val="tx1">
                    <a:lumMod val="85000"/>
                    <a:lumOff val="15000"/>
                  </a:schemeClr>
                </a:solidFill>
                <a:latin typeface="+mj-lt"/>
                <a:cs typeface="Verdana"/>
              </a:rPr>
              <a:t>&lt; </a:t>
            </a:r>
            <a:r>
              <a:rPr lang="en-US" sz="2200" i="1" spc="40" dirty="0">
                <a:solidFill>
                  <a:schemeClr val="tx1">
                    <a:lumMod val="85000"/>
                    <a:lumOff val="15000"/>
                  </a:schemeClr>
                </a:solidFill>
                <a:latin typeface="+mj-lt"/>
                <a:cs typeface="Trebuchet MS"/>
              </a:rPr>
              <a:t>M</a:t>
            </a:r>
            <a:r>
              <a:rPr lang="en-US" sz="2200" i="1" spc="60" baseline="-12077" dirty="0">
                <a:solidFill>
                  <a:schemeClr val="tx1">
                    <a:lumMod val="85000"/>
                    <a:lumOff val="15000"/>
                  </a:schemeClr>
                </a:solidFill>
                <a:latin typeface="+mj-lt"/>
                <a:cs typeface="Verdana"/>
              </a:rPr>
              <a:t>o </a:t>
            </a:r>
            <a:r>
              <a:rPr lang="en-US" sz="2200" spc="-75" dirty="0">
                <a:solidFill>
                  <a:schemeClr val="tx1">
                    <a:lumMod val="85000"/>
                    <a:lumOff val="15000"/>
                  </a:schemeClr>
                </a:solidFill>
                <a:latin typeface="+mj-lt"/>
                <a:cs typeface="Arial"/>
              </a:rPr>
              <a:t>or </a:t>
            </a:r>
            <a:r>
              <a:rPr lang="en-US" sz="2200" i="1" spc="170" dirty="0">
                <a:solidFill>
                  <a:schemeClr val="tx1">
                    <a:lumMod val="85000"/>
                    <a:lumOff val="15000"/>
                  </a:schemeClr>
                </a:solidFill>
                <a:latin typeface="+mj-lt"/>
                <a:cs typeface="Trebuchet MS"/>
              </a:rPr>
              <a:t>M </a:t>
            </a:r>
            <a:r>
              <a:rPr lang="en-US" sz="2200" i="1" spc="-80" dirty="0">
                <a:solidFill>
                  <a:schemeClr val="tx1">
                    <a:lumMod val="85000"/>
                    <a:lumOff val="15000"/>
                  </a:schemeClr>
                </a:solidFill>
                <a:latin typeface="+mj-lt"/>
                <a:cs typeface="Verdana"/>
              </a:rPr>
              <a:t>&lt; </a:t>
            </a:r>
            <a:r>
              <a:rPr lang="en-US" sz="2200" i="1" spc="40" dirty="0" err="1">
                <a:solidFill>
                  <a:schemeClr val="tx1">
                    <a:lumMod val="85000"/>
                    <a:lumOff val="15000"/>
                  </a:schemeClr>
                </a:solidFill>
                <a:latin typeface="+mj-lt"/>
                <a:cs typeface="Trebuchet MS"/>
              </a:rPr>
              <a:t>M</a:t>
            </a:r>
            <a:r>
              <a:rPr lang="en-US" sz="2200" i="1" spc="60" baseline="-12077" dirty="0" err="1">
                <a:solidFill>
                  <a:schemeClr val="tx1">
                    <a:lumMod val="85000"/>
                    <a:lumOff val="15000"/>
                  </a:schemeClr>
                </a:solidFill>
                <a:latin typeface="+mj-lt"/>
                <a:cs typeface="Verdana"/>
              </a:rPr>
              <a:t>d</a:t>
            </a:r>
            <a:r>
              <a:rPr lang="en-US" sz="2200" i="1" spc="-345" baseline="-12077" dirty="0">
                <a:solidFill>
                  <a:schemeClr val="tx1">
                    <a:lumMod val="85000"/>
                    <a:lumOff val="15000"/>
                  </a:schemeClr>
                </a:solidFill>
                <a:latin typeface="+mj-lt"/>
                <a:cs typeface="Verdana"/>
              </a:rPr>
              <a:t> </a:t>
            </a:r>
            <a:r>
              <a:rPr lang="en-US" sz="2200" spc="-5" dirty="0">
                <a:solidFill>
                  <a:schemeClr val="tx1">
                    <a:lumMod val="85000"/>
                    <a:lumOff val="15000"/>
                  </a:schemeClr>
                </a:solidFill>
                <a:latin typeface="+mj-lt"/>
                <a:cs typeface="Arial"/>
              </a:rPr>
              <a:t>.</a:t>
            </a:r>
            <a:endParaRPr lang="en-US" sz="2200" dirty="0">
              <a:solidFill>
                <a:schemeClr val="tx1">
                  <a:lumMod val="85000"/>
                  <a:lumOff val="15000"/>
                </a:schemeClr>
              </a:solidFill>
              <a:latin typeface="+mj-lt"/>
              <a:cs typeface="Arial"/>
            </a:endParaRPr>
          </a:p>
          <a:p>
            <a:pPr>
              <a:spcBef>
                <a:spcPts val="475"/>
              </a:spcBef>
            </a:pPr>
            <a:r>
              <a:rPr lang="en-US" sz="2200" spc="-25" dirty="0">
                <a:solidFill>
                  <a:schemeClr val="tx1">
                    <a:lumMod val="85000"/>
                    <a:lumOff val="15000"/>
                  </a:schemeClr>
                </a:solidFill>
                <a:latin typeface="+mj-lt"/>
                <a:cs typeface="Arial"/>
              </a:rPr>
              <a:t>Limits </a:t>
            </a:r>
            <a:r>
              <a:rPr lang="en-US" sz="2200" spc="-100" dirty="0">
                <a:solidFill>
                  <a:schemeClr val="tx1">
                    <a:lumMod val="85000"/>
                    <a:lumOff val="15000"/>
                  </a:schemeClr>
                </a:solidFill>
                <a:latin typeface="+mj-lt"/>
                <a:cs typeface="Arial"/>
              </a:rPr>
              <a:t>are: </a:t>
            </a:r>
            <a:r>
              <a:rPr lang="en-US" sz="2200" spc="-40" dirty="0">
                <a:solidFill>
                  <a:schemeClr val="tx1">
                    <a:lumMod val="85000"/>
                    <a:lumOff val="15000"/>
                  </a:schemeClr>
                </a:solidFill>
                <a:latin typeface="+mj-lt"/>
                <a:cs typeface="Lucida Sans Unicode"/>
              </a:rPr>
              <a:t>|</a:t>
            </a:r>
            <a:r>
              <a:rPr lang="en-US" sz="2200" i="1" spc="-40" dirty="0" err="1">
                <a:solidFill>
                  <a:schemeClr val="tx1">
                    <a:lumMod val="85000"/>
                    <a:lumOff val="15000"/>
                  </a:schemeClr>
                </a:solidFill>
                <a:latin typeface="+mj-lt"/>
                <a:cs typeface="Trebuchet MS"/>
              </a:rPr>
              <a:t>S</a:t>
            </a:r>
            <a:r>
              <a:rPr lang="en-US" sz="2200" i="1" spc="-60" baseline="-12077" dirty="0" err="1">
                <a:solidFill>
                  <a:schemeClr val="tx1">
                    <a:lumMod val="85000"/>
                    <a:lumOff val="15000"/>
                  </a:schemeClr>
                </a:solidFill>
                <a:latin typeface="+mj-lt"/>
                <a:cs typeface="Verdana"/>
              </a:rPr>
              <a:t>k</a:t>
            </a:r>
            <a:r>
              <a:rPr lang="en-US" sz="2200" i="1" spc="-60" baseline="-12077" dirty="0">
                <a:solidFill>
                  <a:schemeClr val="tx1">
                    <a:lumMod val="85000"/>
                    <a:lumOff val="15000"/>
                  </a:schemeClr>
                </a:solidFill>
                <a:latin typeface="+mj-lt"/>
                <a:cs typeface="Verdana"/>
              </a:rPr>
              <a:t> </a:t>
            </a:r>
            <a:r>
              <a:rPr lang="en-US" sz="2200" spc="-160" dirty="0">
                <a:solidFill>
                  <a:schemeClr val="tx1">
                    <a:lumMod val="85000"/>
                    <a:lumOff val="15000"/>
                  </a:schemeClr>
                </a:solidFill>
                <a:latin typeface="+mj-lt"/>
                <a:cs typeface="Lucida Sans Unicode"/>
              </a:rPr>
              <a:t>| </a:t>
            </a:r>
            <a:r>
              <a:rPr lang="en-US" sz="2200" spc="-15" dirty="0">
                <a:solidFill>
                  <a:schemeClr val="tx1">
                    <a:lumMod val="85000"/>
                    <a:lumOff val="15000"/>
                  </a:schemeClr>
                </a:solidFill>
                <a:latin typeface="+mj-lt"/>
                <a:cs typeface="Lucida Sans Unicode"/>
              </a:rPr>
              <a:t>≤ </a:t>
            </a:r>
            <a:r>
              <a:rPr lang="en-US" sz="2200" spc="-105" dirty="0">
                <a:solidFill>
                  <a:schemeClr val="tx1">
                    <a:lumMod val="85000"/>
                    <a:lumOff val="15000"/>
                  </a:schemeClr>
                </a:solidFill>
                <a:latin typeface="+mj-lt"/>
                <a:cs typeface="Arial"/>
              </a:rPr>
              <a:t>3 </a:t>
            </a:r>
            <a:r>
              <a:rPr lang="en-US" sz="2200" spc="-75" dirty="0">
                <a:solidFill>
                  <a:schemeClr val="tx1">
                    <a:lumMod val="85000"/>
                    <a:lumOff val="15000"/>
                  </a:schemeClr>
                </a:solidFill>
                <a:latin typeface="+mj-lt"/>
                <a:cs typeface="Arial"/>
              </a:rPr>
              <a:t>or </a:t>
            </a:r>
            <a:r>
              <a:rPr lang="en-US" sz="2200" spc="-60" dirty="0">
                <a:solidFill>
                  <a:schemeClr val="tx1">
                    <a:lumMod val="85000"/>
                    <a:lumOff val="15000"/>
                  </a:schemeClr>
                </a:solidFill>
                <a:latin typeface="+mj-lt"/>
                <a:cs typeface="Lucida Sans Unicode"/>
              </a:rPr>
              <a:t>−</a:t>
            </a:r>
            <a:r>
              <a:rPr lang="en-US" sz="2200" spc="-60" dirty="0">
                <a:solidFill>
                  <a:schemeClr val="tx1">
                    <a:lumMod val="85000"/>
                    <a:lumOff val="15000"/>
                  </a:schemeClr>
                </a:solidFill>
                <a:latin typeface="+mj-lt"/>
                <a:cs typeface="Arial"/>
              </a:rPr>
              <a:t>3 </a:t>
            </a:r>
            <a:r>
              <a:rPr lang="en-US" sz="2200" spc="-15" dirty="0">
                <a:solidFill>
                  <a:schemeClr val="tx1">
                    <a:lumMod val="85000"/>
                    <a:lumOff val="15000"/>
                  </a:schemeClr>
                </a:solidFill>
                <a:latin typeface="+mj-lt"/>
                <a:cs typeface="Lucida Sans Unicode"/>
              </a:rPr>
              <a:t>≤ </a:t>
            </a: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0" baseline="-12077" dirty="0">
                <a:solidFill>
                  <a:schemeClr val="tx1">
                    <a:lumMod val="85000"/>
                    <a:lumOff val="15000"/>
                  </a:schemeClr>
                </a:solidFill>
                <a:latin typeface="+mj-lt"/>
                <a:cs typeface="Verdana"/>
              </a:rPr>
              <a:t> </a:t>
            </a:r>
            <a:r>
              <a:rPr lang="en-US" sz="2200" spc="-15" dirty="0">
                <a:solidFill>
                  <a:schemeClr val="tx1">
                    <a:lumMod val="85000"/>
                    <a:lumOff val="15000"/>
                  </a:schemeClr>
                </a:solidFill>
                <a:latin typeface="+mj-lt"/>
                <a:cs typeface="Lucida Sans Unicode"/>
              </a:rPr>
              <a:t>≤</a:t>
            </a:r>
            <a:r>
              <a:rPr lang="en-US" sz="2200" spc="-295" dirty="0">
                <a:solidFill>
                  <a:schemeClr val="tx1">
                    <a:lumMod val="85000"/>
                    <a:lumOff val="15000"/>
                  </a:schemeClr>
                </a:solidFill>
                <a:latin typeface="+mj-lt"/>
                <a:cs typeface="Lucida Sans Unicode"/>
              </a:rPr>
              <a:t> </a:t>
            </a:r>
            <a:r>
              <a:rPr lang="en-US" sz="2200" spc="-55" dirty="0">
                <a:solidFill>
                  <a:schemeClr val="tx1">
                    <a:lumMod val="85000"/>
                    <a:lumOff val="15000"/>
                  </a:schemeClr>
                </a:solidFill>
                <a:latin typeface="+mj-lt"/>
                <a:cs typeface="Arial"/>
              </a:rPr>
              <a:t>3.</a:t>
            </a:r>
            <a:endParaRPr lang="en-US" sz="2200" dirty="0">
              <a:solidFill>
                <a:schemeClr val="tx1">
                  <a:lumMod val="85000"/>
                  <a:lumOff val="15000"/>
                </a:schemeClr>
              </a:solidFill>
              <a:latin typeface="+mj-lt"/>
              <a:cs typeface="Arial"/>
            </a:endParaRPr>
          </a:p>
          <a:p>
            <a:pPr>
              <a:spcBef>
                <a:spcPts val="480"/>
              </a:spcBef>
            </a:pPr>
            <a:r>
              <a:rPr lang="en-US" sz="2200" spc="-100" dirty="0">
                <a:solidFill>
                  <a:schemeClr val="tx1">
                    <a:lumMod val="85000"/>
                    <a:lumOff val="15000"/>
                  </a:schemeClr>
                </a:solidFill>
                <a:latin typeface="+mj-lt"/>
                <a:cs typeface="Arial"/>
              </a:rPr>
              <a:t>However, </a:t>
            </a:r>
            <a:r>
              <a:rPr lang="en-US" sz="2200" spc="-30" dirty="0">
                <a:solidFill>
                  <a:schemeClr val="tx1">
                    <a:lumMod val="85000"/>
                    <a:lumOff val="15000"/>
                  </a:schemeClr>
                </a:solidFill>
                <a:latin typeface="+mj-lt"/>
                <a:cs typeface="Arial"/>
              </a:rPr>
              <a:t>in </a:t>
            </a:r>
            <a:r>
              <a:rPr lang="en-US" sz="2200" spc="-60" dirty="0">
                <a:solidFill>
                  <a:schemeClr val="tx1">
                    <a:lumMod val="85000"/>
                    <a:lumOff val="15000"/>
                  </a:schemeClr>
                </a:solidFill>
                <a:latin typeface="+mj-lt"/>
                <a:cs typeface="Arial"/>
              </a:rPr>
              <a:t>practice, </a:t>
            </a:r>
            <a:r>
              <a:rPr lang="en-US" sz="2200" spc="-110" dirty="0">
                <a:solidFill>
                  <a:schemeClr val="tx1">
                    <a:lumMod val="85000"/>
                    <a:lumOff val="15000"/>
                  </a:schemeClr>
                </a:solidFill>
                <a:latin typeface="+mj-lt"/>
                <a:cs typeface="Arial"/>
              </a:rPr>
              <a:t>these </a:t>
            </a:r>
            <a:r>
              <a:rPr lang="en-US" sz="2200" spc="-15" dirty="0">
                <a:solidFill>
                  <a:schemeClr val="tx1">
                    <a:lumMod val="85000"/>
                    <a:lumOff val="15000"/>
                  </a:schemeClr>
                </a:solidFill>
                <a:latin typeface="+mj-lt"/>
                <a:cs typeface="Arial"/>
              </a:rPr>
              <a:t>limits </a:t>
            </a:r>
            <a:r>
              <a:rPr lang="en-US" sz="2200" spc="-130" dirty="0">
                <a:solidFill>
                  <a:schemeClr val="tx1">
                    <a:lumMod val="85000"/>
                    <a:lumOff val="15000"/>
                  </a:schemeClr>
                </a:solidFill>
                <a:latin typeface="+mj-lt"/>
                <a:cs typeface="Arial"/>
              </a:rPr>
              <a:t>are </a:t>
            </a:r>
            <a:r>
              <a:rPr lang="en-US" sz="2200" spc="-75" dirty="0">
                <a:solidFill>
                  <a:schemeClr val="tx1">
                    <a:lumMod val="85000"/>
                    <a:lumOff val="15000"/>
                  </a:schemeClr>
                </a:solidFill>
                <a:latin typeface="+mj-lt"/>
                <a:cs typeface="Arial"/>
              </a:rPr>
              <a:t>rarely</a:t>
            </a:r>
            <a:r>
              <a:rPr lang="en-US" sz="2200" spc="5" dirty="0">
                <a:solidFill>
                  <a:schemeClr val="tx1">
                    <a:lumMod val="85000"/>
                    <a:lumOff val="15000"/>
                  </a:schemeClr>
                </a:solidFill>
                <a:latin typeface="+mj-lt"/>
                <a:cs typeface="Arial"/>
              </a:rPr>
              <a:t> </a:t>
            </a:r>
            <a:r>
              <a:rPr lang="en-US" sz="2200" spc="-40" dirty="0">
                <a:solidFill>
                  <a:schemeClr val="tx1">
                    <a:lumMod val="85000"/>
                    <a:lumOff val="15000"/>
                  </a:schemeClr>
                </a:solidFill>
                <a:latin typeface="+mj-lt"/>
                <a:cs typeface="Arial"/>
              </a:rPr>
              <a:t>attained.</a:t>
            </a:r>
            <a:endParaRPr lang="en-US" sz="2200" dirty="0">
              <a:solidFill>
                <a:schemeClr val="tx1">
                  <a:lumMod val="85000"/>
                  <a:lumOff val="15000"/>
                </a:schemeClr>
              </a:solidFill>
              <a:latin typeface="+mj-lt"/>
              <a:cs typeface="Arial"/>
            </a:endParaRPr>
          </a:p>
          <a:p>
            <a:pPr marL="0" indent="0">
              <a:buNone/>
            </a:pPr>
            <a:endParaRPr lang="en-US" sz="2200"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D37CB00D-8C28-491E-8FC5-F28113119B3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560055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marR="30480" indent="0">
                  <a:lnSpc>
                    <a:spcPct val="107600"/>
                  </a:lnSpc>
                  <a:spcBef>
                    <a:spcPts val="90"/>
                  </a:spcBef>
                  <a:buNone/>
                </a:pPr>
                <a:r>
                  <a:rPr lang="en-US" sz="2200" spc="415" dirty="0" smtClean="0">
                    <a:solidFill>
                      <a:schemeClr val="tx1">
                        <a:lumMod val="85000"/>
                        <a:lumOff val="15000"/>
                      </a:schemeClr>
                    </a:solidFill>
                    <a:latin typeface="+mj-lt"/>
                    <a:cs typeface="PMingLiU"/>
                  </a:rPr>
                  <a:t>Coefficient </a:t>
                </a:r>
                <a:r>
                  <a:rPr lang="en-US" sz="2200" spc="490" dirty="0">
                    <a:solidFill>
                      <a:schemeClr val="tx1">
                        <a:lumMod val="85000"/>
                        <a:lumOff val="15000"/>
                      </a:schemeClr>
                    </a:solidFill>
                    <a:latin typeface="+mj-lt"/>
                    <a:cs typeface="PMingLiU"/>
                  </a:rPr>
                  <a:t>of </a:t>
                </a:r>
                <a:r>
                  <a:rPr lang="en-US" sz="2200" spc="330" dirty="0">
                    <a:solidFill>
                      <a:schemeClr val="tx1">
                        <a:lumMod val="85000"/>
                        <a:lumOff val="15000"/>
                      </a:schemeClr>
                    </a:solidFill>
                    <a:latin typeface="+mj-lt"/>
                    <a:cs typeface="PMingLiU"/>
                  </a:rPr>
                  <a:t>Skewness </a:t>
                </a:r>
                <a:r>
                  <a:rPr lang="en-US" sz="2200" spc="355" dirty="0">
                    <a:solidFill>
                      <a:schemeClr val="tx1">
                        <a:lumMod val="85000"/>
                        <a:lumOff val="15000"/>
                      </a:schemeClr>
                    </a:solidFill>
                    <a:latin typeface="+mj-lt"/>
                    <a:cs typeface="PMingLiU"/>
                  </a:rPr>
                  <a:t>based</a:t>
                </a:r>
                <a:r>
                  <a:rPr lang="en-US" sz="2200" spc="-85" dirty="0">
                    <a:solidFill>
                      <a:schemeClr val="tx1">
                        <a:lumMod val="85000"/>
                        <a:lumOff val="15000"/>
                      </a:schemeClr>
                    </a:solidFill>
                    <a:latin typeface="+mj-lt"/>
                    <a:cs typeface="PMingLiU"/>
                  </a:rPr>
                  <a:t/>
                </a:r>
                <a:r>
                  <a:rPr lang="en-US" sz="2200" spc="350" dirty="0">
                    <a:solidFill>
                      <a:schemeClr val="tx1">
                        <a:lumMod val="85000"/>
                        <a:lumOff val="15000"/>
                      </a:schemeClr>
                    </a:solidFill>
                    <a:latin typeface="+mj-lt"/>
                    <a:cs typeface="PMingLiU"/>
                  </a:rPr>
                  <a:t>upon  </a:t>
                </a:r>
                <a:r>
                  <a:rPr lang="en-US" sz="2200" spc="385" dirty="0">
                    <a:solidFill>
                      <a:schemeClr val="tx1">
                        <a:lumMod val="85000"/>
                        <a:lumOff val="15000"/>
                      </a:schemeClr>
                    </a:solidFill>
                    <a:latin typeface="+mj-lt"/>
                    <a:cs typeface="PMingLiU"/>
                  </a:rPr>
                  <a:t>Moments</a:t>
                </a:r>
                <a:endParaRPr lang="en-US" sz="2200" dirty="0">
                  <a:solidFill>
                    <a:schemeClr val="tx1">
                      <a:lumMod val="85000"/>
                      <a:lumOff val="15000"/>
                    </a:schemeClr>
                  </a:solidFill>
                  <a:latin typeface="+mj-lt"/>
                  <a:cs typeface="PMingLiU"/>
                </a:endParaRPr>
              </a:p>
              <a:p>
                <a:pPr marL="0" indent="0">
                  <a:lnSpc>
                    <a:spcPct val="100000"/>
                  </a:lnSpc>
                  <a:spcBef>
                    <a:spcPts val="5"/>
                  </a:spcBef>
                  <a:buNone/>
                </a:pPr>
                <a:r>
                  <a:rPr lang="en-US" sz="2200" spc="-60" dirty="0" smtClean="0">
                    <a:solidFill>
                      <a:schemeClr val="tx1">
                        <a:lumMod val="85000"/>
                        <a:lumOff val="15000"/>
                      </a:schemeClr>
                    </a:solidFill>
                    <a:latin typeface="+mj-lt"/>
                    <a:cs typeface="Georgia"/>
                  </a:rPr>
                  <a:t>Definition</a:t>
                </a:r>
                <a:endParaRPr lang="en-US" sz="2200" dirty="0">
                  <a:solidFill>
                    <a:schemeClr val="tx1">
                      <a:lumMod val="85000"/>
                      <a:lumOff val="15000"/>
                    </a:schemeClr>
                  </a:solidFill>
                  <a:latin typeface="+mj-lt"/>
                  <a:cs typeface="Georgia"/>
                </a:endParaRPr>
              </a:p>
              <a:p>
                <a:pPr marL="0" indent="0">
                  <a:lnSpc>
                    <a:spcPct val="100000"/>
                  </a:lnSpc>
                  <a:spcBef>
                    <a:spcPts val="1150"/>
                  </a:spcBef>
                  <a:buNone/>
                </a:pPr>
                <a:r>
                  <a:rPr lang="en-US" sz="2200" spc="60" dirty="0">
                    <a:solidFill>
                      <a:schemeClr val="tx1">
                        <a:lumMod val="85000"/>
                        <a:lumOff val="15000"/>
                      </a:schemeClr>
                    </a:solidFill>
                    <a:latin typeface="+mj-lt"/>
                    <a:cs typeface="Arial"/>
                  </a:rPr>
                  <a:t>It </a:t>
                </a:r>
                <a:r>
                  <a:rPr lang="en-US" sz="2200" spc="-95" dirty="0">
                    <a:solidFill>
                      <a:schemeClr val="tx1">
                        <a:lumMod val="85000"/>
                        <a:lumOff val="15000"/>
                      </a:schemeClr>
                    </a:solidFill>
                    <a:latin typeface="+mj-lt"/>
                    <a:cs typeface="Arial"/>
                  </a:rPr>
                  <a:t>is </a:t>
                </a:r>
                <a:r>
                  <a:rPr lang="en-US" sz="2200" spc="-85" dirty="0">
                    <a:solidFill>
                      <a:schemeClr val="tx1">
                        <a:lumMod val="85000"/>
                        <a:lumOff val="15000"/>
                      </a:schemeClr>
                    </a:solidFill>
                    <a:latin typeface="+mj-lt"/>
                    <a:cs typeface="Arial"/>
                  </a:rPr>
                  <a:t>defined</a:t>
                </a:r>
                <a:r>
                  <a:rPr lang="en-US" sz="2200" spc="-75" dirty="0">
                    <a:solidFill>
                      <a:schemeClr val="tx1">
                        <a:lumMod val="85000"/>
                        <a:lumOff val="15000"/>
                      </a:schemeClr>
                    </a:solidFill>
                    <a:latin typeface="+mj-lt"/>
                    <a:cs typeface="Arial"/>
                  </a:rPr>
                  <a:t/>
                </a:r>
                <a:r>
                  <a:rPr lang="en-US" sz="2200" spc="-120" dirty="0">
                    <a:solidFill>
                      <a:schemeClr val="tx1">
                        <a:lumMod val="85000"/>
                        <a:lumOff val="15000"/>
                      </a:schemeClr>
                    </a:solidFill>
                    <a:latin typeface="+mj-lt"/>
                    <a:cs typeface="Arial"/>
                  </a:rPr>
                  <a:t>as</a:t>
                </a:r>
                <a:r>
                  <a:rPr lang="en-US" sz="2200" spc="-120" dirty="0" smtClean="0">
                    <a:solidFill>
                      <a:schemeClr val="tx1">
                        <a:lumMod val="85000"/>
                        <a:lumOff val="15000"/>
                      </a:schemeClr>
                    </a:solidFill>
                    <a:latin typeface="+mj-lt"/>
                    <a:cs typeface="Arial"/>
                  </a:rPr>
                  <a:t>:</a:t>
                </a:r>
                <a14:m>
                  <m:oMath xmlns:m="http://schemas.openxmlformats.org/officeDocument/2006/math">
                    <m:r>
                      <a:rPr lang="en-US" sz="2200" b="0" i="0" smtClean="0">
                        <a:solidFill>
                          <a:schemeClr val="tx1">
                            <a:lumMod val="85000"/>
                            <a:lumOff val="15000"/>
                          </a:schemeClr>
                        </a:solidFill>
                        <a:latin typeface="Cambria Math"/>
                        <a:cs typeface="Arial"/>
                      </a:rPr>
                      <m:t>         </m:t>
                    </m:r>
                    <m:sSub>
                      <m:sSubPr>
                        <m:ctrlPr>
                          <a:rPr lang="en-US" sz="2200" i="1" smtClean="0">
                            <a:solidFill>
                              <a:schemeClr val="tx1">
                                <a:lumMod val="85000"/>
                                <a:lumOff val="15000"/>
                              </a:schemeClr>
                            </a:solidFill>
                            <a:latin typeface="Cambria Math"/>
                            <a:cs typeface="Arial"/>
                          </a:rPr>
                        </m:ctrlPr>
                      </m:sSubPr>
                      <m:e>
                        <m:r>
                          <a:rPr lang="en-US" sz="2200" i="1" smtClean="0">
                            <a:solidFill>
                              <a:schemeClr val="tx1">
                                <a:lumMod val="85000"/>
                                <a:lumOff val="15000"/>
                              </a:schemeClr>
                            </a:solidFill>
                            <a:latin typeface="Cambria Math"/>
                            <a:ea typeface="Cambria Math"/>
                            <a:cs typeface="Arial"/>
                          </a:rPr>
                          <m:t>𝛾</m:t>
                        </m:r>
                      </m:e>
                      <m:sub>
                        <m:r>
                          <a:rPr lang="en-US" sz="2200" b="0" i="1" smtClean="0">
                            <a:solidFill>
                              <a:schemeClr val="tx1">
                                <a:lumMod val="85000"/>
                                <a:lumOff val="15000"/>
                              </a:schemeClr>
                            </a:solidFill>
                            <a:latin typeface="Cambria Math"/>
                            <a:cs typeface="Arial"/>
                          </a:rPr>
                          <m:t>1</m:t>
                        </m:r>
                      </m:sub>
                    </m:sSub>
                    <m:r>
                      <a:rPr lang="en-US" sz="2200" b="0" i="1" smtClean="0">
                        <a:solidFill>
                          <a:schemeClr val="tx1">
                            <a:lumMod val="85000"/>
                            <a:lumOff val="15000"/>
                          </a:schemeClr>
                        </a:solidFill>
                        <a:latin typeface="Cambria Math"/>
                        <a:cs typeface="Arial"/>
                      </a:rPr>
                      <m:t>=</m:t>
                    </m:r>
                    <m:f>
                      <m:fPr>
                        <m:ctrlPr>
                          <a:rPr lang="en-US" sz="2200" i="1" smtClean="0">
                            <a:solidFill>
                              <a:schemeClr val="tx1">
                                <a:lumMod val="85000"/>
                                <a:lumOff val="15000"/>
                              </a:schemeClr>
                            </a:solidFill>
                            <a:latin typeface="Cambria Math"/>
                            <a:cs typeface="Arial"/>
                          </a:rPr>
                        </m:ctrlPr>
                      </m:fPr>
                      <m:num>
                        <m:sSub>
                          <m:sSubPr>
                            <m:ctrlPr>
                              <a:rPr lang="en-US" sz="2200" i="1" smtClean="0">
                                <a:solidFill>
                                  <a:schemeClr val="tx1">
                                    <a:lumMod val="85000"/>
                                    <a:lumOff val="15000"/>
                                  </a:schemeClr>
                                </a:solidFill>
                                <a:latin typeface="Cambria Math"/>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3</m:t>
                            </m:r>
                          </m:sub>
                        </m:sSub>
                      </m:num>
                      <m:den>
                        <m:rad>
                          <m:radPr>
                            <m:degHide m:val="on"/>
                            <m:ctrlPr>
                              <a:rPr lang="en-US" sz="2200" i="1" smtClean="0">
                                <a:solidFill>
                                  <a:schemeClr val="tx1">
                                    <a:lumMod val="85000"/>
                                    <a:lumOff val="15000"/>
                                  </a:schemeClr>
                                </a:solidFill>
                                <a:latin typeface="Cambria Math"/>
                                <a:cs typeface="Arial"/>
                              </a:rPr>
                            </m:ctrlPr>
                          </m:radPr>
                          <m:deg/>
                          <m:e>
                            <m:sSubSup>
                              <m:sSubSupPr>
                                <m:ctrlPr>
                                  <a:rPr lang="en-US" sz="2200" i="1" smtClean="0">
                                    <a:solidFill>
                                      <a:schemeClr val="tx1">
                                        <a:lumMod val="85000"/>
                                        <a:lumOff val="15000"/>
                                      </a:schemeClr>
                                    </a:solidFill>
                                    <a:latin typeface="Cambria Math"/>
                                    <a:cs typeface="Arial"/>
                                  </a:rPr>
                                </m:ctrlPr>
                              </m:sSubSupPr>
                              <m:e>
                                <m:sSub>
                                  <m:sSubPr>
                                    <m:ctrlPr>
                                      <a:rPr lang="en-US" sz="2200" i="1" smtClean="0">
                                        <a:solidFill>
                                          <a:schemeClr val="tx1">
                                            <a:lumMod val="85000"/>
                                            <a:lumOff val="15000"/>
                                          </a:schemeClr>
                                        </a:solidFill>
                                        <a:latin typeface="Cambria Math"/>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2</m:t>
                                    </m:r>
                                  </m:sub>
                                </m:sSub>
                              </m:e>
                              <m:sub/>
                              <m:sup>
                                <m:r>
                                  <a:rPr lang="en-US" sz="2200" b="0" i="1" smtClean="0">
                                    <a:solidFill>
                                      <a:schemeClr val="tx1">
                                        <a:lumMod val="85000"/>
                                        <a:lumOff val="15000"/>
                                      </a:schemeClr>
                                    </a:solidFill>
                                    <a:latin typeface="Cambria Math"/>
                                    <a:cs typeface="Arial"/>
                                  </a:rPr>
                                  <m:t>3</m:t>
                                </m:r>
                              </m:sup>
                            </m:sSubSup>
                          </m:e>
                        </m:rad>
                      </m:den>
                    </m:f>
                  </m:oMath>
                </a14:m>
                <a:endParaRPr lang="en-US" sz="2200" dirty="0">
                  <a:solidFill>
                    <a:schemeClr val="tx1">
                      <a:lumMod val="85000"/>
                      <a:lumOff val="15000"/>
                    </a:schemeClr>
                  </a:solidFill>
                  <a:latin typeface="+mj-lt"/>
                  <a:cs typeface="Arial"/>
                </a:endParaRPr>
              </a:p>
              <a:p>
                <a:pPr marL="0" indent="0">
                  <a:lnSpc>
                    <a:spcPct val="100000"/>
                  </a:lnSpc>
                  <a:buNone/>
                </a:pPr>
                <a:r>
                  <a:rPr lang="en-US" sz="2200" spc="-110" dirty="0" smtClean="0">
                    <a:solidFill>
                      <a:schemeClr val="tx1">
                        <a:lumMod val="85000"/>
                        <a:lumOff val="15000"/>
                      </a:schemeClr>
                    </a:solidFill>
                    <a:latin typeface="+mj-lt"/>
                    <a:cs typeface="Arial"/>
                  </a:rPr>
                  <a:t>where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smtClean="0">
                            <a:solidFill>
                              <a:schemeClr val="tx1">
                                <a:lumMod val="85000"/>
                                <a:lumOff val="15000"/>
                              </a:schemeClr>
                            </a:solidFill>
                            <a:latin typeface="Cambria Math"/>
                            <a:ea typeface="Cambria Math"/>
                            <a:cs typeface="Arial"/>
                          </a:rPr>
                          <m:t>𝛾</m:t>
                        </m:r>
                      </m:e>
                      <m:sub>
                        <m:r>
                          <a:rPr lang="en-US" sz="2200" b="0" i="1">
                            <a:solidFill>
                              <a:schemeClr val="tx1">
                                <a:lumMod val="85000"/>
                                <a:lumOff val="15000"/>
                              </a:schemeClr>
                            </a:solidFill>
                            <a:latin typeface="Cambria Math"/>
                            <a:cs typeface="Arial"/>
                          </a:rPr>
                          <m:t>1</m:t>
                        </m:r>
                      </m:sub>
                    </m:sSub>
                  </m:oMath>
                </a14:m>
                <a:r>
                  <a:rPr lang="en-US" sz="2200" i="1" spc="-10" dirty="0" smtClean="0">
                    <a:solidFill>
                      <a:schemeClr val="tx1">
                        <a:lumMod val="85000"/>
                        <a:lumOff val="15000"/>
                      </a:schemeClr>
                    </a:solidFill>
                    <a:latin typeface="+mj-lt"/>
                    <a:cs typeface="Trebuchet MS"/>
                  </a:rPr>
                  <a:t/>
                </a:r>
                <a:r>
                  <a:rPr lang="en-US" sz="2200" spc="-130" dirty="0">
                    <a:solidFill>
                      <a:schemeClr val="tx1">
                        <a:lumMod val="85000"/>
                        <a:lumOff val="15000"/>
                      </a:schemeClr>
                    </a:solidFill>
                    <a:latin typeface="+mj-lt"/>
                    <a:cs typeface="Arial"/>
                  </a:rPr>
                  <a:t>are </a:t>
                </a:r>
                <a:r>
                  <a:rPr lang="en-US" sz="2200" spc="-110" dirty="0">
                    <a:solidFill>
                      <a:schemeClr val="tx1">
                        <a:lumMod val="85000"/>
                        <a:lumOff val="15000"/>
                      </a:schemeClr>
                    </a:solidFill>
                    <a:latin typeface="+mj-lt"/>
                    <a:cs typeface="Arial"/>
                  </a:rPr>
                  <a:t>Pearson’s </a:t>
                </a:r>
                <a:r>
                  <a:rPr lang="en-US" sz="2200" spc="-65" dirty="0">
                    <a:solidFill>
                      <a:schemeClr val="tx1">
                        <a:lumMod val="85000"/>
                        <a:lumOff val="15000"/>
                      </a:schemeClr>
                    </a:solidFill>
                    <a:latin typeface="+mj-lt"/>
                    <a:cs typeface="Arial"/>
                  </a:rPr>
                  <a:t>Coefficients </a:t>
                </a:r>
                <a:r>
                  <a:rPr lang="en-US" sz="2200" spc="-100" dirty="0">
                    <a:solidFill>
                      <a:schemeClr val="tx1">
                        <a:lumMod val="85000"/>
                        <a:lumOff val="15000"/>
                      </a:schemeClr>
                    </a:solidFill>
                    <a:latin typeface="+mj-lt"/>
                    <a:cs typeface="Arial"/>
                  </a:rPr>
                  <a:t>and </a:t>
                </a:r>
                <a:r>
                  <a:rPr lang="en-US" sz="2200" spc="-85" dirty="0">
                    <a:solidFill>
                      <a:schemeClr val="tx1">
                        <a:lumMod val="85000"/>
                        <a:lumOff val="15000"/>
                      </a:schemeClr>
                    </a:solidFill>
                    <a:latin typeface="+mj-lt"/>
                    <a:cs typeface="Arial"/>
                  </a:rPr>
                  <a:t>defined</a:t>
                </a:r>
                <a:r>
                  <a:rPr lang="en-US" sz="2200" spc="-195" dirty="0">
                    <a:solidFill>
                      <a:schemeClr val="tx1">
                        <a:lumMod val="85000"/>
                        <a:lumOff val="15000"/>
                      </a:schemeClr>
                    </a:solidFill>
                    <a:latin typeface="+mj-lt"/>
                    <a:cs typeface="Arial"/>
                  </a:rPr>
                  <a:t/>
                </a:r>
                <a:r>
                  <a:rPr lang="en-US" sz="2200" spc="-120" dirty="0">
                    <a:solidFill>
                      <a:schemeClr val="tx1">
                        <a:lumMod val="85000"/>
                        <a:lumOff val="15000"/>
                      </a:schemeClr>
                    </a:solidFill>
                    <a:latin typeface="+mj-lt"/>
                    <a:cs typeface="Arial"/>
                  </a:rPr>
                  <a:t>as</a:t>
                </a:r>
                <a:r>
                  <a:rPr lang="en-US" sz="2200" spc="-120" dirty="0" smtClean="0">
                    <a:solidFill>
                      <a:schemeClr val="tx1">
                        <a:lumMod val="85000"/>
                        <a:lumOff val="15000"/>
                      </a:schemeClr>
                    </a:solidFill>
                    <a:latin typeface="+mj-lt"/>
                    <a:cs typeface="Arial"/>
                  </a:rPr>
                  <a:t>:</a:t>
                </a:r>
              </a:p>
              <a:p>
                <a:pPr marL="0" marR="1910080" indent="0">
                  <a:lnSpc>
                    <a:spcPct val="123400"/>
                  </a:lnSpc>
                  <a:spcBef>
                    <a:spcPts val="95"/>
                  </a:spcBef>
                  <a:buNone/>
                </a:pP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0" baseline="-12077" dirty="0">
                    <a:solidFill>
                      <a:schemeClr val="tx1">
                        <a:lumMod val="85000"/>
                        <a:lumOff val="15000"/>
                      </a:schemeClr>
                    </a:solidFill>
                    <a:latin typeface="+mj-lt"/>
                    <a:cs typeface="Verdana"/>
                  </a:rPr>
                  <a:t/>
                </a:r>
                <a:r>
                  <a:rPr lang="en-US" sz="2200" spc="320" dirty="0">
                    <a:solidFill>
                      <a:schemeClr val="tx1">
                        <a:lumMod val="85000"/>
                        <a:lumOff val="15000"/>
                      </a:schemeClr>
                    </a:solidFill>
                    <a:latin typeface="+mj-lt"/>
                    <a:cs typeface="Arial"/>
                  </a:rPr>
                  <a:t>= </a:t>
                </a:r>
                <a:r>
                  <a:rPr lang="en-US" sz="2200" spc="-55" dirty="0">
                    <a:solidFill>
                      <a:schemeClr val="tx1">
                        <a:lumMod val="85000"/>
                        <a:lumOff val="15000"/>
                      </a:schemeClr>
                    </a:solidFill>
                    <a:latin typeface="+mj-lt"/>
                    <a:cs typeface="Arial"/>
                  </a:rPr>
                  <a:t>0, </a:t>
                </a:r>
                <a:r>
                  <a:rPr lang="en-US" sz="2200" spc="30" dirty="0">
                    <a:solidFill>
                      <a:schemeClr val="tx1">
                        <a:lumMod val="85000"/>
                        <a:lumOff val="15000"/>
                      </a:schemeClr>
                    </a:solidFill>
                    <a:latin typeface="+mj-lt"/>
                    <a:cs typeface="Arial"/>
                  </a:rPr>
                  <a:t>if </a:t>
                </a:r>
                <a:r>
                  <a:rPr lang="en-US" sz="2200" spc="-55" dirty="0">
                    <a:solidFill>
                      <a:schemeClr val="tx1">
                        <a:lumMod val="85000"/>
                        <a:lumOff val="15000"/>
                      </a:schemeClr>
                    </a:solidFill>
                    <a:latin typeface="+mj-lt"/>
                    <a:cs typeface="Arial"/>
                  </a:rPr>
                  <a:t>either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smtClean="0">
                    <a:solidFill>
                      <a:schemeClr val="tx1">
                        <a:lumMod val="85000"/>
                        <a:lumOff val="15000"/>
                      </a:schemeClr>
                    </a:solidFill>
                    <a:latin typeface="+mj-lt"/>
                    <a:cs typeface="Trebuchet MS"/>
                  </a:rPr>
                  <a:t/>
                </a:r>
                <a:r>
                  <a:rPr lang="en-US" sz="2200" spc="320" dirty="0">
                    <a:solidFill>
                      <a:schemeClr val="tx1">
                        <a:lumMod val="85000"/>
                        <a:lumOff val="15000"/>
                      </a:schemeClr>
                    </a:solidFill>
                    <a:latin typeface="+mj-lt"/>
                    <a:cs typeface="Arial"/>
                  </a:rPr>
                  <a:t>= </a:t>
                </a:r>
                <a:r>
                  <a:rPr lang="en-US" sz="2200" spc="-105" dirty="0">
                    <a:solidFill>
                      <a:schemeClr val="tx1">
                        <a:lumMod val="85000"/>
                        <a:lumOff val="15000"/>
                      </a:schemeClr>
                    </a:solidFill>
                    <a:latin typeface="+mj-lt"/>
                    <a:cs typeface="Arial"/>
                  </a:rPr>
                  <a:t>0 </a:t>
                </a:r>
                <a:r>
                  <a:rPr lang="en-US" sz="2200" spc="-75" dirty="0">
                    <a:solidFill>
                      <a:schemeClr val="tx1">
                        <a:lumMod val="85000"/>
                        <a:lumOff val="15000"/>
                      </a:schemeClr>
                    </a:solidFill>
                    <a:latin typeface="+mj-lt"/>
                    <a:cs typeface="Arial"/>
                  </a:rPr>
                  <a:t>or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b="0" i="1" smtClean="0">
                            <a:solidFill>
                              <a:schemeClr val="tx1">
                                <a:lumMod val="85000"/>
                                <a:lumOff val="15000"/>
                              </a:schemeClr>
                            </a:solidFill>
                            <a:latin typeface="Cambria Math"/>
                            <a:ea typeface="Cambria Math"/>
                            <a:cs typeface="Arial"/>
                          </a:rPr>
                          <m:t>2</m:t>
                        </m:r>
                      </m:sub>
                    </m:sSub>
                  </m:oMath>
                </a14:m>
                <a:r>
                  <a:rPr lang="en-US" sz="2200" spc="-75" baseline="-12077" dirty="0" smtClean="0">
                    <a:solidFill>
                      <a:schemeClr val="tx1">
                        <a:lumMod val="85000"/>
                        <a:lumOff val="15000"/>
                      </a:schemeClr>
                    </a:solidFill>
                    <a:latin typeface="+mj-lt"/>
                    <a:cs typeface="Trebuchet MS"/>
                  </a:rPr>
                  <a:t/>
                </a:r>
                <a:r>
                  <a:rPr lang="en-US" sz="2200" spc="320" dirty="0">
                    <a:solidFill>
                      <a:schemeClr val="tx1">
                        <a:lumMod val="85000"/>
                        <a:lumOff val="15000"/>
                      </a:schemeClr>
                    </a:solidFill>
                    <a:latin typeface="+mj-lt"/>
                    <a:cs typeface="Arial"/>
                  </a:rPr>
                  <a:t>= </a:t>
                </a:r>
                <a:r>
                  <a:rPr lang="en-US" sz="2200" spc="-40" dirty="0">
                    <a:solidFill>
                      <a:schemeClr val="tx1">
                        <a:lumMod val="85000"/>
                        <a:lumOff val="15000"/>
                      </a:schemeClr>
                    </a:solidFill>
                    <a:latin typeface="+mj-lt"/>
                    <a:cs typeface="Lucida Sans Unicode"/>
                  </a:rPr>
                  <a:t>−</a:t>
                </a:r>
                <a:r>
                  <a:rPr lang="en-US" sz="2200" spc="-40" dirty="0">
                    <a:solidFill>
                      <a:schemeClr val="tx1">
                        <a:lumMod val="85000"/>
                        <a:lumOff val="15000"/>
                      </a:schemeClr>
                    </a:solidFill>
                    <a:latin typeface="+mj-lt"/>
                    <a:cs typeface="Arial"/>
                  </a:rPr>
                  <a:t>3.  </a:t>
                </a:r>
                <a:r>
                  <a:rPr lang="en-US" sz="2200" spc="-65" dirty="0">
                    <a:solidFill>
                      <a:schemeClr val="tx1">
                        <a:lumMod val="85000"/>
                        <a:lumOff val="15000"/>
                      </a:schemeClr>
                    </a:solidFill>
                    <a:latin typeface="+mj-lt"/>
                    <a:cs typeface="Arial"/>
                  </a:rPr>
                  <a:t>Thus </a:t>
                </a:r>
                <a:r>
                  <a:rPr lang="en-US" sz="2200" i="1" spc="20" dirty="0" err="1">
                    <a:solidFill>
                      <a:schemeClr val="tx1">
                        <a:lumMod val="85000"/>
                        <a:lumOff val="15000"/>
                      </a:schemeClr>
                    </a:solidFill>
                    <a:latin typeface="+mj-lt"/>
                    <a:cs typeface="Trebuchet MS"/>
                  </a:rPr>
                  <a:t>S</a:t>
                </a:r>
                <a:r>
                  <a:rPr lang="en-US" sz="2200" i="1" spc="30" baseline="-12077" dirty="0" err="1">
                    <a:solidFill>
                      <a:schemeClr val="tx1">
                        <a:lumMod val="85000"/>
                        <a:lumOff val="15000"/>
                      </a:schemeClr>
                    </a:solidFill>
                    <a:latin typeface="+mj-lt"/>
                    <a:cs typeface="Verdana"/>
                  </a:rPr>
                  <a:t>k</a:t>
                </a:r>
                <a:r>
                  <a:rPr lang="en-US" sz="2200" i="1" spc="30" baseline="-12077" dirty="0">
                    <a:solidFill>
                      <a:schemeClr val="tx1">
                        <a:lumMod val="85000"/>
                        <a:lumOff val="15000"/>
                      </a:schemeClr>
                    </a:solidFill>
                    <a:latin typeface="+mj-lt"/>
                    <a:cs typeface="Verdana"/>
                  </a:rPr>
                  <a:t/>
                </a:r>
                <a:r>
                  <a:rPr lang="en-US" sz="2200" spc="320" dirty="0">
                    <a:solidFill>
                      <a:schemeClr val="tx1">
                        <a:lumMod val="85000"/>
                        <a:lumOff val="15000"/>
                      </a:schemeClr>
                    </a:solidFill>
                    <a:latin typeface="+mj-lt"/>
                    <a:cs typeface="Arial"/>
                  </a:rPr>
                  <a:t>= </a:t>
                </a:r>
                <a:r>
                  <a:rPr lang="en-US" sz="2200" spc="-55" dirty="0">
                    <a:solidFill>
                      <a:schemeClr val="tx1">
                        <a:lumMod val="85000"/>
                        <a:lumOff val="15000"/>
                      </a:schemeClr>
                    </a:solidFill>
                    <a:latin typeface="+mj-lt"/>
                    <a:cs typeface="Arial"/>
                  </a:rPr>
                  <a:t>0, </a:t>
                </a:r>
                <a:r>
                  <a:rPr lang="en-US" sz="2200" spc="30" dirty="0">
                    <a:solidFill>
                      <a:schemeClr val="tx1">
                        <a:lumMod val="85000"/>
                        <a:lumOff val="15000"/>
                      </a:schemeClr>
                    </a:solidFill>
                    <a:latin typeface="+mj-lt"/>
                    <a:cs typeface="Arial"/>
                  </a:rPr>
                  <a:t>if </a:t>
                </a:r>
                <a:r>
                  <a:rPr lang="en-US" sz="2200" spc="-100" dirty="0">
                    <a:solidFill>
                      <a:schemeClr val="tx1">
                        <a:lumMod val="85000"/>
                        <a:lumOff val="15000"/>
                      </a:schemeClr>
                    </a:solidFill>
                    <a:latin typeface="+mj-lt"/>
                    <a:cs typeface="Arial"/>
                  </a:rPr>
                  <a:t>and </a:t>
                </a:r>
                <a:r>
                  <a:rPr lang="en-US" sz="2200" spc="-60" dirty="0">
                    <a:solidFill>
                      <a:schemeClr val="tx1">
                        <a:lumMod val="85000"/>
                        <a:lumOff val="15000"/>
                      </a:schemeClr>
                    </a:solidFill>
                    <a:latin typeface="+mj-lt"/>
                    <a:cs typeface="Arial"/>
                  </a:rPr>
                  <a:t>only </a:t>
                </a:r>
                <a:r>
                  <a:rPr lang="en-US" sz="2200" spc="30" dirty="0">
                    <a:solidFill>
                      <a:schemeClr val="tx1">
                        <a:lumMod val="85000"/>
                        <a:lumOff val="15000"/>
                      </a:schemeClr>
                    </a:solidFill>
                    <a:latin typeface="+mj-lt"/>
                    <a:cs typeface="Arial"/>
                  </a:rPr>
                  <a:t>if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smtClean="0">
                    <a:solidFill>
                      <a:schemeClr val="tx1">
                        <a:lumMod val="85000"/>
                        <a:lumOff val="15000"/>
                      </a:schemeClr>
                    </a:solidFill>
                    <a:latin typeface="+mj-lt"/>
                    <a:cs typeface="Trebuchet MS"/>
                  </a:rPr>
                  <a:t/>
                </a:r>
                <a:r>
                  <a:rPr lang="en-US" sz="2200" spc="320" dirty="0">
                    <a:solidFill>
                      <a:schemeClr val="tx1">
                        <a:lumMod val="85000"/>
                        <a:lumOff val="15000"/>
                      </a:schemeClr>
                    </a:solidFill>
                    <a:latin typeface="+mj-lt"/>
                    <a:cs typeface="Arial"/>
                  </a:rPr>
                  <a:t>=</a:t>
                </a:r>
                <a:r>
                  <a:rPr lang="en-US" sz="2200" spc="-235" dirty="0">
                    <a:solidFill>
                      <a:schemeClr val="tx1">
                        <a:lumMod val="85000"/>
                        <a:lumOff val="15000"/>
                      </a:schemeClr>
                    </a:solidFill>
                    <a:latin typeface="+mj-lt"/>
                    <a:cs typeface="Arial"/>
                  </a:rPr>
                  <a:t/>
                </a:r>
                <a:r>
                  <a:rPr lang="en-US" sz="2200" spc="-55" dirty="0">
                    <a:solidFill>
                      <a:schemeClr val="tx1">
                        <a:lumMod val="85000"/>
                        <a:lumOff val="15000"/>
                      </a:schemeClr>
                    </a:solidFill>
                    <a:latin typeface="+mj-lt"/>
                    <a:cs typeface="Arial"/>
                  </a:rPr>
                  <a:t>0.</a:t>
                </a:r>
                <a:endParaRPr lang="en-US" sz="2200" dirty="0">
                  <a:solidFill>
                    <a:schemeClr val="tx1">
                      <a:lumMod val="85000"/>
                      <a:lumOff val="15000"/>
                    </a:schemeClr>
                  </a:solidFill>
                  <a:latin typeface="+mj-lt"/>
                  <a:cs typeface="Arial"/>
                </a:endParaRPr>
              </a:p>
              <a:p>
                <a:pPr marL="0" indent="0">
                  <a:lnSpc>
                    <a:spcPct val="100000"/>
                  </a:lnSpc>
                  <a:spcBef>
                    <a:spcPts val="475"/>
                  </a:spcBef>
                  <a:buNone/>
                </a:pPr>
                <a:r>
                  <a:rPr lang="en-US" sz="2200" spc="-65" dirty="0">
                    <a:solidFill>
                      <a:schemeClr val="tx1">
                        <a:lumMod val="85000"/>
                        <a:lumOff val="15000"/>
                      </a:schemeClr>
                    </a:solidFill>
                    <a:latin typeface="+mj-lt"/>
                    <a:cs typeface="Arial"/>
                  </a:rPr>
                  <a:t>Thus </a:t>
                </a:r>
                <a:r>
                  <a:rPr lang="en-US" sz="2200" spc="-35" dirty="0">
                    <a:solidFill>
                      <a:schemeClr val="tx1">
                        <a:lumMod val="85000"/>
                        <a:lumOff val="15000"/>
                      </a:schemeClr>
                    </a:solidFill>
                    <a:latin typeface="+mj-lt"/>
                    <a:cs typeface="Arial"/>
                  </a:rPr>
                  <a:t>for </a:t>
                </a:r>
                <a:r>
                  <a:rPr lang="en-US" sz="2200" spc="-140" dirty="0">
                    <a:solidFill>
                      <a:schemeClr val="tx1">
                        <a:lumMod val="85000"/>
                        <a:lumOff val="15000"/>
                      </a:schemeClr>
                    </a:solidFill>
                    <a:latin typeface="+mj-lt"/>
                    <a:cs typeface="Arial"/>
                  </a:rPr>
                  <a:t>a </a:t>
                </a:r>
                <a:r>
                  <a:rPr lang="en-US" sz="2200" spc="-65" dirty="0">
                    <a:solidFill>
                      <a:schemeClr val="tx1">
                        <a:lumMod val="85000"/>
                        <a:lumOff val="15000"/>
                      </a:schemeClr>
                    </a:solidFill>
                    <a:latin typeface="+mj-lt"/>
                    <a:cs typeface="Arial"/>
                  </a:rPr>
                  <a:t>symmetrical </a:t>
                </a:r>
                <a:r>
                  <a:rPr lang="en-US" sz="2200" spc="-25" dirty="0">
                    <a:solidFill>
                      <a:schemeClr val="tx1">
                        <a:lumMod val="85000"/>
                        <a:lumOff val="15000"/>
                      </a:schemeClr>
                    </a:solidFill>
                    <a:latin typeface="+mj-lt"/>
                    <a:cs typeface="Arial"/>
                  </a:rPr>
                  <a:t>distribution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smtClean="0">
                    <a:solidFill>
                      <a:schemeClr val="tx1">
                        <a:lumMod val="85000"/>
                        <a:lumOff val="15000"/>
                      </a:schemeClr>
                    </a:solidFill>
                    <a:latin typeface="+mj-lt"/>
                    <a:cs typeface="Trebuchet MS"/>
                  </a:rPr>
                  <a:t/>
                </a:r>
                <a:r>
                  <a:rPr lang="en-US" sz="2200" spc="320" dirty="0">
                    <a:solidFill>
                      <a:schemeClr val="tx1">
                        <a:lumMod val="85000"/>
                        <a:lumOff val="15000"/>
                      </a:schemeClr>
                    </a:solidFill>
                    <a:latin typeface="+mj-lt"/>
                    <a:cs typeface="Arial"/>
                  </a:rPr>
                  <a:t>=</a:t>
                </a:r>
                <a:r>
                  <a:rPr lang="en-US" sz="2200" spc="400" dirty="0">
                    <a:solidFill>
                      <a:schemeClr val="tx1">
                        <a:lumMod val="85000"/>
                        <a:lumOff val="15000"/>
                      </a:schemeClr>
                    </a:solidFill>
                    <a:latin typeface="+mj-lt"/>
                    <a:cs typeface="Arial"/>
                  </a:rPr>
                  <a:t/>
                </a:r>
                <a:r>
                  <a:rPr lang="en-US" sz="2200" spc="-55" dirty="0">
                    <a:solidFill>
                      <a:schemeClr val="tx1">
                        <a:lumMod val="85000"/>
                        <a:lumOff val="15000"/>
                      </a:schemeClr>
                    </a:solidFill>
                    <a:latin typeface="+mj-lt"/>
                    <a:cs typeface="Arial"/>
                  </a:rPr>
                  <a:t>0.</a:t>
                </a:r>
                <a:endParaRPr lang="en-US" sz="2200" dirty="0">
                  <a:solidFill>
                    <a:schemeClr val="tx1">
                      <a:lumMod val="85000"/>
                      <a:lumOff val="15000"/>
                    </a:schemeClr>
                  </a:solidFill>
                  <a:latin typeface="+mj-lt"/>
                  <a:cs typeface="Arial"/>
                </a:endParaRPr>
              </a:p>
              <a:p>
                <a:pPr marL="0" indent="0">
                  <a:lnSpc>
                    <a:spcPct val="100000"/>
                  </a:lnSpc>
                  <a:spcBef>
                    <a:spcPts val="475"/>
                  </a:spcBef>
                  <a:buNone/>
                </a:pPr>
                <a:r>
                  <a:rPr lang="en-US" sz="2200" spc="-50" dirty="0">
                    <a:solidFill>
                      <a:schemeClr val="tx1">
                        <a:lumMod val="85000"/>
                        <a:lumOff val="15000"/>
                      </a:schemeClr>
                    </a:solidFill>
                    <a:latin typeface="+mj-lt"/>
                    <a:cs typeface="Arial"/>
                  </a:rPr>
                  <a:t>In </a:t>
                </a:r>
                <a:r>
                  <a:rPr lang="en-US" sz="2200" spc="-35" dirty="0">
                    <a:solidFill>
                      <a:schemeClr val="tx1">
                        <a:lumMod val="85000"/>
                        <a:lumOff val="15000"/>
                      </a:schemeClr>
                    </a:solidFill>
                    <a:latin typeface="+mj-lt"/>
                    <a:cs typeface="Arial"/>
                  </a:rPr>
                  <a:t>this </a:t>
                </a:r>
                <a:r>
                  <a:rPr lang="en-US" sz="2200" spc="-85" dirty="0">
                    <a:solidFill>
                      <a:schemeClr val="tx1">
                        <a:lumMod val="85000"/>
                        <a:lumOff val="15000"/>
                      </a:schemeClr>
                    </a:solidFill>
                    <a:latin typeface="+mj-lt"/>
                    <a:cs typeface="Arial"/>
                  </a:rPr>
                  <a:t>respect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spc="-75" baseline="-12077" dirty="0" smtClean="0">
                    <a:solidFill>
                      <a:schemeClr val="tx1">
                        <a:lumMod val="85000"/>
                        <a:lumOff val="15000"/>
                      </a:schemeClr>
                    </a:solidFill>
                    <a:latin typeface="+mj-lt"/>
                    <a:cs typeface="Trebuchet MS"/>
                  </a:rPr>
                  <a:t/>
                </a:r>
                <a:r>
                  <a:rPr lang="en-US" sz="2200" spc="-95" dirty="0">
                    <a:solidFill>
                      <a:schemeClr val="tx1">
                        <a:lumMod val="85000"/>
                        <a:lumOff val="15000"/>
                      </a:schemeClr>
                    </a:solidFill>
                    <a:latin typeface="+mj-lt"/>
                    <a:cs typeface="Arial"/>
                  </a:rPr>
                  <a:t>is </a:t>
                </a:r>
                <a:r>
                  <a:rPr lang="en-US" sz="2200" spc="-75" dirty="0">
                    <a:solidFill>
                      <a:schemeClr val="tx1">
                        <a:lumMod val="85000"/>
                        <a:lumOff val="15000"/>
                      </a:schemeClr>
                    </a:solidFill>
                    <a:latin typeface="+mj-lt"/>
                    <a:cs typeface="Arial"/>
                  </a:rPr>
                  <a:t>taken </a:t>
                </a:r>
                <a:r>
                  <a:rPr lang="en-US" sz="2200" spc="-175" dirty="0">
                    <a:solidFill>
                      <a:schemeClr val="tx1">
                        <a:lumMod val="85000"/>
                        <a:lumOff val="15000"/>
                      </a:schemeClr>
                    </a:solidFill>
                    <a:latin typeface="+mj-lt"/>
                    <a:cs typeface="Arial"/>
                  </a:rPr>
                  <a:t>as </a:t>
                </a:r>
                <a:r>
                  <a:rPr lang="en-US" sz="2200" spc="-140" dirty="0">
                    <a:solidFill>
                      <a:schemeClr val="tx1">
                        <a:lumMod val="85000"/>
                        <a:lumOff val="15000"/>
                      </a:schemeClr>
                    </a:solidFill>
                    <a:latin typeface="+mj-lt"/>
                    <a:cs typeface="Arial"/>
                  </a:rPr>
                  <a:t>a </a:t>
                </a:r>
                <a:r>
                  <a:rPr lang="en-US" sz="2200" i="1" spc="-110" dirty="0">
                    <a:solidFill>
                      <a:schemeClr val="tx1">
                        <a:lumMod val="85000"/>
                        <a:lumOff val="15000"/>
                      </a:schemeClr>
                    </a:solidFill>
                    <a:latin typeface="+mj-lt"/>
                    <a:cs typeface="Trebuchet MS"/>
                  </a:rPr>
                  <a:t>measure </a:t>
                </a:r>
                <a:r>
                  <a:rPr lang="en-US" sz="2200" i="1" spc="-120" dirty="0">
                    <a:solidFill>
                      <a:schemeClr val="tx1">
                        <a:lumMod val="85000"/>
                        <a:lumOff val="15000"/>
                      </a:schemeClr>
                    </a:solidFill>
                    <a:latin typeface="+mj-lt"/>
                    <a:cs typeface="Trebuchet MS"/>
                  </a:rPr>
                  <a:t>of</a:t>
                </a:r>
                <a:r>
                  <a:rPr lang="en-US" sz="2200" i="1" spc="-240" dirty="0">
                    <a:solidFill>
                      <a:schemeClr val="tx1">
                        <a:lumMod val="85000"/>
                        <a:lumOff val="15000"/>
                      </a:schemeClr>
                    </a:solidFill>
                    <a:latin typeface="+mj-lt"/>
                    <a:cs typeface="Trebuchet MS"/>
                  </a:rPr>
                  <a:t/>
                </a:r>
                <a:r>
                  <a:rPr lang="en-US" sz="2200" i="1" spc="-100" dirty="0">
                    <a:solidFill>
                      <a:schemeClr val="tx1">
                        <a:lumMod val="85000"/>
                        <a:lumOff val="15000"/>
                      </a:schemeClr>
                    </a:solidFill>
                    <a:latin typeface="+mj-lt"/>
                    <a:cs typeface="Trebuchet MS"/>
                  </a:rPr>
                  <a:t>skewness</a:t>
                </a:r>
                <a:r>
                  <a:rPr lang="en-US" sz="2200" i="1" spc="-100" dirty="0" smtClean="0">
                    <a:solidFill>
                      <a:schemeClr val="tx1">
                        <a:lumMod val="85000"/>
                        <a:lumOff val="15000"/>
                      </a:schemeClr>
                    </a:solidFill>
                    <a:latin typeface="+mj-lt"/>
                    <a:cs typeface="Trebuchet MS"/>
                  </a:rPr>
                  <a:t>.</a:t>
                </a: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5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D7358D7-382E-4867-85D9-441459ACD51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64257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50800" marR="17780">
              <a:lnSpc>
                <a:spcPct val="102200"/>
              </a:lnSpc>
              <a:spcBef>
                <a:spcPts val="434"/>
              </a:spcBef>
            </a:pPr>
            <a:r>
              <a:rPr lang="en-US" sz="2200" spc="-55" dirty="0" smtClean="0">
                <a:solidFill>
                  <a:schemeClr val="tx1">
                    <a:lumMod val="85000"/>
                    <a:lumOff val="15000"/>
                  </a:schemeClr>
                </a:solidFill>
                <a:latin typeface="+mj-lt"/>
                <a:cs typeface="Arial"/>
              </a:rPr>
              <a:t>The </a:t>
            </a:r>
            <a:r>
              <a:rPr lang="en-US" sz="2200" spc="-50" dirty="0" smtClean="0">
                <a:solidFill>
                  <a:schemeClr val="tx1">
                    <a:lumMod val="85000"/>
                    <a:lumOff val="15000"/>
                  </a:schemeClr>
                </a:solidFill>
                <a:latin typeface="+mj-lt"/>
                <a:cs typeface="Arial"/>
              </a:rPr>
              <a:t>coefficient </a:t>
            </a:r>
            <a:r>
              <a:rPr lang="en-US" sz="2200" spc="-30" dirty="0" smtClean="0">
                <a:solidFill>
                  <a:schemeClr val="tx1">
                    <a:lumMod val="85000"/>
                    <a:lumOff val="15000"/>
                  </a:schemeClr>
                </a:solidFill>
                <a:latin typeface="+mj-lt"/>
                <a:cs typeface="Arial"/>
              </a:rPr>
              <a:t>of </a:t>
            </a:r>
            <a:r>
              <a:rPr lang="en-US" sz="2200" spc="-155" dirty="0" smtClean="0">
                <a:solidFill>
                  <a:schemeClr val="tx1">
                    <a:lumMod val="85000"/>
                    <a:lumOff val="15000"/>
                  </a:schemeClr>
                </a:solidFill>
                <a:latin typeface="+mj-lt"/>
                <a:cs typeface="Arial"/>
              </a:rPr>
              <a:t>skewness </a:t>
            </a:r>
            <a:r>
              <a:rPr lang="en-US" sz="2200" spc="-140" dirty="0" smtClean="0">
                <a:solidFill>
                  <a:schemeClr val="tx1">
                    <a:lumMod val="85000"/>
                    <a:lumOff val="15000"/>
                  </a:schemeClr>
                </a:solidFill>
                <a:latin typeface="+mj-lt"/>
                <a:cs typeface="Arial"/>
              </a:rPr>
              <a:t>based </a:t>
            </a:r>
            <a:r>
              <a:rPr lang="en-US" sz="2200" spc="-75" dirty="0" smtClean="0">
                <a:solidFill>
                  <a:schemeClr val="tx1">
                    <a:lumMod val="85000"/>
                    <a:lumOff val="15000"/>
                  </a:schemeClr>
                </a:solidFill>
                <a:latin typeface="+mj-lt"/>
                <a:cs typeface="Arial"/>
              </a:rPr>
              <a:t>upon </a:t>
            </a:r>
            <a:r>
              <a:rPr lang="en-US" sz="2200" spc="-90" dirty="0" smtClean="0">
                <a:solidFill>
                  <a:schemeClr val="tx1">
                    <a:lumMod val="85000"/>
                    <a:lumOff val="15000"/>
                  </a:schemeClr>
                </a:solidFill>
                <a:latin typeface="+mj-lt"/>
                <a:cs typeface="Arial"/>
              </a:rPr>
              <a:t>moments </a:t>
            </a:r>
            <a:r>
              <a:rPr lang="en-US" sz="2200" spc="-95" dirty="0" smtClean="0">
                <a:solidFill>
                  <a:schemeClr val="tx1">
                    <a:lumMod val="85000"/>
                    <a:lumOff val="15000"/>
                  </a:schemeClr>
                </a:solidFill>
                <a:latin typeface="+mj-lt"/>
                <a:cs typeface="Arial"/>
              </a:rPr>
              <a:t>is </a:t>
            </a:r>
            <a:r>
              <a:rPr lang="en-US" sz="2200" spc="15" dirty="0" smtClean="0">
                <a:solidFill>
                  <a:schemeClr val="tx1">
                    <a:lumMod val="85000"/>
                    <a:lumOff val="15000"/>
                  </a:schemeClr>
                </a:solidFill>
                <a:latin typeface="+mj-lt"/>
                <a:cs typeface="Arial"/>
              </a:rPr>
              <a:t>to </a:t>
            </a:r>
            <a:r>
              <a:rPr lang="en-US" sz="2200" spc="-114" dirty="0" smtClean="0">
                <a:solidFill>
                  <a:schemeClr val="tx1">
                    <a:lumMod val="85000"/>
                    <a:lumOff val="15000"/>
                  </a:schemeClr>
                </a:solidFill>
                <a:latin typeface="+mj-lt"/>
                <a:cs typeface="Arial"/>
              </a:rPr>
              <a:t>be  </a:t>
            </a:r>
            <a:r>
              <a:rPr lang="en-US" sz="2200" spc="-105" dirty="0" smtClean="0">
                <a:solidFill>
                  <a:schemeClr val="tx1">
                    <a:lumMod val="85000"/>
                    <a:lumOff val="15000"/>
                  </a:schemeClr>
                </a:solidFill>
                <a:latin typeface="+mj-lt"/>
                <a:cs typeface="Arial"/>
              </a:rPr>
              <a:t>regarded </a:t>
            </a:r>
            <a:r>
              <a:rPr lang="en-US" sz="2200" spc="-175" dirty="0" smtClean="0">
                <a:solidFill>
                  <a:schemeClr val="tx1">
                    <a:lumMod val="85000"/>
                    <a:lumOff val="15000"/>
                  </a:schemeClr>
                </a:solidFill>
                <a:latin typeface="+mj-lt"/>
                <a:cs typeface="Arial"/>
              </a:rPr>
              <a:t>as </a:t>
            </a:r>
            <a:r>
              <a:rPr lang="en-US" sz="2200" spc="-10" dirty="0" smtClean="0">
                <a:solidFill>
                  <a:schemeClr val="tx1">
                    <a:lumMod val="85000"/>
                    <a:lumOff val="15000"/>
                  </a:schemeClr>
                </a:solidFill>
                <a:latin typeface="+mj-lt"/>
                <a:cs typeface="Arial"/>
              </a:rPr>
              <a:t>without</a:t>
            </a:r>
            <a:r>
              <a:rPr lang="en-US" sz="2200" spc="-120" dirty="0" smtClean="0">
                <a:solidFill>
                  <a:schemeClr val="tx1">
                    <a:lumMod val="85000"/>
                    <a:lumOff val="15000"/>
                  </a:schemeClr>
                </a:solidFill>
                <a:latin typeface="+mj-lt"/>
                <a:cs typeface="Arial"/>
              </a:rPr>
              <a:t> </a:t>
            </a:r>
            <a:r>
              <a:rPr lang="en-US" sz="2200" spc="-75" dirty="0" smtClean="0">
                <a:solidFill>
                  <a:schemeClr val="tx1">
                    <a:lumMod val="85000"/>
                    <a:lumOff val="15000"/>
                  </a:schemeClr>
                </a:solidFill>
                <a:latin typeface="+mj-lt"/>
                <a:cs typeface="Arial"/>
              </a:rPr>
              <a:t>sign.</a:t>
            </a:r>
            <a:endParaRPr lang="en-US" sz="2200" dirty="0" smtClean="0">
              <a:solidFill>
                <a:schemeClr val="tx1">
                  <a:lumMod val="85000"/>
                  <a:lumOff val="15000"/>
                </a:schemeClr>
              </a:solidFill>
              <a:latin typeface="+mj-lt"/>
              <a:cs typeface="Arial"/>
            </a:endParaRPr>
          </a:p>
          <a:p>
            <a:pPr marL="50800" marR="119380">
              <a:lnSpc>
                <a:spcPct val="102200"/>
              </a:lnSpc>
              <a:spcBef>
                <a:spcPts val="430"/>
              </a:spcBef>
            </a:pPr>
            <a:r>
              <a:rPr lang="en-US" sz="2200" spc="-55" dirty="0" smtClean="0">
                <a:solidFill>
                  <a:schemeClr val="tx1">
                    <a:lumMod val="85000"/>
                    <a:lumOff val="15000"/>
                  </a:schemeClr>
                </a:solidFill>
                <a:latin typeface="+mj-lt"/>
                <a:cs typeface="Arial"/>
              </a:rPr>
              <a:t>The </a:t>
            </a:r>
            <a:r>
              <a:rPr lang="en-US" sz="2200" spc="-110" dirty="0" smtClean="0">
                <a:solidFill>
                  <a:schemeClr val="tx1">
                    <a:lumMod val="85000"/>
                    <a:lumOff val="15000"/>
                  </a:schemeClr>
                </a:solidFill>
                <a:latin typeface="+mj-lt"/>
                <a:cs typeface="Arial"/>
              </a:rPr>
              <a:t>Pearson’s </a:t>
            </a:r>
            <a:r>
              <a:rPr lang="en-US" sz="2200" spc="-100" dirty="0" smtClean="0">
                <a:solidFill>
                  <a:schemeClr val="tx1">
                    <a:lumMod val="85000"/>
                    <a:lumOff val="15000"/>
                  </a:schemeClr>
                </a:solidFill>
                <a:latin typeface="+mj-lt"/>
                <a:cs typeface="Arial"/>
              </a:rPr>
              <a:t>and </a:t>
            </a:r>
            <a:r>
              <a:rPr lang="en-US" sz="2200" spc="-80" dirty="0" err="1" smtClean="0">
                <a:solidFill>
                  <a:schemeClr val="tx1">
                    <a:lumMod val="85000"/>
                    <a:lumOff val="15000"/>
                  </a:schemeClr>
                </a:solidFill>
                <a:latin typeface="+mj-lt"/>
                <a:cs typeface="Arial"/>
              </a:rPr>
              <a:t>Bowley’s</a:t>
            </a:r>
            <a:r>
              <a:rPr lang="en-US" sz="2200" spc="-80" dirty="0" smtClean="0">
                <a:solidFill>
                  <a:schemeClr val="tx1">
                    <a:lumMod val="85000"/>
                    <a:lumOff val="15000"/>
                  </a:schemeClr>
                </a:solidFill>
                <a:latin typeface="+mj-lt"/>
                <a:cs typeface="Arial"/>
              </a:rPr>
              <a:t> </a:t>
            </a:r>
            <a:r>
              <a:rPr lang="en-US" sz="2200" spc="-65" dirty="0" smtClean="0">
                <a:solidFill>
                  <a:schemeClr val="tx1">
                    <a:lumMod val="85000"/>
                    <a:lumOff val="15000"/>
                  </a:schemeClr>
                </a:solidFill>
                <a:latin typeface="+mj-lt"/>
                <a:cs typeface="Arial"/>
              </a:rPr>
              <a:t>coefficients </a:t>
            </a:r>
            <a:r>
              <a:rPr lang="en-US" sz="2200" spc="-30" dirty="0" smtClean="0">
                <a:solidFill>
                  <a:schemeClr val="tx1">
                    <a:lumMod val="85000"/>
                    <a:lumOff val="15000"/>
                  </a:schemeClr>
                </a:solidFill>
                <a:latin typeface="+mj-lt"/>
                <a:cs typeface="Arial"/>
              </a:rPr>
              <a:t>of </a:t>
            </a:r>
            <a:r>
              <a:rPr lang="en-US" sz="2200" spc="-155" dirty="0" smtClean="0">
                <a:solidFill>
                  <a:schemeClr val="tx1">
                    <a:lumMod val="85000"/>
                    <a:lumOff val="15000"/>
                  </a:schemeClr>
                </a:solidFill>
                <a:latin typeface="+mj-lt"/>
                <a:cs typeface="Arial"/>
              </a:rPr>
              <a:t>skewness </a:t>
            </a:r>
            <a:r>
              <a:rPr lang="en-US" sz="2200" spc="-110" dirty="0" smtClean="0">
                <a:solidFill>
                  <a:schemeClr val="tx1">
                    <a:lumMod val="85000"/>
                    <a:lumOff val="15000"/>
                  </a:schemeClr>
                </a:solidFill>
                <a:latin typeface="+mj-lt"/>
                <a:cs typeface="Arial"/>
              </a:rPr>
              <a:t>can  </a:t>
            </a:r>
            <a:r>
              <a:rPr lang="en-US" sz="2200" spc="-114" dirty="0" smtClean="0">
                <a:solidFill>
                  <a:schemeClr val="tx1">
                    <a:lumMod val="85000"/>
                    <a:lumOff val="15000"/>
                  </a:schemeClr>
                </a:solidFill>
                <a:latin typeface="+mj-lt"/>
                <a:cs typeface="Arial"/>
              </a:rPr>
              <a:t>be </a:t>
            </a:r>
            <a:r>
              <a:rPr lang="en-US" sz="2200" spc="-55" dirty="0" smtClean="0">
                <a:solidFill>
                  <a:schemeClr val="tx1">
                    <a:lumMod val="85000"/>
                    <a:lumOff val="15000"/>
                  </a:schemeClr>
                </a:solidFill>
                <a:latin typeface="+mj-lt"/>
                <a:cs typeface="Arial"/>
              </a:rPr>
              <a:t>positive </a:t>
            </a:r>
            <a:r>
              <a:rPr lang="en-US" sz="2200" spc="-175" dirty="0" smtClean="0">
                <a:solidFill>
                  <a:schemeClr val="tx1">
                    <a:lumMod val="85000"/>
                    <a:lumOff val="15000"/>
                  </a:schemeClr>
                </a:solidFill>
                <a:latin typeface="+mj-lt"/>
                <a:cs typeface="Arial"/>
              </a:rPr>
              <a:t>as </a:t>
            </a:r>
            <a:r>
              <a:rPr lang="en-US" sz="2200" spc="-75" dirty="0" smtClean="0">
                <a:solidFill>
                  <a:schemeClr val="tx1">
                    <a:lumMod val="85000"/>
                    <a:lumOff val="15000"/>
                  </a:schemeClr>
                </a:solidFill>
                <a:latin typeface="+mj-lt"/>
                <a:cs typeface="Arial"/>
              </a:rPr>
              <a:t>well </a:t>
            </a:r>
            <a:r>
              <a:rPr lang="en-US" sz="2200" spc="-175" dirty="0" smtClean="0">
                <a:solidFill>
                  <a:schemeClr val="tx1">
                    <a:lumMod val="85000"/>
                    <a:lumOff val="15000"/>
                  </a:schemeClr>
                </a:solidFill>
                <a:latin typeface="+mj-lt"/>
                <a:cs typeface="Arial"/>
              </a:rPr>
              <a:t>as</a:t>
            </a:r>
            <a:r>
              <a:rPr lang="en-US" sz="2200" spc="-90" dirty="0" smtClean="0">
                <a:solidFill>
                  <a:schemeClr val="tx1">
                    <a:lumMod val="85000"/>
                    <a:lumOff val="15000"/>
                  </a:schemeClr>
                </a:solidFill>
                <a:latin typeface="+mj-lt"/>
                <a:cs typeface="Arial"/>
              </a:rPr>
              <a:t> </a:t>
            </a:r>
            <a:r>
              <a:rPr lang="en-US" sz="2200" spc="-75" dirty="0" smtClean="0">
                <a:solidFill>
                  <a:schemeClr val="tx1">
                    <a:lumMod val="85000"/>
                    <a:lumOff val="15000"/>
                  </a:schemeClr>
                </a:solidFill>
                <a:latin typeface="+mj-lt"/>
                <a:cs typeface="Arial"/>
              </a:rPr>
              <a:t>negative.</a:t>
            </a:r>
          </a:p>
          <a:p>
            <a:pPr marR="119380">
              <a:lnSpc>
                <a:spcPct val="102200"/>
              </a:lnSpc>
              <a:spcBef>
                <a:spcPts val="430"/>
              </a:spcBef>
              <a:buFont typeface="Wingdings" pitchFamily="2" charset="2"/>
              <a:buChar char="v"/>
            </a:pPr>
            <a:r>
              <a:rPr lang="en-US" sz="2200" b="1" spc="385" dirty="0" smtClean="0">
                <a:latin typeface="+mj-lt"/>
              </a:rPr>
              <a:t>Positively </a:t>
            </a:r>
            <a:r>
              <a:rPr lang="en-US" sz="2200" b="1" spc="365" dirty="0" smtClean="0">
                <a:latin typeface="+mj-lt"/>
              </a:rPr>
              <a:t>Skewed</a:t>
            </a:r>
            <a:r>
              <a:rPr lang="en-US" sz="2200" b="1" spc="165" dirty="0" smtClean="0">
                <a:latin typeface="+mj-lt"/>
              </a:rPr>
              <a:t> </a:t>
            </a:r>
            <a:r>
              <a:rPr lang="en-US" sz="2200" b="1" spc="400" dirty="0" smtClean="0">
                <a:latin typeface="+mj-lt"/>
              </a:rPr>
              <a:t>Distribution:</a:t>
            </a:r>
            <a:r>
              <a:rPr lang="en-US" sz="2200" spc="400" dirty="0" smtClean="0">
                <a:latin typeface="+mj-lt"/>
              </a:rPr>
              <a:t> </a:t>
            </a:r>
            <a:r>
              <a:rPr lang="en-US" sz="2200" spc="-55" dirty="0" smtClean="0">
                <a:solidFill>
                  <a:schemeClr val="tx1">
                    <a:lumMod val="85000"/>
                    <a:lumOff val="15000"/>
                  </a:schemeClr>
                </a:solidFill>
                <a:latin typeface="+mj-lt"/>
                <a:cs typeface="Arial"/>
              </a:rPr>
              <a:t>The </a:t>
            </a:r>
            <a:r>
              <a:rPr lang="en-US" sz="2200" spc="-155" dirty="0" smtClean="0">
                <a:solidFill>
                  <a:schemeClr val="tx1">
                    <a:lumMod val="85000"/>
                    <a:lumOff val="15000"/>
                  </a:schemeClr>
                </a:solidFill>
                <a:latin typeface="+mj-lt"/>
                <a:cs typeface="Arial"/>
              </a:rPr>
              <a:t>skewness </a:t>
            </a:r>
            <a:r>
              <a:rPr lang="en-US" sz="2200" spc="-95" dirty="0" smtClean="0">
                <a:solidFill>
                  <a:schemeClr val="tx1">
                    <a:lumMod val="85000"/>
                    <a:lumOff val="15000"/>
                  </a:schemeClr>
                </a:solidFill>
                <a:latin typeface="+mj-lt"/>
                <a:cs typeface="Arial"/>
              </a:rPr>
              <a:t>is  </a:t>
            </a:r>
            <a:r>
              <a:rPr lang="en-US" sz="2200" spc="-55" dirty="0" smtClean="0">
                <a:solidFill>
                  <a:schemeClr val="tx1">
                    <a:lumMod val="85000"/>
                    <a:lumOff val="15000"/>
                  </a:schemeClr>
                </a:solidFill>
                <a:latin typeface="+mj-lt"/>
                <a:cs typeface="Arial"/>
              </a:rPr>
              <a:t>positive </a:t>
            </a:r>
            <a:r>
              <a:rPr lang="en-US" sz="2200" spc="30" dirty="0" smtClean="0">
                <a:solidFill>
                  <a:schemeClr val="tx1">
                    <a:lumMod val="85000"/>
                    <a:lumOff val="15000"/>
                  </a:schemeClr>
                </a:solidFill>
                <a:latin typeface="+mj-lt"/>
                <a:cs typeface="Arial"/>
              </a:rPr>
              <a:t>if </a:t>
            </a:r>
            <a:r>
              <a:rPr lang="en-US" sz="2200" spc="-50" dirty="0" smtClean="0">
                <a:solidFill>
                  <a:schemeClr val="tx1">
                    <a:lumMod val="85000"/>
                    <a:lumOff val="15000"/>
                  </a:schemeClr>
                </a:solidFill>
                <a:latin typeface="+mj-lt"/>
                <a:cs typeface="Arial"/>
              </a:rPr>
              <a:t>the </a:t>
            </a:r>
            <a:r>
              <a:rPr lang="en-US" sz="2200" spc="-80" dirty="0" smtClean="0">
                <a:solidFill>
                  <a:schemeClr val="tx1">
                    <a:lumMod val="85000"/>
                    <a:lumOff val="15000"/>
                  </a:schemeClr>
                </a:solidFill>
                <a:latin typeface="+mj-lt"/>
                <a:cs typeface="Arial"/>
              </a:rPr>
              <a:t>larger  </a:t>
            </a:r>
            <a:r>
              <a:rPr lang="en-US" sz="2200" spc="5" dirty="0" smtClean="0">
                <a:solidFill>
                  <a:schemeClr val="tx1">
                    <a:lumMod val="85000"/>
                    <a:lumOff val="15000"/>
                  </a:schemeClr>
                </a:solidFill>
                <a:latin typeface="+mj-lt"/>
                <a:cs typeface="Arial"/>
              </a:rPr>
              <a:t>tail </a:t>
            </a:r>
            <a:r>
              <a:rPr lang="en-US" sz="2200" spc="-30" dirty="0" smtClean="0">
                <a:solidFill>
                  <a:schemeClr val="tx1">
                    <a:lumMod val="85000"/>
                    <a:lumOff val="15000"/>
                  </a:schemeClr>
                </a:solidFill>
                <a:latin typeface="+mj-lt"/>
                <a:cs typeface="Arial"/>
              </a:rPr>
              <a:t>of </a:t>
            </a:r>
            <a:r>
              <a:rPr lang="en-US" sz="2200" spc="-50" dirty="0" smtClean="0">
                <a:solidFill>
                  <a:schemeClr val="tx1">
                    <a:lumMod val="85000"/>
                    <a:lumOff val="15000"/>
                  </a:schemeClr>
                </a:solidFill>
                <a:latin typeface="+mj-lt"/>
                <a:cs typeface="Arial"/>
              </a:rPr>
              <a:t>the  </a:t>
            </a:r>
            <a:r>
              <a:rPr lang="en-US" sz="2200" spc="-25" dirty="0" smtClean="0">
                <a:solidFill>
                  <a:schemeClr val="tx1">
                    <a:lumMod val="85000"/>
                    <a:lumOff val="15000"/>
                  </a:schemeClr>
                </a:solidFill>
                <a:latin typeface="+mj-lt"/>
                <a:cs typeface="Arial"/>
              </a:rPr>
              <a:t>distribution </a:t>
            </a:r>
            <a:r>
              <a:rPr lang="en-US" sz="2200" spc="-90" dirty="0" smtClean="0">
                <a:solidFill>
                  <a:schemeClr val="tx1">
                    <a:lumMod val="85000"/>
                    <a:lumOff val="15000"/>
                  </a:schemeClr>
                </a:solidFill>
                <a:latin typeface="+mj-lt"/>
                <a:cs typeface="Arial"/>
              </a:rPr>
              <a:t>lies  towards </a:t>
            </a:r>
            <a:r>
              <a:rPr lang="en-US" sz="2200" spc="-50" dirty="0" smtClean="0">
                <a:solidFill>
                  <a:schemeClr val="tx1">
                    <a:lumMod val="85000"/>
                    <a:lumOff val="15000"/>
                  </a:schemeClr>
                </a:solidFill>
                <a:latin typeface="+mj-lt"/>
                <a:cs typeface="Arial"/>
              </a:rPr>
              <a:t>the </a:t>
            </a:r>
            <a:r>
              <a:rPr lang="en-US" sz="2200" spc="-75" dirty="0" smtClean="0">
                <a:solidFill>
                  <a:schemeClr val="tx1">
                    <a:lumMod val="85000"/>
                    <a:lumOff val="15000"/>
                  </a:schemeClr>
                </a:solidFill>
                <a:latin typeface="+mj-lt"/>
                <a:cs typeface="Arial"/>
              </a:rPr>
              <a:t>higher  </a:t>
            </a:r>
            <a:r>
              <a:rPr lang="en-US" sz="2200" spc="-114" dirty="0" smtClean="0">
                <a:solidFill>
                  <a:schemeClr val="tx1">
                    <a:lumMod val="85000"/>
                    <a:lumOff val="15000"/>
                  </a:schemeClr>
                </a:solidFill>
                <a:latin typeface="+mj-lt"/>
                <a:cs typeface="Arial"/>
              </a:rPr>
              <a:t>values </a:t>
            </a:r>
            <a:r>
              <a:rPr lang="en-US" sz="2200" spc="-30" dirty="0" smtClean="0">
                <a:solidFill>
                  <a:schemeClr val="tx1">
                    <a:lumMod val="85000"/>
                    <a:lumOff val="15000"/>
                  </a:schemeClr>
                </a:solidFill>
                <a:latin typeface="+mj-lt"/>
                <a:cs typeface="Arial"/>
              </a:rPr>
              <a:t>of </a:t>
            </a:r>
            <a:r>
              <a:rPr lang="en-US" sz="2200" spc="-50" dirty="0" smtClean="0">
                <a:solidFill>
                  <a:schemeClr val="tx1">
                    <a:lumMod val="85000"/>
                    <a:lumOff val="15000"/>
                  </a:schemeClr>
                </a:solidFill>
                <a:latin typeface="+mj-lt"/>
                <a:cs typeface="Arial"/>
              </a:rPr>
              <a:t>the </a:t>
            </a:r>
            <a:r>
              <a:rPr lang="en-US" sz="2200" spc="-65" dirty="0" err="1" smtClean="0">
                <a:solidFill>
                  <a:schemeClr val="tx1">
                    <a:lumMod val="85000"/>
                    <a:lumOff val="15000"/>
                  </a:schemeClr>
                </a:solidFill>
                <a:latin typeface="+mj-lt"/>
                <a:cs typeface="Arial"/>
              </a:rPr>
              <a:t>variate</a:t>
            </a:r>
            <a:r>
              <a:rPr lang="en-US" sz="2200" spc="-65" dirty="0" smtClean="0">
                <a:solidFill>
                  <a:schemeClr val="tx1">
                    <a:lumMod val="85000"/>
                    <a:lumOff val="15000"/>
                  </a:schemeClr>
                </a:solidFill>
                <a:latin typeface="+mj-lt"/>
                <a:cs typeface="Arial"/>
              </a:rPr>
              <a:t>  </a:t>
            </a:r>
            <a:r>
              <a:rPr lang="en-US" sz="2200" spc="-15" dirty="0" smtClean="0">
                <a:solidFill>
                  <a:schemeClr val="tx1">
                    <a:lumMod val="85000"/>
                    <a:lumOff val="15000"/>
                  </a:schemeClr>
                </a:solidFill>
                <a:latin typeface="+mj-lt"/>
                <a:cs typeface="Arial"/>
              </a:rPr>
              <a:t>(the </a:t>
            </a:r>
            <a:r>
              <a:rPr lang="en-US" sz="2200" spc="5" dirty="0" smtClean="0">
                <a:solidFill>
                  <a:schemeClr val="tx1">
                    <a:lumMod val="85000"/>
                    <a:lumOff val="15000"/>
                  </a:schemeClr>
                </a:solidFill>
                <a:latin typeface="+mj-lt"/>
                <a:cs typeface="Arial"/>
              </a:rPr>
              <a:t>right),</a:t>
            </a:r>
            <a:r>
              <a:rPr lang="en-US" sz="2200" spc="-40" dirty="0" smtClean="0">
                <a:solidFill>
                  <a:schemeClr val="tx1">
                    <a:lumMod val="85000"/>
                    <a:lumOff val="15000"/>
                  </a:schemeClr>
                </a:solidFill>
                <a:latin typeface="+mj-lt"/>
                <a:cs typeface="Arial"/>
              </a:rPr>
              <a:t>i.e., </a:t>
            </a:r>
            <a:r>
              <a:rPr lang="en-US" sz="2200" spc="30" dirty="0" smtClean="0">
                <a:solidFill>
                  <a:schemeClr val="tx1">
                    <a:lumMod val="85000"/>
                    <a:lumOff val="15000"/>
                  </a:schemeClr>
                </a:solidFill>
                <a:latin typeface="+mj-lt"/>
                <a:cs typeface="Arial"/>
              </a:rPr>
              <a:t>if  </a:t>
            </a:r>
            <a:r>
              <a:rPr lang="en-US" sz="2200" spc="-50" dirty="0" smtClean="0">
                <a:solidFill>
                  <a:schemeClr val="tx1">
                    <a:lumMod val="85000"/>
                    <a:lumOff val="15000"/>
                  </a:schemeClr>
                </a:solidFill>
                <a:latin typeface="+mj-lt"/>
                <a:cs typeface="Arial"/>
              </a:rPr>
              <a:t>the </a:t>
            </a:r>
            <a:r>
              <a:rPr lang="en-US" sz="2200" spc="-90" dirty="0" smtClean="0">
                <a:solidFill>
                  <a:schemeClr val="tx1">
                    <a:lumMod val="85000"/>
                    <a:lumOff val="15000"/>
                  </a:schemeClr>
                </a:solidFill>
                <a:latin typeface="+mj-lt"/>
                <a:cs typeface="Arial"/>
              </a:rPr>
              <a:t>curve </a:t>
            </a:r>
            <a:r>
              <a:rPr lang="en-US" sz="2200" spc="-85" dirty="0" smtClean="0">
                <a:solidFill>
                  <a:schemeClr val="tx1">
                    <a:lumMod val="85000"/>
                    <a:lumOff val="15000"/>
                  </a:schemeClr>
                </a:solidFill>
                <a:latin typeface="+mj-lt"/>
                <a:cs typeface="Arial"/>
              </a:rPr>
              <a:t>drawn</a:t>
            </a:r>
          </a:p>
          <a:p>
            <a:pPr marL="0" marR="119380" indent="0">
              <a:lnSpc>
                <a:spcPct val="102200"/>
              </a:lnSpc>
              <a:spcBef>
                <a:spcPts val="430"/>
              </a:spcBef>
              <a:buNone/>
            </a:pPr>
            <a:r>
              <a:rPr lang="en-US" sz="2200" spc="-85" dirty="0" smtClean="0">
                <a:solidFill>
                  <a:schemeClr val="tx1">
                    <a:lumMod val="85000"/>
                    <a:lumOff val="15000"/>
                  </a:schemeClr>
                </a:solidFill>
                <a:latin typeface="+mj-lt"/>
                <a:cs typeface="Arial"/>
              </a:rPr>
              <a:t> </a:t>
            </a:r>
            <a:r>
              <a:rPr lang="en-US" sz="2200" spc="-85" dirty="0">
                <a:solidFill>
                  <a:schemeClr val="tx1">
                    <a:lumMod val="85000"/>
                    <a:lumOff val="15000"/>
                  </a:schemeClr>
                </a:solidFill>
                <a:latin typeface="+mj-lt"/>
                <a:cs typeface="Arial"/>
              </a:rPr>
              <a:t> </a:t>
            </a:r>
            <a:r>
              <a:rPr lang="en-US" sz="2200" spc="-85" dirty="0" smtClean="0">
                <a:solidFill>
                  <a:schemeClr val="tx1">
                    <a:lumMod val="85000"/>
                    <a:lumOff val="15000"/>
                  </a:schemeClr>
                </a:solidFill>
                <a:latin typeface="+mj-lt"/>
                <a:cs typeface="Arial"/>
              </a:rPr>
              <a:t>    </a:t>
            </a:r>
            <a:r>
              <a:rPr lang="en-US" sz="2200" spc="-5" dirty="0" smtClean="0">
                <a:solidFill>
                  <a:schemeClr val="tx1">
                    <a:lumMod val="85000"/>
                    <a:lumOff val="15000"/>
                  </a:schemeClr>
                </a:solidFill>
                <a:latin typeface="+mj-lt"/>
                <a:cs typeface="Arial"/>
              </a:rPr>
              <a:t>with </a:t>
            </a:r>
            <a:r>
              <a:rPr lang="en-US" sz="2200" spc="-50" dirty="0" smtClean="0">
                <a:solidFill>
                  <a:schemeClr val="tx1">
                    <a:lumMod val="85000"/>
                    <a:lumOff val="15000"/>
                  </a:schemeClr>
                </a:solidFill>
                <a:latin typeface="+mj-lt"/>
                <a:cs typeface="Arial"/>
              </a:rPr>
              <a:t>the </a:t>
            </a:r>
            <a:r>
              <a:rPr lang="en-US" sz="2200" spc="-85" dirty="0" smtClean="0">
                <a:solidFill>
                  <a:schemeClr val="tx1">
                    <a:lumMod val="85000"/>
                    <a:lumOff val="15000"/>
                  </a:schemeClr>
                </a:solidFill>
                <a:latin typeface="+mj-lt"/>
                <a:cs typeface="Arial"/>
              </a:rPr>
              <a:t>help </a:t>
            </a:r>
            <a:r>
              <a:rPr lang="en-US" sz="2200" spc="-30" dirty="0" smtClean="0">
                <a:solidFill>
                  <a:schemeClr val="tx1">
                    <a:lumMod val="85000"/>
                    <a:lumOff val="15000"/>
                  </a:schemeClr>
                </a:solidFill>
                <a:latin typeface="+mj-lt"/>
                <a:cs typeface="Arial"/>
              </a:rPr>
              <a:t>of </a:t>
            </a:r>
            <a:r>
              <a:rPr lang="en-US" sz="2200" spc="-50" dirty="0" smtClean="0">
                <a:solidFill>
                  <a:schemeClr val="tx1">
                    <a:lumMod val="85000"/>
                    <a:lumOff val="15000"/>
                  </a:schemeClr>
                </a:solidFill>
                <a:latin typeface="+mj-lt"/>
                <a:cs typeface="Arial"/>
              </a:rPr>
              <a:t>the  </a:t>
            </a:r>
            <a:r>
              <a:rPr lang="en-US" sz="2200" spc="-90" dirty="0" smtClean="0">
                <a:solidFill>
                  <a:schemeClr val="tx1">
                    <a:lumMod val="85000"/>
                    <a:lumOff val="15000"/>
                  </a:schemeClr>
                </a:solidFill>
                <a:latin typeface="+mj-lt"/>
                <a:cs typeface="Arial"/>
              </a:rPr>
              <a:t>given </a:t>
            </a:r>
            <a:r>
              <a:rPr lang="en-US" sz="2200" spc="-55" dirty="0" smtClean="0">
                <a:solidFill>
                  <a:schemeClr val="tx1">
                    <a:lumMod val="85000"/>
                    <a:lumOff val="15000"/>
                  </a:schemeClr>
                </a:solidFill>
                <a:latin typeface="+mj-lt"/>
                <a:cs typeface="Arial"/>
              </a:rPr>
              <a:t>data </a:t>
            </a:r>
            <a:r>
              <a:rPr lang="en-US" sz="2200" spc="-95" dirty="0" smtClean="0">
                <a:solidFill>
                  <a:schemeClr val="tx1">
                    <a:lumMod val="85000"/>
                    <a:lumOff val="15000"/>
                  </a:schemeClr>
                </a:solidFill>
                <a:latin typeface="+mj-lt"/>
                <a:cs typeface="Arial"/>
              </a:rPr>
              <a:t>is  </a:t>
            </a:r>
          </a:p>
          <a:p>
            <a:pPr marL="0" marR="119380" indent="0">
              <a:lnSpc>
                <a:spcPct val="102200"/>
              </a:lnSpc>
              <a:spcBef>
                <a:spcPts val="430"/>
              </a:spcBef>
              <a:buNone/>
            </a:pPr>
            <a:r>
              <a:rPr lang="en-US" sz="2200" spc="-65" dirty="0" smtClean="0">
                <a:solidFill>
                  <a:schemeClr val="tx1">
                    <a:lumMod val="85000"/>
                    <a:lumOff val="15000"/>
                  </a:schemeClr>
                </a:solidFill>
                <a:uFill>
                  <a:solidFill>
                    <a:srgbClr val="7F007F"/>
                  </a:solidFill>
                </a:uFill>
                <a:latin typeface="+mj-lt"/>
                <a:cs typeface="Arial"/>
              </a:rPr>
              <a:t>      stretched </a:t>
            </a:r>
            <a:r>
              <a:rPr lang="en-US" sz="2200" spc="-105" dirty="0" smtClean="0">
                <a:solidFill>
                  <a:schemeClr val="tx1">
                    <a:lumMod val="85000"/>
                    <a:lumOff val="15000"/>
                  </a:schemeClr>
                </a:solidFill>
                <a:uFill>
                  <a:solidFill>
                    <a:srgbClr val="7F007F"/>
                  </a:solidFill>
                </a:uFill>
                <a:latin typeface="+mj-lt"/>
                <a:cs typeface="Arial"/>
              </a:rPr>
              <a:t>more </a:t>
            </a:r>
            <a:r>
              <a:rPr lang="en-US" sz="2200" spc="15" dirty="0" smtClean="0">
                <a:solidFill>
                  <a:schemeClr val="tx1">
                    <a:lumMod val="85000"/>
                    <a:lumOff val="15000"/>
                  </a:schemeClr>
                </a:solidFill>
                <a:uFill>
                  <a:solidFill>
                    <a:srgbClr val="7F007F"/>
                  </a:solidFill>
                </a:uFill>
                <a:latin typeface="+mj-lt"/>
                <a:cs typeface="Arial"/>
              </a:rPr>
              <a:t>to </a:t>
            </a:r>
            <a:r>
              <a:rPr lang="en-US" sz="2200" spc="15" dirty="0" smtClean="0">
                <a:solidFill>
                  <a:schemeClr val="tx1">
                    <a:lumMod val="85000"/>
                    <a:lumOff val="15000"/>
                  </a:schemeClr>
                </a:solidFill>
                <a:latin typeface="+mj-lt"/>
                <a:cs typeface="Arial"/>
              </a:rPr>
              <a:t> </a:t>
            </a:r>
            <a:r>
              <a:rPr lang="en-US" sz="2200" spc="-50" dirty="0" smtClean="0">
                <a:solidFill>
                  <a:schemeClr val="tx1">
                    <a:lumMod val="85000"/>
                    <a:lumOff val="15000"/>
                  </a:schemeClr>
                </a:solidFill>
                <a:uFill>
                  <a:solidFill>
                    <a:srgbClr val="7F007F"/>
                  </a:solidFill>
                </a:uFill>
                <a:latin typeface="+mj-lt"/>
                <a:cs typeface="Arial"/>
              </a:rPr>
              <a:t>the </a:t>
            </a:r>
            <a:r>
              <a:rPr lang="en-US" sz="2200" spc="-5" dirty="0" smtClean="0">
                <a:solidFill>
                  <a:schemeClr val="tx1">
                    <a:lumMod val="85000"/>
                    <a:lumOff val="15000"/>
                  </a:schemeClr>
                </a:solidFill>
                <a:uFill>
                  <a:solidFill>
                    <a:srgbClr val="7F007F"/>
                  </a:solidFill>
                </a:uFill>
                <a:latin typeface="+mj-lt"/>
                <a:cs typeface="Arial"/>
              </a:rPr>
              <a:t>right </a:t>
            </a:r>
            <a:r>
              <a:rPr lang="en-US" sz="2200" spc="-40" dirty="0" smtClean="0">
                <a:solidFill>
                  <a:schemeClr val="tx1">
                    <a:lumMod val="85000"/>
                    <a:lumOff val="15000"/>
                  </a:schemeClr>
                </a:solidFill>
                <a:uFill>
                  <a:solidFill>
                    <a:srgbClr val="7F007F"/>
                  </a:solidFill>
                </a:uFill>
                <a:latin typeface="+mj-lt"/>
                <a:cs typeface="Arial"/>
              </a:rPr>
              <a:t>than </a:t>
            </a:r>
          </a:p>
          <a:p>
            <a:pPr marL="0" marR="119380" indent="0">
              <a:lnSpc>
                <a:spcPct val="102200"/>
              </a:lnSpc>
              <a:spcBef>
                <a:spcPts val="430"/>
              </a:spcBef>
              <a:buNone/>
            </a:pPr>
            <a:r>
              <a:rPr lang="en-US" sz="2200" spc="15" dirty="0" smtClean="0">
                <a:solidFill>
                  <a:schemeClr val="tx1">
                    <a:lumMod val="85000"/>
                    <a:lumOff val="15000"/>
                  </a:schemeClr>
                </a:solidFill>
                <a:uFill>
                  <a:solidFill>
                    <a:srgbClr val="7F007F"/>
                  </a:solidFill>
                </a:uFill>
                <a:latin typeface="+mj-lt"/>
                <a:cs typeface="Arial"/>
              </a:rPr>
              <a:t>     to </a:t>
            </a:r>
            <a:r>
              <a:rPr lang="en-US" sz="2200" spc="-50" dirty="0" smtClean="0">
                <a:solidFill>
                  <a:schemeClr val="tx1">
                    <a:lumMod val="85000"/>
                    <a:lumOff val="15000"/>
                  </a:schemeClr>
                </a:solidFill>
                <a:uFill>
                  <a:solidFill>
                    <a:srgbClr val="7F007F"/>
                  </a:solidFill>
                </a:uFill>
                <a:latin typeface="+mj-lt"/>
                <a:cs typeface="Arial"/>
              </a:rPr>
              <a:t>the </a:t>
            </a:r>
            <a:r>
              <a:rPr lang="en-US" sz="2200" spc="-50" dirty="0" smtClean="0">
                <a:solidFill>
                  <a:schemeClr val="tx1">
                    <a:lumMod val="85000"/>
                    <a:lumOff val="15000"/>
                  </a:schemeClr>
                </a:solidFill>
                <a:latin typeface="+mj-lt"/>
                <a:cs typeface="Arial"/>
              </a:rPr>
              <a:t> </a:t>
            </a:r>
            <a:r>
              <a:rPr lang="en-US" sz="2200" dirty="0" smtClean="0">
                <a:solidFill>
                  <a:schemeClr val="tx1">
                    <a:lumMod val="85000"/>
                    <a:lumOff val="15000"/>
                  </a:schemeClr>
                </a:solidFill>
                <a:uFill>
                  <a:solidFill>
                    <a:srgbClr val="7F007F"/>
                  </a:solidFill>
                </a:uFill>
                <a:latin typeface="+mj-lt"/>
                <a:cs typeface="Arial"/>
              </a:rPr>
              <a:t>left.</a:t>
            </a:r>
            <a:endParaRPr lang="en-US" sz="2200" dirty="0" smtClean="0">
              <a:solidFill>
                <a:schemeClr val="tx1">
                  <a:lumMod val="85000"/>
                  <a:lumOff val="15000"/>
                </a:schemeClr>
              </a:solidFill>
              <a:latin typeface="+mj-lt"/>
              <a:cs typeface="Arial"/>
            </a:endParaRPr>
          </a:p>
          <a:p>
            <a:pPr marL="50800" marR="119380">
              <a:lnSpc>
                <a:spcPct val="102200"/>
              </a:lnSpc>
              <a:spcBef>
                <a:spcPts val="430"/>
              </a:spcBef>
            </a:pPr>
            <a:endParaRPr lang="en-US" sz="2200" dirty="0" smtClean="0">
              <a:solidFill>
                <a:schemeClr val="tx1">
                  <a:lumMod val="85000"/>
                  <a:lumOff val="15000"/>
                </a:schemeClr>
              </a:solidFill>
              <a:latin typeface="+mj-lt"/>
              <a:cs typeface="Arial"/>
            </a:endParaRPr>
          </a:p>
          <a:p>
            <a:pPr marL="0" indent="0">
              <a:lnSpc>
                <a:spcPct val="100000"/>
              </a:lnSpc>
              <a:buNone/>
            </a:pPr>
            <a:endParaRPr lang="en-US" sz="2200" dirty="0" smtClean="0">
              <a:solidFill>
                <a:schemeClr val="tx1">
                  <a:lumMod val="85000"/>
                  <a:lumOff val="15000"/>
                </a:schemeClr>
              </a:solidFill>
              <a:latin typeface="+mj-lt"/>
              <a:cs typeface="Arial"/>
            </a:endParaRPr>
          </a:p>
          <a:p>
            <a:pPr marL="0" indent="0">
              <a:buNone/>
            </a:pPr>
            <a:endParaRPr lang="en-US" sz="2200" dirty="0" smtClean="0">
              <a:solidFill>
                <a:schemeClr val="tx1">
                  <a:lumMod val="85000"/>
                  <a:lumOff val="15000"/>
                </a:schemeClr>
              </a:solidFill>
              <a:latin typeface="+mj-lt"/>
            </a:endParaRPr>
          </a:p>
          <a:p>
            <a:pPr marL="0" indent="0">
              <a:buNone/>
            </a:pPr>
            <a:endParaRPr lang="en-US" sz="2200"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2E7ABDAF-BC72-4FDB-AC53-0E19FD72114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object 4"/>
          <p:cNvSpPr/>
          <p:nvPr/>
        </p:nvSpPr>
        <p:spPr>
          <a:xfrm>
            <a:off x="5257800" y="3886200"/>
            <a:ext cx="3384876" cy="2057400"/>
          </a:xfrm>
          <a:prstGeom prst="rect">
            <a:avLst/>
          </a:prstGeom>
          <a:blipFill>
            <a:blip r:embed="rId3" cstate="print"/>
            <a:stretch>
              <a:fillRect/>
            </a:stretch>
          </a:blipFill>
        </p:spPr>
        <p:txBody>
          <a:bodyPr wrap="square" lIns="0" tIns="0" rIns="0" bIns="0" rtlCol="0"/>
          <a:lstStyle/>
          <a:p>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658224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b="1" spc="400" dirty="0">
                <a:solidFill>
                  <a:schemeClr val="tx1">
                    <a:lumMod val="85000"/>
                    <a:lumOff val="15000"/>
                  </a:schemeClr>
                </a:solidFill>
                <a:latin typeface="+mj-lt"/>
                <a:cs typeface="PMingLiU"/>
              </a:rPr>
              <a:t>Negatively </a:t>
            </a:r>
            <a:r>
              <a:rPr lang="en-US" sz="2200" b="1" spc="365" dirty="0">
                <a:solidFill>
                  <a:schemeClr val="tx1">
                    <a:lumMod val="85000"/>
                    <a:lumOff val="15000"/>
                  </a:schemeClr>
                </a:solidFill>
                <a:latin typeface="+mj-lt"/>
                <a:cs typeface="PMingLiU"/>
              </a:rPr>
              <a:t>Skewed</a:t>
            </a:r>
            <a:r>
              <a:rPr lang="en-US" sz="2200" b="1" spc="155" dirty="0">
                <a:solidFill>
                  <a:schemeClr val="tx1">
                    <a:lumMod val="85000"/>
                    <a:lumOff val="15000"/>
                  </a:schemeClr>
                </a:solidFill>
                <a:latin typeface="+mj-lt"/>
                <a:cs typeface="PMingLiU"/>
              </a:rPr>
              <a:t> </a:t>
            </a:r>
            <a:r>
              <a:rPr lang="en-US" sz="2200" b="1" spc="400" dirty="0" smtClean="0">
                <a:solidFill>
                  <a:schemeClr val="tx1">
                    <a:lumMod val="85000"/>
                    <a:lumOff val="15000"/>
                  </a:schemeClr>
                </a:solidFill>
                <a:latin typeface="+mj-lt"/>
                <a:cs typeface="PMingLiU"/>
              </a:rPr>
              <a:t>Distribution:</a:t>
            </a:r>
            <a:endParaRPr lang="en-US" sz="2200" b="1" dirty="0">
              <a:solidFill>
                <a:schemeClr val="tx1">
                  <a:lumMod val="85000"/>
                  <a:lumOff val="15000"/>
                </a:schemeClr>
              </a:solidFill>
              <a:latin typeface="+mj-lt"/>
              <a:cs typeface="PMingLiU"/>
            </a:endParaRPr>
          </a:p>
          <a:p>
            <a:pPr marL="0" indent="0">
              <a:buNone/>
            </a:pPr>
            <a:r>
              <a:rPr lang="en-US" sz="2200" spc="-55" dirty="0">
                <a:solidFill>
                  <a:schemeClr val="tx1">
                    <a:lumMod val="85000"/>
                    <a:lumOff val="15000"/>
                  </a:schemeClr>
                </a:solidFill>
                <a:latin typeface="+mj-lt"/>
                <a:cs typeface="Arial"/>
              </a:rPr>
              <a:t>The </a:t>
            </a:r>
            <a:r>
              <a:rPr lang="en-US" sz="2200" spc="-155" dirty="0">
                <a:solidFill>
                  <a:schemeClr val="tx1">
                    <a:lumMod val="85000"/>
                    <a:lumOff val="15000"/>
                  </a:schemeClr>
                </a:solidFill>
                <a:latin typeface="+mj-lt"/>
                <a:cs typeface="Arial"/>
              </a:rPr>
              <a:t>skewness </a:t>
            </a:r>
            <a:r>
              <a:rPr lang="en-US" sz="2200" spc="-95" dirty="0">
                <a:solidFill>
                  <a:schemeClr val="tx1">
                    <a:lumMod val="85000"/>
                    <a:lumOff val="15000"/>
                  </a:schemeClr>
                </a:solidFill>
                <a:latin typeface="+mj-lt"/>
                <a:cs typeface="Arial"/>
              </a:rPr>
              <a:t>is  </a:t>
            </a:r>
            <a:r>
              <a:rPr lang="en-US" sz="2200" spc="-80" dirty="0">
                <a:solidFill>
                  <a:schemeClr val="tx1">
                    <a:lumMod val="85000"/>
                    <a:lumOff val="15000"/>
                  </a:schemeClr>
                </a:solidFill>
                <a:latin typeface="+mj-lt"/>
                <a:cs typeface="Arial"/>
              </a:rPr>
              <a:t>negative </a:t>
            </a:r>
            <a:r>
              <a:rPr lang="en-US" sz="2200" spc="30" dirty="0">
                <a:solidFill>
                  <a:schemeClr val="tx1">
                    <a:lumMod val="85000"/>
                    <a:lumOff val="15000"/>
                  </a:schemeClr>
                </a:solidFill>
                <a:latin typeface="+mj-lt"/>
                <a:cs typeface="Arial"/>
              </a:rPr>
              <a:t>if </a:t>
            </a:r>
            <a:r>
              <a:rPr lang="en-US" sz="2200" spc="-50" dirty="0">
                <a:solidFill>
                  <a:schemeClr val="tx1">
                    <a:lumMod val="85000"/>
                    <a:lumOff val="15000"/>
                  </a:schemeClr>
                </a:solidFill>
                <a:latin typeface="+mj-lt"/>
                <a:cs typeface="Arial"/>
              </a:rPr>
              <a:t>the </a:t>
            </a:r>
            <a:r>
              <a:rPr lang="en-US" sz="2200" spc="-80" dirty="0">
                <a:solidFill>
                  <a:schemeClr val="tx1">
                    <a:lumMod val="85000"/>
                    <a:lumOff val="15000"/>
                  </a:schemeClr>
                </a:solidFill>
                <a:latin typeface="+mj-lt"/>
                <a:cs typeface="Arial"/>
              </a:rPr>
              <a:t>larger  </a:t>
            </a:r>
            <a:r>
              <a:rPr lang="en-US" sz="2200" spc="5" dirty="0">
                <a:solidFill>
                  <a:schemeClr val="tx1">
                    <a:lumMod val="85000"/>
                    <a:lumOff val="15000"/>
                  </a:schemeClr>
                </a:solidFill>
                <a:latin typeface="+mj-lt"/>
                <a:cs typeface="Arial"/>
              </a:rPr>
              <a:t>tail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25" dirty="0">
                <a:solidFill>
                  <a:schemeClr val="tx1">
                    <a:lumMod val="85000"/>
                    <a:lumOff val="15000"/>
                  </a:schemeClr>
                </a:solidFill>
                <a:latin typeface="+mj-lt"/>
                <a:cs typeface="Arial"/>
              </a:rPr>
              <a:t>distribution </a:t>
            </a:r>
            <a:r>
              <a:rPr lang="en-US" sz="2200" spc="-90" dirty="0">
                <a:solidFill>
                  <a:schemeClr val="tx1">
                    <a:lumMod val="85000"/>
                    <a:lumOff val="15000"/>
                  </a:schemeClr>
                </a:solidFill>
                <a:latin typeface="+mj-lt"/>
                <a:cs typeface="Arial"/>
              </a:rPr>
              <a:t>lies  towards </a:t>
            </a:r>
            <a:r>
              <a:rPr lang="en-US" sz="2200" spc="-50" dirty="0">
                <a:solidFill>
                  <a:schemeClr val="tx1">
                    <a:lumMod val="85000"/>
                    <a:lumOff val="15000"/>
                  </a:schemeClr>
                </a:solidFill>
                <a:latin typeface="+mj-lt"/>
                <a:cs typeface="Arial"/>
              </a:rPr>
              <a:t>the </a:t>
            </a:r>
            <a:r>
              <a:rPr lang="en-US" sz="2200" spc="-95" dirty="0">
                <a:solidFill>
                  <a:schemeClr val="tx1">
                    <a:lumMod val="85000"/>
                    <a:lumOff val="15000"/>
                  </a:schemeClr>
                </a:solidFill>
                <a:latin typeface="+mj-lt"/>
                <a:cs typeface="Arial"/>
              </a:rPr>
              <a:t>lower  </a:t>
            </a:r>
            <a:r>
              <a:rPr lang="en-US" sz="2200" spc="-114" dirty="0">
                <a:solidFill>
                  <a:schemeClr val="tx1">
                    <a:lumMod val="85000"/>
                    <a:lumOff val="15000"/>
                  </a:schemeClr>
                </a:solidFill>
                <a:latin typeface="+mj-lt"/>
                <a:cs typeface="Arial"/>
              </a:rPr>
              <a:t>values </a:t>
            </a:r>
            <a:r>
              <a:rPr lang="en-US" sz="2200" spc="-35"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65" dirty="0" err="1">
                <a:solidFill>
                  <a:schemeClr val="tx1">
                    <a:lumMod val="85000"/>
                    <a:lumOff val="15000"/>
                  </a:schemeClr>
                </a:solidFill>
                <a:latin typeface="+mj-lt"/>
                <a:cs typeface="Arial"/>
              </a:rPr>
              <a:t>variate</a:t>
            </a:r>
            <a:r>
              <a:rPr lang="en-US" sz="2200" spc="-65" dirty="0">
                <a:solidFill>
                  <a:schemeClr val="tx1">
                    <a:lumMod val="85000"/>
                    <a:lumOff val="15000"/>
                  </a:schemeClr>
                </a:solidFill>
                <a:latin typeface="+mj-lt"/>
                <a:cs typeface="Arial"/>
              </a:rPr>
              <a:t>  </a:t>
            </a:r>
            <a:r>
              <a:rPr lang="en-US" sz="2200" spc="-15" dirty="0">
                <a:solidFill>
                  <a:schemeClr val="tx1">
                    <a:lumMod val="85000"/>
                    <a:lumOff val="15000"/>
                  </a:schemeClr>
                </a:solidFill>
                <a:latin typeface="+mj-lt"/>
                <a:cs typeface="Arial"/>
              </a:rPr>
              <a:t>(the </a:t>
            </a:r>
            <a:r>
              <a:rPr lang="en-US" sz="2200" spc="15" dirty="0">
                <a:solidFill>
                  <a:schemeClr val="tx1">
                    <a:lumMod val="85000"/>
                    <a:lumOff val="15000"/>
                  </a:schemeClr>
                </a:solidFill>
                <a:latin typeface="+mj-lt"/>
                <a:cs typeface="Arial"/>
              </a:rPr>
              <a:t>left), </a:t>
            </a:r>
            <a:r>
              <a:rPr lang="en-US" sz="2200" spc="-40" dirty="0">
                <a:solidFill>
                  <a:schemeClr val="tx1">
                    <a:lumMod val="85000"/>
                    <a:lumOff val="15000"/>
                  </a:schemeClr>
                </a:solidFill>
                <a:latin typeface="+mj-lt"/>
                <a:cs typeface="Arial"/>
              </a:rPr>
              <a:t>i.e., </a:t>
            </a:r>
            <a:r>
              <a:rPr lang="en-US" sz="2200" spc="30" dirty="0">
                <a:solidFill>
                  <a:schemeClr val="tx1">
                    <a:lumMod val="85000"/>
                    <a:lumOff val="15000"/>
                  </a:schemeClr>
                </a:solidFill>
                <a:latin typeface="+mj-lt"/>
                <a:cs typeface="Arial"/>
              </a:rPr>
              <a:t>if </a:t>
            </a:r>
            <a:r>
              <a:rPr lang="en-US" sz="2200" spc="-50" dirty="0">
                <a:solidFill>
                  <a:schemeClr val="tx1">
                    <a:lumMod val="85000"/>
                    <a:lumOff val="15000"/>
                  </a:schemeClr>
                </a:solidFill>
                <a:latin typeface="+mj-lt"/>
                <a:cs typeface="Arial"/>
              </a:rPr>
              <a:t>the  </a:t>
            </a:r>
            <a:r>
              <a:rPr lang="en-US" sz="2200" spc="-90" dirty="0">
                <a:solidFill>
                  <a:schemeClr val="tx1">
                    <a:lumMod val="85000"/>
                    <a:lumOff val="15000"/>
                  </a:schemeClr>
                </a:solidFill>
                <a:latin typeface="+mj-lt"/>
                <a:cs typeface="Arial"/>
              </a:rPr>
              <a:t>curve </a:t>
            </a:r>
            <a:r>
              <a:rPr lang="en-US" sz="2200" spc="-85" dirty="0">
                <a:solidFill>
                  <a:schemeClr val="tx1">
                    <a:lumMod val="85000"/>
                    <a:lumOff val="15000"/>
                  </a:schemeClr>
                </a:solidFill>
                <a:latin typeface="+mj-lt"/>
                <a:cs typeface="Arial"/>
              </a:rPr>
              <a:t>drawn </a:t>
            </a:r>
            <a:r>
              <a:rPr lang="en-US" sz="2200" spc="-5" dirty="0">
                <a:solidFill>
                  <a:schemeClr val="tx1">
                    <a:lumMod val="85000"/>
                    <a:lumOff val="15000"/>
                  </a:schemeClr>
                </a:solidFill>
                <a:latin typeface="+mj-lt"/>
                <a:cs typeface="Arial"/>
              </a:rPr>
              <a:t>with  </a:t>
            </a:r>
            <a:r>
              <a:rPr lang="en-US" sz="2200" spc="-50" dirty="0">
                <a:solidFill>
                  <a:schemeClr val="tx1">
                    <a:lumMod val="85000"/>
                    <a:lumOff val="15000"/>
                  </a:schemeClr>
                </a:solidFill>
                <a:latin typeface="+mj-lt"/>
                <a:cs typeface="Arial"/>
              </a:rPr>
              <a:t>the </a:t>
            </a:r>
            <a:r>
              <a:rPr lang="en-US" sz="2200" spc="-85" dirty="0">
                <a:solidFill>
                  <a:schemeClr val="tx1">
                    <a:lumMod val="85000"/>
                    <a:lumOff val="15000"/>
                  </a:schemeClr>
                </a:solidFill>
                <a:latin typeface="+mj-lt"/>
                <a:cs typeface="Arial"/>
              </a:rPr>
              <a:t>help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90" dirty="0">
                <a:solidFill>
                  <a:schemeClr val="tx1">
                    <a:lumMod val="85000"/>
                    <a:lumOff val="15000"/>
                  </a:schemeClr>
                </a:solidFill>
                <a:latin typeface="+mj-lt"/>
                <a:cs typeface="Arial"/>
              </a:rPr>
              <a:t>given  </a:t>
            </a:r>
            <a:r>
              <a:rPr lang="en-US" sz="2200" spc="-55" dirty="0">
                <a:solidFill>
                  <a:schemeClr val="tx1">
                    <a:lumMod val="85000"/>
                    <a:lumOff val="15000"/>
                  </a:schemeClr>
                </a:solidFill>
                <a:latin typeface="+mj-lt"/>
                <a:cs typeface="Arial"/>
              </a:rPr>
              <a:t>data </a:t>
            </a:r>
            <a:r>
              <a:rPr lang="en-US" sz="2200" spc="-95" dirty="0">
                <a:solidFill>
                  <a:schemeClr val="tx1">
                    <a:lumMod val="85000"/>
                    <a:lumOff val="15000"/>
                  </a:schemeClr>
                </a:solidFill>
                <a:latin typeface="+mj-lt"/>
                <a:cs typeface="Arial"/>
              </a:rPr>
              <a:t>is </a:t>
            </a:r>
            <a:r>
              <a:rPr lang="en-US" sz="2200" u="sng" spc="-65" dirty="0">
                <a:solidFill>
                  <a:schemeClr val="tx1">
                    <a:lumMod val="85000"/>
                    <a:lumOff val="15000"/>
                  </a:schemeClr>
                </a:solidFill>
                <a:uFill>
                  <a:solidFill>
                    <a:srgbClr val="7F007F"/>
                  </a:solidFill>
                </a:uFill>
                <a:latin typeface="+mj-lt"/>
                <a:cs typeface="Arial"/>
              </a:rPr>
              <a:t>stretched </a:t>
            </a:r>
            <a:r>
              <a:rPr lang="en-US" sz="2200" spc="-65" dirty="0">
                <a:solidFill>
                  <a:schemeClr val="tx1">
                    <a:lumMod val="85000"/>
                    <a:lumOff val="15000"/>
                  </a:schemeClr>
                </a:solidFill>
                <a:latin typeface="+mj-lt"/>
                <a:cs typeface="Arial"/>
              </a:rPr>
              <a:t> </a:t>
            </a:r>
            <a:r>
              <a:rPr lang="en-US" sz="2200" u="sng" spc="-105" dirty="0">
                <a:solidFill>
                  <a:schemeClr val="tx1">
                    <a:lumMod val="85000"/>
                    <a:lumOff val="15000"/>
                  </a:schemeClr>
                </a:solidFill>
                <a:uFill>
                  <a:solidFill>
                    <a:srgbClr val="7F007F"/>
                  </a:solidFill>
                </a:uFill>
                <a:latin typeface="+mj-lt"/>
                <a:cs typeface="Arial"/>
              </a:rPr>
              <a:t>more </a:t>
            </a:r>
            <a:r>
              <a:rPr lang="en-US" sz="2200" u="sng" spc="15" dirty="0">
                <a:solidFill>
                  <a:schemeClr val="tx1">
                    <a:lumMod val="85000"/>
                    <a:lumOff val="15000"/>
                  </a:schemeClr>
                </a:solidFill>
                <a:uFill>
                  <a:solidFill>
                    <a:srgbClr val="7F007F"/>
                  </a:solidFill>
                </a:uFill>
                <a:latin typeface="+mj-lt"/>
                <a:cs typeface="Arial"/>
              </a:rPr>
              <a:t>to </a:t>
            </a:r>
            <a:r>
              <a:rPr lang="en-US" sz="2200" u="sng" spc="-50" dirty="0">
                <a:solidFill>
                  <a:schemeClr val="tx1">
                    <a:lumMod val="85000"/>
                    <a:lumOff val="15000"/>
                  </a:schemeClr>
                </a:solidFill>
                <a:uFill>
                  <a:solidFill>
                    <a:srgbClr val="7F007F"/>
                  </a:solidFill>
                </a:uFill>
                <a:latin typeface="+mj-lt"/>
                <a:cs typeface="Arial"/>
              </a:rPr>
              <a:t>the </a:t>
            </a:r>
            <a:r>
              <a:rPr lang="en-US" sz="2200" u="sng" dirty="0">
                <a:solidFill>
                  <a:schemeClr val="tx1">
                    <a:lumMod val="85000"/>
                    <a:lumOff val="15000"/>
                  </a:schemeClr>
                </a:solidFill>
                <a:uFill>
                  <a:solidFill>
                    <a:srgbClr val="7F007F"/>
                  </a:solidFill>
                </a:uFill>
                <a:latin typeface="+mj-lt"/>
                <a:cs typeface="Arial"/>
              </a:rPr>
              <a:t>left </a:t>
            </a:r>
            <a:r>
              <a:rPr lang="en-US" sz="2200" dirty="0">
                <a:solidFill>
                  <a:schemeClr val="tx1">
                    <a:lumMod val="85000"/>
                    <a:lumOff val="15000"/>
                  </a:schemeClr>
                </a:solidFill>
                <a:latin typeface="+mj-lt"/>
                <a:cs typeface="Arial"/>
              </a:rPr>
              <a:t> </a:t>
            </a:r>
            <a:r>
              <a:rPr lang="en-US" sz="2200" u="sng" spc="-40" dirty="0">
                <a:solidFill>
                  <a:schemeClr val="tx1">
                    <a:lumMod val="85000"/>
                    <a:lumOff val="15000"/>
                  </a:schemeClr>
                </a:solidFill>
                <a:uFill>
                  <a:solidFill>
                    <a:srgbClr val="7F007F"/>
                  </a:solidFill>
                </a:uFill>
                <a:latin typeface="+mj-lt"/>
                <a:cs typeface="Arial"/>
              </a:rPr>
              <a:t>than </a:t>
            </a:r>
            <a:r>
              <a:rPr lang="en-US" sz="2200" u="sng" spc="15" dirty="0">
                <a:solidFill>
                  <a:schemeClr val="tx1">
                    <a:lumMod val="85000"/>
                    <a:lumOff val="15000"/>
                  </a:schemeClr>
                </a:solidFill>
                <a:uFill>
                  <a:solidFill>
                    <a:srgbClr val="7F007F"/>
                  </a:solidFill>
                </a:uFill>
                <a:latin typeface="+mj-lt"/>
                <a:cs typeface="Arial"/>
              </a:rPr>
              <a:t>to </a:t>
            </a:r>
            <a:r>
              <a:rPr lang="en-US" sz="2200" u="sng" spc="-50" dirty="0">
                <a:solidFill>
                  <a:schemeClr val="tx1">
                    <a:lumMod val="85000"/>
                    <a:lumOff val="15000"/>
                  </a:schemeClr>
                </a:solidFill>
                <a:uFill>
                  <a:solidFill>
                    <a:srgbClr val="7F007F"/>
                  </a:solidFill>
                </a:uFill>
                <a:latin typeface="+mj-lt"/>
                <a:cs typeface="Arial"/>
              </a:rPr>
              <a:t>the</a:t>
            </a:r>
            <a:r>
              <a:rPr lang="en-US" sz="2200" u="sng" spc="260" dirty="0">
                <a:solidFill>
                  <a:schemeClr val="tx1">
                    <a:lumMod val="85000"/>
                    <a:lumOff val="15000"/>
                  </a:schemeClr>
                </a:solidFill>
                <a:uFill>
                  <a:solidFill>
                    <a:srgbClr val="7F007F"/>
                  </a:solidFill>
                </a:uFill>
                <a:latin typeface="+mj-lt"/>
                <a:cs typeface="Arial"/>
              </a:rPr>
              <a:t> </a:t>
            </a:r>
            <a:r>
              <a:rPr lang="en-US" sz="2200" u="sng" spc="-5" dirty="0">
                <a:solidFill>
                  <a:schemeClr val="tx1">
                    <a:lumMod val="85000"/>
                    <a:lumOff val="15000"/>
                  </a:schemeClr>
                </a:solidFill>
                <a:uFill>
                  <a:solidFill>
                    <a:srgbClr val="7F007F"/>
                  </a:solidFill>
                </a:uFill>
                <a:latin typeface="+mj-lt"/>
                <a:cs typeface="Arial"/>
              </a:rPr>
              <a:t>right.</a:t>
            </a:r>
            <a:endParaRPr lang="en-US" sz="2200" dirty="0">
              <a:solidFill>
                <a:schemeClr val="tx1">
                  <a:lumMod val="85000"/>
                  <a:lumOff val="15000"/>
                </a:schemeClr>
              </a:solidFill>
              <a:latin typeface="+mj-lt"/>
              <a:cs typeface="Arial"/>
            </a:endParaRPr>
          </a:p>
          <a:p>
            <a:pPr marL="0" indent="0">
              <a:buNone/>
            </a:pPr>
            <a:endParaRPr lang="en-US" sz="2200" b="1"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EE329BDE-5815-4F4A-A44A-A21D02D7125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object 14"/>
          <p:cNvSpPr/>
          <p:nvPr/>
        </p:nvSpPr>
        <p:spPr>
          <a:xfrm>
            <a:off x="2819400" y="3124200"/>
            <a:ext cx="3510470" cy="2262688"/>
          </a:xfrm>
          <a:prstGeom prst="rect">
            <a:avLst/>
          </a:prstGeom>
          <a:blipFill>
            <a:blip r:embed="rId3" cstate="print"/>
            <a:stretch>
              <a:fillRect/>
            </a:stretch>
          </a:blipFill>
        </p:spPr>
        <p:txBody>
          <a:bodyPr wrap="square" lIns="0" tIns="0" rIns="0" bIns="0" rtlCol="0"/>
          <a:lstStyle/>
          <a:p>
            <a:endParaRPr/>
          </a:p>
        </p:txBody>
      </p: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662286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195" dirty="0" smtClean="0">
                    <a:solidFill>
                      <a:schemeClr val="tx1">
                        <a:lumMod val="85000"/>
                        <a:lumOff val="15000"/>
                      </a:schemeClr>
                    </a:solidFill>
                    <a:latin typeface="+mj-lt"/>
                  </a:rPr>
                  <a:t>Pearson’s </a:t>
                </a:r>
                <a14:m>
                  <m:oMath xmlns:m="http://schemas.openxmlformats.org/officeDocument/2006/math">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𝜷</m:t>
                        </m:r>
                      </m:e>
                      <m:sub>
                        <m:r>
                          <a:rPr lang="en-US" sz="2200" b="1" i="1">
                            <a:solidFill>
                              <a:schemeClr val="tx1">
                                <a:lumMod val="85000"/>
                                <a:lumOff val="15000"/>
                              </a:schemeClr>
                            </a:solidFill>
                            <a:latin typeface="Cambria Math"/>
                            <a:cs typeface="Arial"/>
                          </a:rPr>
                          <m:t>𝟏</m:t>
                        </m:r>
                      </m:sub>
                    </m:sSub>
                  </m:oMath>
                </a14:m>
                <a:r>
                  <a:rPr lang="en-US" sz="2200" b="1" i="1" spc="-150" dirty="0" smtClean="0">
                    <a:solidFill>
                      <a:schemeClr val="tx1">
                        <a:lumMod val="85000"/>
                        <a:lumOff val="15000"/>
                      </a:schemeClr>
                    </a:solidFill>
                    <a:latin typeface="+mj-lt"/>
                    <a:cs typeface="Verdana"/>
                  </a:rPr>
                  <a:t/>
                </a:r>
                <a:r>
                  <a:rPr lang="en-US" sz="2200" b="1" spc="420" dirty="0">
                    <a:solidFill>
                      <a:schemeClr val="tx1">
                        <a:lumMod val="85000"/>
                        <a:lumOff val="15000"/>
                      </a:schemeClr>
                    </a:solidFill>
                    <a:latin typeface="+mj-lt"/>
                  </a:rPr>
                  <a:t>and </a:t>
                </a:r>
                <a14:m>
                  <m:oMath xmlns:m="http://schemas.openxmlformats.org/officeDocument/2006/math">
                    <m:sSub>
                      <m:sSubPr>
                        <m:ctrlPr>
                          <a:rPr lang="en-US" sz="2200" b="1" i="1" spc="420" smtClean="0">
                            <a:solidFill>
                              <a:schemeClr val="tx1">
                                <a:lumMod val="85000"/>
                                <a:lumOff val="15000"/>
                              </a:schemeClr>
                            </a:solidFill>
                            <a:latin typeface="Cambria Math"/>
                          </a:rPr>
                        </m:ctrlPr>
                      </m:sSubPr>
                      <m:e>
                        <m:r>
                          <a:rPr lang="en-US" sz="2200" b="1" i="1" spc="420" smtClean="0">
                            <a:solidFill>
                              <a:schemeClr val="tx1">
                                <a:lumMod val="85000"/>
                                <a:lumOff val="15000"/>
                              </a:schemeClr>
                            </a:solidFill>
                            <a:latin typeface="Cambria Math"/>
                            <a:ea typeface="Cambria Math"/>
                          </a:rPr>
                          <m:t>𝜸</m:t>
                        </m:r>
                      </m:e>
                      <m:sub>
                        <m:r>
                          <a:rPr lang="en-US" sz="2200" b="1" i="1" spc="420" smtClean="0">
                            <a:solidFill>
                              <a:schemeClr val="tx1">
                                <a:lumMod val="85000"/>
                                <a:lumOff val="15000"/>
                              </a:schemeClr>
                            </a:solidFill>
                            <a:latin typeface="Cambria Math"/>
                          </a:rPr>
                          <m:t>𝟏</m:t>
                        </m:r>
                      </m:sub>
                    </m:sSub>
                  </m:oMath>
                </a14:m>
                <a:r>
                  <a:rPr lang="en-US" sz="2200" b="1" i="1" spc="-210" dirty="0" smtClean="0">
                    <a:solidFill>
                      <a:schemeClr val="tx1">
                        <a:lumMod val="85000"/>
                        <a:lumOff val="15000"/>
                      </a:schemeClr>
                    </a:solidFill>
                    <a:latin typeface="+mj-lt"/>
                    <a:cs typeface="Verdana"/>
                  </a:rPr>
                  <a:t/>
                </a:r>
                <a:r>
                  <a:rPr lang="en-US" sz="2200" b="1" spc="400" dirty="0" smtClean="0">
                    <a:solidFill>
                      <a:schemeClr val="tx1">
                        <a:lumMod val="85000"/>
                        <a:lumOff val="15000"/>
                      </a:schemeClr>
                    </a:solidFill>
                    <a:latin typeface="+mj-lt"/>
                  </a:rPr>
                  <a:t>Coefficients:</a:t>
                </a:r>
                <a:r>
                  <a:rPr lang="en-US" sz="2200" b="1" spc="420" dirty="0">
                    <a:solidFill>
                      <a:schemeClr val="tx1">
                        <a:lumMod val="85000"/>
                        <a:lumOff val="15000"/>
                      </a:schemeClr>
                    </a:solidFill>
                  </a:rPr>
                  <a:t/>
                </a:r>
                <a:endParaRPr lang="en-US" sz="2200" b="1" spc="420" dirty="0" smtClean="0">
                  <a:solidFill>
                    <a:schemeClr val="tx1">
                      <a:lumMod val="85000"/>
                      <a:lumOff val="15000"/>
                    </a:schemeClr>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200" b="1" i="1" spc="420">
                              <a:solidFill>
                                <a:schemeClr val="tx1">
                                  <a:lumMod val="85000"/>
                                  <a:lumOff val="15000"/>
                                </a:schemeClr>
                              </a:solidFill>
                              <a:latin typeface="Cambria Math"/>
                            </a:rPr>
                          </m:ctrlPr>
                        </m:sSubPr>
                        <m:e>
                          <m:r>
                            <a:rPr lang="en-US" sz="2200" b="1" i="1" spc="420">
                              <a:solidFill>
                                <a:schemeClr val="tx1">
                                  <a:lumMod val="85000"/>
                                  <a:lumOff val="15000"/>
                                </a:schemeClr>
                              </a:solidFill>
                              <a:latin typeface="Cambria Math"/>
                              <a:ea typeface="Cambria Math"/>
                            </a:rPr>
                            <m:t>𝜸</m:t>
                          </m:r>
                        </m:e>
                        <m:sub>
                          <m:r>
                            <a:rPr lang="en-US" sz="2200" b="1" i="1" spc="420">
                              <a:solidFill>
                                <a:schemeClr val="tx1">
                                  <a:lumMod val="85000"/>
                                  <a:lumOff val="15000"/>
                                </a:schemeClr>
                              </a:solidFill>
                              <a:latin typeface="Cambria Math"/>
                            </a:rPr>
                            <m:t>𝟏</m:t>
                          </m:r>
                        </m:sub>
                      </m:sSub>
                      <m:r>
                        <a:rPr lang="en-US" sz="2200" b="1" i="1" spc="420" smtClean="0">
                          <a:solidFill>
                            <a:schemeClr val="tx1">
                              <a:lumMod val="85000"/>
                              <a:lumOff val="15000"/>
                            </a:schemeClr>
                          </a:solidFill>
                          <a:latin typeface="Cambria Math"/>
                        </a:rPr>
                        <m:t>=</m:t>
                      </m:r>
                      <m:rad>
                        <m:radPr>
                          <m:degHide m:val="on"/>
                          <m:ctrlPr>
                            <a:rPr lang="en-US" sz="2200" b="1" i="1" spc="420" smtClean="0">
                              <a:solidFill>
                                <a:schemeClr val="tx1">
                                  <a:lumMod val="85000"/>
                                  <a:lumOff val="15000"/>
                                </a:schemeClr>
                              </a:solidFill>
                              <a:latin typeface="Cambria Math"/>
                            </a:rPr>
                          </m:ctrlPr>
                        </m:radPr>
                        <m:deg/>
                        <m:e>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𝜷</m:t>
                              </m:r>
                            </m:e>
                            <m:sub>
                              <m:r>
                                <a:rPr lang="en-US" sz="2200" b="1" i="1">
                                  <a:solidFill>
                                    <a:schemeClr val="tx1">
                                      <a:lumMod val="85000"/>
                                      <a:lumOff val="15000"/>
                                    </a:schemeClr>
                                  </a:solidFill>
                                  <a:latin typeface="Cambria Math"/>
                                  <a:cs typeface="Arial"/>
                                </a:rPr>
                                <m:t>𝟏</m:t>
                              </m:r>
                            </m:sub>
                          </m:sSub>
                        </m:e>
                      </m:rad>
                      <m:r>
                        <a:rPr lang="en-US" sz="2200" b="1" i="1">
                          <a:solidFill>
                            <a:schemeClr val="tx1">
                              <a:lumMod val="85000"/>
                              <a:lumOff val="15000"/>
                            </a:schemeClr>
                          </a:solidFill>
                          <a:latin typeface="Cambria Math"/>
                          <a:cs typeface="Arial"/>
                        </a:rPr>
                        <m:t>=</m:t>
                      </m:r>
                      <m:r>
                        <a:rPr lang="en-US" sz="2200" b="1" i="1" smtClean="0">
                          <a:solidFill>
                            <a:schemeClr val="tx1">
                              <a:lumMod val="85000"/>
                              <a:lumOff val="15000"/>
                            </a:schemeClr>
                          </a:solidFill>
                          <a:latin typeface="Cambria Math"/>
                          <a:ea typeface="Cambria Math"/>
                          <a:cs typeface="Arial"/>
                        </a:rPr>
                        <m:t>±</m:t>
                      </m:r>
                      <m:f>
                        <m:fPr>
                          <m:ctrlPr>
                            <a:rPr lang="en-US" sz="2200" b="1" i="1">
                              <a:solidFill>
                                <a:schemeClr val="tx1">
                                  <a:lumMod val="85000"/>
                                  <a:lumOff val="15000"/>
                                </a:schemeClr>
                              </a:solidFill>
                              <a:latin typeface="Cambria Math"/>
                              <a:cs typeface="Arial"/>
                            </a:rPr>
                          </m:ctrlPr>
                        </m:fPr>
                        <m:num>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num>
                        <m:den>
                          <m:rad>
                            <m:radPr>
                              <m:degHide m:val="on"/>
                              <m:ctrlPr>
                                <a:rPr lang="en-US" sz="2200" b="1" i="1">
                                  <a:solidFill>
                                    <a:schemeClr val="tx1">
                                      <a:lumMod val="85000"/>
                                      <a:lumOff val="15000"/>
                                    </a:schemeClr>
                                  </a:solidFill>
                                  <a:latin typeface="Cambria Math"/>
                                  <a:cs typeface="Arial"/>
                                </a:rPr>
                              </m:ctrlPr>
                            </m:radPr>
                            <m:deg/>
                            <m:e>
                              <m:sSubSup>
                                <m:sSubSupPr>
                                  <m:ctrlPr>
                                    <a:rPr lang="en-US" sz="2200" b="1" i="1">
                                      <a:solidFill>
                                        <a:schemeClr val="tx1">
                                          <a:lumMod val="85000"/>
                                          <a:lumOff val="15000"/>
                                        </a:schemeClr>
                                      </a:solidFill>
                                      <a:latin typeface="Cambria Math"/>
                                      <a:cs typeface="Arial"/>
                                    </a:rPr>
                                  </m:ctrlPr>
                                </m:sSubSupPr>
                                <m:e>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𝟐</m:t>
                                      </m:r>
                                    </m:sub>
                                  </m:sSub>
                                </m:e>
                                <m:sub/>
                                <m:sup>
                                  <m:r>
                                    <a:rPr lang="en-US" sz="2200" b="1" i="1">
                                      <a:solidFill>
                                        <a:schemeClr val="tx1">
                                          <a:lumMod val="85000"/>
                                          <a:lumOff val="15000"/>
                                        </a:schemeClr>
                                      </a:solidFill>
                                      <a:latin typeface="Cambria Math"/>
                                      <a:cs typeface="Arial"/>
                                    </a:rPr>
                                    <m:t>𝟑</m:t>
                                  </m:r>
                                </m:sup>
                              </m:sSubSup>
                            </m:e>
                          </m:rad>
                        </m:den>
                      </m:f>
                    </m:oMath>
                  </m:oMathPara>
                </a14:m>
                <a:endParaRPr lang="en-US" sz="2200" b="1" dirty="0" smtClean="0">
                  <a:solidFill>
                    <a:schemeClr val="tx1">
                      <a:lumMod val="85000"/>
                      <a:lumOff val="15000"/>
                    </a:schemeClr>
                  </a:solidFill>
                  <a:latin typeface="+mj-lt"/>
                  <a:cs typeface="Arial"/>
                </a:endParaRPr>
              </a:p>
              <a:p>
                <a:pPr marL="0" indent="0">
                  <a:buNone/>
                </a:pPr>
                <a:r>
                  <a:rPr lang="en-US" sz="2200" b="1" dirty="0" smtClean="0">
                    <a:solidFill>
                      <a:schemeClr val="tx1">
                        <a:lumMod val="85000"/>
                        <a:lumOff val="15000"/>
                      </a:schemeClr>
                    </a:solidFill>
                    <a:latin typeface="+mj-lt"/>
                    <a:cs typeface="Arial"/>
                  </a:rPr>
                  <a:t>Q1. </a:t>
                </a:r>
                <a:r>
                  <a:rPr lang="en-US" sz="2200" dirty="0" smtClean="0">
                    <a:solidFill>
                      <a:schemeClr val="tx1">
                        <a:lumMod val="85000"/>
                        <a:lumOff val="15000"/>
                      </a:schemeClr>
                    </a:solidFill>
                    <a:latin typeface="+mj-lt"/>
                    <a:cs typeface="Arial"/>
                  </a:rPr>
                  <a:t>Karl Pearson coefficient of </a:t>
                </a:r>
                <a:r>
                  <a:rPr lang="en-US" sz="2200" dirty="0">
                    <a:solidFill>
                      <a:schemeClr val="tx1">
                        <a:lumMod val="85000"/>
                        <a:lumOff val="15000"/>
                      </a:schemeClr>
                    </a:solidFill>
                    <a:cs typeface="Arial"/>
                  </a:rPr>
                  <a:t/>
                </a:r>
                <a:r>
                  <a:rPr lang="en-US" sz="2200" dirty="0" smtClean="0">
                    <a:solidFill>
                      <a:schemeClr val="tx1">
                        <a:lumMod val="85000"/>
                        <a:lumOff val="15000"/>
                      </a:schemeClr>
                    </a:solidFill>
                    <a:cs typeface="Arial"/>
                  </a:rPr>
                  <a:t>skewness of a distribution is 0.32, its standard deviation is 6.5 and mean is 29.6. find the mode of the distribution.</a:t>
                </a:r>
              </a:p>
              <a:p>
                <a:pPr marL="0" indent="0">
                  <a:buNone/>
                </a:pPr>
                <a:r>
                  <a:rPr lang="en-US" sz="2200" dirty="0" smtClean="0">
                    <a:solidFill>
                      <a:schemeClr val="tx1">
                        <a:lumMod val="85000"/>
                        <a:lumOff val="15000"/>
                      </a:schemeClr>
                    </a:solidFill>
                    <a:cs typeface="Arial"/>
                  </a:rPr>
                  <a:t>Solution: Given that </a:t>
                </a:r>
                <a14:m>
                  <m:oMath xmlns:m="http://schemas.openxmlformats.org/officeDocument/2006/math">
                    <m:sSub>
                      <m:sSubPr>
                        <m:ctrlPr>
                          <a:rPr lang="en-US" sz="2200" i="1">
                            <a:solidFill>
                              <a:schemeClr val="tx1">
                                <a:lumMod val="85000"/>
                                <a:lumOff val="15000"/>
                              </a:schemeClr>
                            </a:solidFill>
                            <a:latin typeface="Cambria Math"/>
                          </a:rPr>
                        </m:ctrlPr>
                      </m:sSubPr>
                      <m:e>
                        <m:r>
                          <a:rPr lang="en-US" sz="2200" i="1">
                            <a:solidFill>
                              <a:schemeClr val="tx1">
                                <a:lumMod val="85000"/>
                                <a:lumOff val="15000"/>
                              </a:schemeClr>
                            </a:solidFill>
                            <a:latin typeface="Cambria Math"/>
                          </a:rPr>
                          <m:t>𝑆𝐾</m:t>
                        </m:r>
                      </m:e>
                      <m:sub>
                        <m:r>
                          <a:rPr lang="en-US" sz="2200" i="1">
                            <a:solidFill>
                              <a:schemeClr val="tx1">
                                <a:lumMod val="85000"/>
                                <a:lumOff val="15000"/>
                              </a:schemeClr>
                            </a:solidFill>
                            <a:latin typeface="Cambria Math"/>
                          </a:rPr>
                          <m:t>𝑝</m:t>
                        </m:r>
                      </m:sub>
                    </m:sSub>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0</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32</m:t>
                    </m:r>
                    <m:r>
                      <a:rPr lang="en-US" sz="2200" b="0" i="1" smtClean="0">
                        <a:solidFill>
                          <a:schemeClr val="tx1">
                            <a:lumMod val="85000"/>
                            <a:lumOff val="15000"/>
                          </a:schemeClr>
                        </a:solidFill>
                        <a:latin typeface="Cambria Math"/>
                      </a:rPr>
                      <m:t>,</m:t>
                    </m:r>
                  </m:oMath>
                </a14:m>
                <a:r>
                  <a:rPr lang="en-US" sz="2200" spc="-114" dirty="0">
                    <a:solidFill>
                      <a:schemeClr val="tx1">
                        <a:lumMod val="85000"/>
                        <a:lumOff val="15000"/>
                      </a:schemeClr>
                    </a:solidFill>
                    <a:cs typeface="Verdana"/>
                  </a:rPr>
                  <a:t/>
                </a:r>
                <a14:m>
                  <m:oMath xmlns:m="http://schemas.openxmlformats.org/officeDocument/2006/math">
                    <m:r>
                      <m:rPr>
                        <m:nor/>
                      </m:rPr>
                      <a:rPr lang="en-US" sz="2200" i="1" spc="-114" dirty="0">
                        <a:solidFill>
                          <a:schemeClr val="tx1">
                            <a:lumMod val="85000"/>
                            <a:lumOff val="15000"/>
                          </a:schemeClr>
                        </a:solidFill>
                        <a:cs typeface="Verdana"/>
                      </a:rPr>
                      <m:t>σ</m:t>
                    </m:r>
                    <m:r>
                      <m:rPr>
                        <m:nor/>
                      </m:rPr>
                      <a:rPr lang="en-US" sz="2200" b="0" i="0" spc="-114" dirty="0" smtClean="0">
                        <a:solidFill>
                          <a:schemeClr val="tx1">
                            <a:lumMod val="85000"/>
                            <a:lumOff val="15000"/>
                          </a:schemeClr>
                        </a:solidFill>
                        <a:cs typeface="Verdana"/>
                      </a:rPr>
                      <m:t>=</m:t>
                    </m:r>
                    <m:r>
                      <m:rPr>
                        <m:nor/>
                      </m:rPr>
                      <a:rPr lang="en-US" sz="2200" b="0" i="0" spc="-114" dirty="0" smtClean="0">
                        <a:solidFill>
                          <a:schemeClr val="tx1">
                            <a:lumMod val="85000"/>
                            <a:lumOff val="15000"/>
                          </a:schemeClr>
                        </a:solidFill>
                        <a:cs typeface="Verdana"/>
                      </a:rPr>
                      <m:t>6.5 </m:t>
                    </m:r>
                    <m:r>
                      <m:rPr>
                        <m:nor/>
                      </m:rPr>
                      <a:rPr lang="en-US" sz="2200" b="0" i="0" spc="-114" dirty="0" smtClean="0">
                        <a:solidFill>
                          <a:schemeClr val="tx1">
                            <a:lumMod val="85000"/>
                            <a:lumOff val="15000"/>
                          </a:schemeClr>
                        </a:solidFill>
                        <a:cs typeface="Verdana"/>
                      </a:rPr>
                      <m:t>mean</m:t>
                    </m:r>
                    <m:r>
                      <m:rPr>
                        <m:nor/>
                      </m:rPr>
                      <a:rPr lang="en-US" sz="2200" b="0" i="0" spc="-114" dirty="0" smtClean="0">
                        <a:solidFill>
                          <a:schemeClr val="tx1">
                            <a:lumMod val="85000"/>
                            <a:lumOff val="15000"/>
                          </a:schemeClr>
                        </a:solidFill>
                        <a:cs typeface="Verdana"/>
                      </a:rPr>
                      <m:t> =</m:t>
                    </m:r>
                    <m:r>
                      <m:rPr>
                        <m:nor/>
                      </m:rPr>
                      <a:rPr lang="en-US" sz="2200" b="0" i="0" spc="-114" dirty="0" smtClean="0">
                        <a:solidFill>
                          <a:schemeClr val="tx1">
                            <a:lumMod val="85000"/>
                            <a:lumOff val="15000"/>
                          </a:schemeClr>
                        </a:solidFill>
                        <a:cs typeface="Verdana"/>
                      </a:rPr>
                      <m:t>29.6</m:t>
                    </m:r>
                  </m:oMath>
                </a14:m>
                <a:endParaRPr lang="en-US" sz="2200" b="0" spc="-114" dirty="0" smtClean="0">
                  <a:solidFill>
                    <a:schemeClr val="tx1">
                      <a:lumMod val="85000"/>
                      <a:lumOff val="15000"/>
                    </a:schemeClr>
                  </a:solidFill>
                  <a:cs typeface="Verdana"/>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lumMod val="85000"/>
                                  <a:lumOff val="15000"/>
                                </a:schemeClr>
                              </a:solidFill>
                              <a:latin typeface="Cambria Math"/>
                            </a:rPr>
                          </m:ctrlPr>
                        </m:sSubPr>
                        <m:e>
                          <m:r>
                            <a:rPr lang="en-US" sz="2200" i="1">
                              <a:solidFill>
                                <a:schemeClr val="tx1">
                                  <a:lumMod val="85000"/>
                                  <a:lumOff val="15000"/>
                                </a:schemeClr>
                              </a:solidFill>
                              <a:latin typeface="Cambria Math"/>
                            </a:rPr>
                            <m:t>𝑆𝐾</m:t>
                          </m:r>
                        </m:e>
                        <m:sub>
                          <m:r>
                            <a:rPr lang="en-US" sz="2200" i="1">
                              <a:solidFill>
                                <a:schemeClr val="tx1">
                                  <a:lumMod val="85000"/>
                                  <a:lumOff val="15000"/>
                                </a:schemeClr>
                              </a:solidFill>
                              <a:latin typeface="Cambria Math"/>
                            </a:rPr>
                            <m:t>𝑝</m:t>
                          </m:r>
                        </m:sub>
                      </m:sSub>
                      <m:r>
                        <a:rPr lang="en-US" sz="2200" i="1">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a:rPr>
                          </m:ctrlPr>
                        </m:fPr>
                        <m:num>
                          <m:r>
                            <a:rPr lang="en-US" sz="2200" i="1">
                              <a:solidFill>
                                <a:schemeClr val="tx1">
                                  <a:lumMod val="85000"/>
                                  <a:lumOff val="15000"/>
                                </a:schemeClr>
                              </a:solidFill>
                              <a:latin typeface="Cambria Math"/>
                            </a:rPr>
                            <m:t>𝐴</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𝑀𝑜𝑑𝑒</m:t>
                          </m:r>
                        </m:num>
                        <m:den>
                          <m:r>
                            <a:rPr lang="en-US" sz="2200" i="1">
                              <a:solidFill>
                                <a:schemeClr val="tx1">
                                  <a:lumMod val="85000"/>
                                  <a:lumOff val="15000"/>
                                </a:schemeClr>
                              </a:solidFill>
                              <a:latin typeface="Cambria Math"/>
                            </a:rPr>
                            <m:t>𝑆</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𝐷</m:t>
                          </m:r>
                        </m:den>
                      </m:f>
                      <m:r>
                        <a:rPr lang="en-US" sz="2200">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a:rPr>
                          </m:ctrlPr>
                        </m:fPr>
                        <m:num>
                          <m:r>
                            <a:rPr lang="en-US" sz="2200" i="1">
                              <a:solidFill>
                                <a:schemeClr val="tx1">
                                  <a:lumMod val="85000"/>
                                  <a:lumOff val="15000"/>
                                </a:schemeClr>
                              </a:solidFill>
                              <a:latin typeface="Cambria Math"/>
                            </a:rPr>
                            <m:t>3</m:t>
                          </m:r>
                          <m:d>
                            <m:dPr>
                              <m:ctrlPr>
                                <a:rPr lang="en-US" sz="2200" i="1">
                                  <a:solidFill>
                                    <a:schemeClr val="tx1">
                                      <a:lumMod val="85000"/>
                                      <a:lumOff val="15000"/>
                                    </a:schemeClr>
                                  </a:solidFill>
                                  <a:latin typeface="Cambria Math"/>
                                </a:rPr>
                              </m:ctrlPr>
                            </m:dPr>
                            <m:e>
                              <m:r>
                                <a:rPr lang="en-US" sz="2200" i="1">
                                  <a:solidFill>
                                    <a:schemeClr val="tx1">
                                      <a:lumMod val="85000"/>
                                      <a:lumOff val="15000"/>
                                    </a:schemeClr>
                                  </a:solidFill>
                                  <a:latin typeface="Cambria Math"/>
                                </a:rPr>
                                <m:t>𝑀</m:t>
                              </m:r>
                              <m:r>
                                <a:rPr lang="en-US" sz="2200" i="1">
                                  <a:solidFill>
                                    <a:schemeClr val="tx1">
                                      <a:lumMod val="85000"/>
                                      <a:lumOff val="15000"/>
                                    </a:schemeClr>
                                  </a:solidFill>
                                  <a:latin typeface="Cambria Math"/>
                                </a:rPr>
                                <m:t>−</m:t>
                              </m:r>
                              <m:r>
                                <m:rPr>
                                  <m:nor/>
                                </m:rPr>
                                <a:rPr lang="en-US" sz="2200" i="1">
                                  <a:solidFill>
                                    <a:schemeClr val="tx1">
                                      <a:lumMod val="85000"/>
                                      <a:lumOff val="15000"/>
                                    </a:schemeClr>
                                  </a:solidFill>
                                </a:rPr>
                                <m:t>M</m:t>
                              </m:r>
                              <m:r>
                                <m:rPr>
                                  <m:nor/>
                                </m:rPr>
                                <a:rPr lang="en-US" sz="2200" i="1" spc="-15" baseline="-13888" dirty="0">
                                  <a:solidFill>
                                    <a:schemeClr val="tx1">
                                      <a:lumMod val="85000"/>
                                      <a:lumOff val="15000"/>
                                    </a:schemeClr>
                                  </a:solidFill>
                                  <a:cs typeface="Verdana"/>
                                </a:rPr>
                                <m:t>d</m:t>
                              </m:r>
                            </m:e>
                          </m:d>
                        </m:num>
                        <m:den>
                          <m:r>
                            <m:rPr>
                              <m:nor/>
                            </m:rPr>
                            <a:rPr lang="en-US" sz="2200" i="1" spc="-114" dirty="0">
                              <a:solidFill>
                                <a:schemeClr val="tx1">
                                  <a:lumMod val="85000"/>
                                  <a:lumOff val="15000"/>
                                </a:schemeClr>
                              </a:solidFill>
                              <a:cs typeface="Verdana"/>
                            </a:rPr>
                            <m:t>σ</m:t>
                          </m:r>
                        </m:den>
                      </m:f>
                    </m:oMath>
                  </m:oMathPara>
                </a14:m>
                <a:endParaRPr lang="en-US" sz="2200" i="1" spc="-114" dirty="0" smtClean="0">
                  <a:solidFill>
                    <a:schemeClr val="tx1">
                      <a:lumMod val="85000"/>
                      <a:lumOff val="15000"/>
                    </a:schemeClr>
                  </a:solidFill>
                  <a:latin typeface="Cambria Math"/>
                  <a:cs typeface="Verdana"/>
                </a:endParaRPr>
              </a:p>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lumMod val="85000"/>
                              <a:lumOff val="15000"/>
                            </a:schemeClr>
                          </a:solidFill>
                          <a:latin typeface="Cambria Math"/>
                        </a:rPr>
                        <m:t>0</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32</m:t>
                      </m:r>
                      <m:r>
                        <a:rPr lang="en-US" sz="2200" i="1">
                          <a:solidFill>
                            <a:schemeClr val="tx1">
                              <a:lumMod val="85000"/>
                              <a:lumOff val="15000"/>
                            </a:schemeClr>
                          </a:solidFill>
                          <a:latin typeface="Cambria Math"/>
                        </a:rPr>
                        <m:t>=</m:t>
                      </m:r>
                      <m:f>
                        <m:fPr>
                          <m:ctrlPr>
                            <a:rPr lang="en-US" sz="2200" i="1">
                              <a:solidFill>
                                <a:schemeClr val="tx1">
                                  <a:lumMod val="85000"/>
                                  <a:lumOff val="15000"/>
                                </a:schemeClr>
                              </a:solidFill>
                              <a:latin typeface="Cambria Math"/>
                            </a:rPr>
                          </m:ctrlPr>
                        </m:fPr>
                        <m:num>
                          <m:r>
                            <a:rPr lang="en-US" sz="2200" b="0" i="1" smtClean="0">
                              <a:solidFill>
                                <a:schemeClr val="tx1">
                                  <a:lumMod val="85000"/>
                                  <a:lumOff val="15000"/>
                                </a:schemeClr>
                              </a:solidFill>
                              <a:latin typeface="Cambria Math"/>
                            </a:rPr>
                            <m:t>29</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6</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𝑀𝑜𝑑𝑒</m:t>
                          </m:r>
                        </m:num>
                        <m:den>
                          <m:r>
                            <a:rPr lang="en-US" sz="2200" b="0" i="1" smtClean="0">
                              <a:solidFill>
                                <a:schemeClr val="tx1">
                                  <a:lumMod val="85000"/>
                                  <a:lumOff val="15000"/>
                                </a:schemeClr>
                              </a:solidFill>
                              <a:latin typeface="Cambria Math"/>
                            </a:rPr>
                            <m:t>6</m:t>
                          </m:r>
                          <m:r>
                            <a:rPr lang="en-US" sz="2200" b="0" i="1" smtClean="0">
                              <a:solidFill>
                                <a:schemeClr val="tx1">
                                  <a:lumMod val="85000"/>
                                  <a:lumOff val="15000"/>
                                </a:schemeClr>
                              </a:solidFill>
                              <a:latin typeface="Cambria Math"/>
                            </a:rPr>
                            <m:t>.</m:t>
                          </m:r>
                          <m:r>
                            <a:rPr lang="en-US" sz="2200" b="0" i="1" smtClean="0">
                              <a:solidFill>
                                <a:schemeClr val="tx1">
                                  <a:lumMod val="85000"/>
                                  <a:lumOff val="15000"/>
                                </a:schemeClr>
                              </a:solidFill>
                              <a:latin typeface="Cambria Math"/>
                            </a:rPr>
                            <m:t>5</m:t>
                          </m:r>
                        </m:den>
                      </m:f>
                      <m:r>
                        <a:rPr lang="en-US" sz="2200" i="1" smtClean="0">
                          <a:solidFill>
                            <a:schemeClr val="tx1">
                              <a:lumMod val="85000"/>
                              <a:lumOff val="15000"/>
                            </a:schemeClr>
                          </a:solidFill>
                          <a:latin typeface="Cambria Math"/>
                          <a:ea typeface="Cambria Math"/>
                        </a:rPr>
                        <m:t>⟹</m:t>
                      </m:r>
                      <m:r>
                        <a:rPr lang="en-US" sz="2200" b="0" i="1" smtClean="0">
                          <a:solidFill>
                            <a:schemeClr val="tx1">
                              <a:lumMod val="85000"/>
                              <a:lumOff val="15000"/>
                            </a:schemeClr>
                          </a:solidFill>
                          <a:latin typeface="Cambria Math"/>
                          <a:ea typeface="Cambria Math"/>
                        </a:rPr>
                        <m:t>𝑀𝑜𝑑𝑒</m:t>
                      </m:r>
                      <m:r>
                        <a:rPr lang="en-US" sz="2200" b="0" i="1" smtClean="0">
                          <a:solidFill>
                            <a:schemeClr val="tx1">
                              <a:lumMod val="85000"/>
                              <a:lumOff val="15000"/>
                            </a:schemeClr>
                          </a:solidFill>
                          <a:latin typeface="Cambria Math"/>
                          <a:ea typeface="Cambria Math"/>
                        </a:rPr>
                        <m:t>=</m:t>
                      </m:r>
                      <m:r>
                        <a:rPr lang="en-US" sz="2200" b="0" i="1" smtClean="0">
                          <a:solidFill>
                            <a:schemeClr val="tx1">
                              <a:lumMod val="85000"/>
                              <a:lumOff val="15000"/>
                            </a:schemeClr>
                          </a:solidFill>
                          <a:latin typeface="Cambria Math"/>
                          <a:ea typeface="Cambria Math"/>
                        </a:rPr>
                        <m:t>27</m:t>
                      </m:r>
                      <m:r>
                        <a:rPr lang="en-US" sz="2200" b="0" i="1" smtClean="0">
                          <a:solidFill>
                            <a:schemeClr val="tx1">
                              <a:lumMod val="85000"/>
                              <a:lumOff val="15000"/>
                            </a:schemeClr>
                          </a:solidFill>
                          <a:latin typeface="Cambria Math"/>
                          <a:ea typeface="Cambria Math"/>
                        </a:rPr>
                        <m:t>.</m:t>
                      </m:r>
                      <m:r>
                        <a:rPr lang="en-US" sz="2200" b="0" i="1" smtClean="0">
                          <a:solidFill>
                            <a:schemeClr val="tx1">
                              <a:lumMod val="85000"/>
                              <a:lumOff val="15000"/>
                            </a:schemeClr>
                          </a:solidFill>
                          <a:latin typeface="Cambria Math"/>
                          <a:ea typeface="Cambria Math"/>
                        </a:rPr>
                        <m:t>52</m:t>
                      </m:r>
                    </m:oMath>
                  </m:oMathPara>
                </a14:m>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endParaRPr>
              </a:p>
              <a:p>
                <a:pPr marL="0" indent="0">
                  <a:buNone/>
                </a:pPr>
                <a:endParaRPr lang="en-US" sz="2200" dirty="0">
                  <a:solidFill>
                    <a:schemeClr val="tx1">
                      <a:lumMod val="85000"/>
                      <a:lumOff val="15000"/>
                    </a:schemeClr>
                  </a:solidFill>
                  <a:cs typeface="Arial"/>
                </a:endParaRPr>
              </a:p>
              <a:p>
                <a:pPr marL="0" indent="0">
                  <a:buNone/>
                </a:pPr>
                <a:endParaRPr lang="en-US" sz="2200" b="1" dirty="0">
                  <a:solidFill>
                    <a:schemeClr val="tx1">
                      <a:lumMod val="85000"/>
                      <a:lumOff val="15000"/>
                    </a:schemeClr>
                  </a:solidFill>
                  <a:latin typeface="+mj-lt"/>
                  <a:cs typeface="Arial"/>
                </a:endParaRPr>
              </a:p>
              <a:p>
                <a:pPr marL="0" indent="0">
                  <a:buNone/>
                </a:pPr>
                <a:endParaRPr lang="en-US" sz="2200" b="1"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312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E67E01B-0652-4A40-A96A-BB13CCB4860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10" dirty="0" smtClean="0">
                <a:solidFill>
                  <a:schemeClr val="tx1">
                    <a:lumMod val="85000"/>
                    <a:lumOff val="15000"/>
                  </a:schemeClr>
                </a:solidFill>
                <a:cs typeface="Arial"/>
              </a:rPr>
              <a:t>Skewness</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386909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q"/>
            </a:pPr>
            <a:r>
              <a:rPr lang="en-US" sz="2200" b="1" spc="15" dirty="0" smtClean="0">
                <a:latin typeface="+mj-lt"/>
              </a:rPr>
              <a:t>Measures </a:t>
            </a:r>
            <a:r>
              <a:rPr lang="en-US" sz="2200" b="1" spc="10" dirty="0">
                <a:latin typeface="+mj-lt"/>
              </a:rPr>
              <a:t>of </a:t>
            </a:r>
            <a:r>
              <a:rPr lang="en-US" sz="2200" b="1" spc="5" dirty="0">
                <a:latin typeface="+mj-lt"/>
              </a:rPr>
              <a:t>Central</a:t>
            </a:r>
            <a:r>
              <a:rPr lang="en-US" sz="2200" b="1" spc="-45" dirty="0">
                <a:latin typeface="+mj-lt"/>
              </a:rPr>
              <a:t> </a:t>
            </a:r>
            <a:r>
              <a:rPr lang="en-US" sz="2200" b="1" spc="-10" dirty="0" smtClean="0">
                <a:latin typeface="+mj-lt"/>
              </a:rPr>
              <a:t>Tendency or Averages:</a:t>
            </a:r>
          </a:p>
          <a:p>
            <a:pPr marL="0" indent="0">
              <a:lnSpc>
                <a:spcPct val="100000"/>
              </a:lnSpc>
              <a:buNone/>
            </a:pPr>
            <a:r>
              <a:rPr lang="en-US" sz="2200" b="1" spc="-10" dirty="0" smtClean="0">
                <a:latin typeface="+mj-lt"/>
                <a:cs typeface="LM Sans 12"/>
              </a:rPr>
              <a:t>Definition :</a:t>
            </a:r>
            <a:r>
              <a:rPr lang="en-US" sz="2200" spc="-10" dirty="0" smtClean="0">
                <a:latin typeface="+mj-lt"/>
                <a:cs typeface="LM Sans 12"/>
              </a:rPr>
              <a:t> </a:t>
            </a:r>
            <a:r>
              <a:rPr lang="en-US" sz="2200" b="1" spc="10" dirty="0" smtClean="0">
                <a:solidFill>
                  <a:schemeClr val="tx1">
                    <a:lumMod val="85000"/>
                    <a:lumOff val="15000"/>
                  </a:schemeClr>
                </a:solidFill>
                <a:latin typeface="+mj-lt"/>
                <a:cs typeface="LM Roman 12"/>
              </a:rPr>
              <a:t>According </a:t>
            </a:r>
            <a:r>
              <a:rPr lang="en-US" sz="2200" b="1" spc="10" dirty="0">
                <a:solidFill>
                  <a:schemeClr val="tx1">
                    <a:lumMod val="85000"/>
                    <a:lumOff val="15000"/>
                  </a:schemeClr>
                </a:solidFill>
                <a:latin typeface="+mj-lt"/>
                <a:cs typeface="LM Roman 12"/>
              </a:rPr>
              <a:t>to Prof.</a:t>
            </a:r>
            <a:r>
              <a:rPr lang="en-US" sz="2200" b="1" spc="215" dirty="0">
                <a:solidFill>
                  <a:schemeClr val="tx1">
                    <a:lumMod val="85000"/>
                    <a:lumOff val="15000"/>
                  </a:schemeClr>
                </a:solidFill>
                <a:latin typeface="+mj-lt"/>
                <a:cs typeface="LM Roman 12"/>
              </a:rPr>
              <a:t> </a:t>
            </a:r>
            <a:r>
              <a:rPr lang="en-US" sz="2200" b="1" spc="5" dirty="0" err="1" smtClean="0">
                <a:solidFill>
                  <a:schemeClr val="tx1">
                    <a:lumMod val="85000"/>
                    <a:lumOff val="15000"/>
                  </a:schemeClr>
                </a:solidFill>
                <a:latin typeface="+mj-lt"/>
                <a:cs typeface="LM Roman 12"/>
              </a:rPr>
              <a:t>Bowley</a:t>
            </a:r>
            <a:r>
              <a:rPr lang="en-US" sz="2200" b="1" spc="5" dirty="0" smtClean="0">
                <a:solidFill>
                  <a:schemeClr val="tx1">
                    <a:lumMod val="85000"/>
                    <a:lumOff val="15000"/>
                  </a:schemeClr>
                </a:solidFill>
                <a:latin typeface="+mj-lt"/>
                <a:cs typeface="LM Roman 12"/>
              </a:rPr>
              <a:t>: </a:t>
            </a:r>
            <a:r>
              <a:rPr lang="en-US" sz="2200" spc="10" dirty="0" smtClean="0">
                <a:solidFill>
                  <a:schemeClr val="tx1">
                    <a:lumMod val="85000"/>
                    <a:lumOff val="15000"/>
                  </a:schemeClr>
                </a:solidFill>
                <a:latin typeface="+mj-lt"/>
                <a:cs typeface="LM Sans 12"/>
              </a:rPr>
              <a:t>Averages </a:t>
            </a:r>
            <a:r>
              <a:rPr lang="en-US" sz="2200" spc="-10" dirty="0">
                <a:solidFill>
                  <a:schemeClr val="tx1">
                    <a:lumMod val="85000"/>
                    <a:lumOff val="15000"/>
                  </a:schemeClr>
                </a:solidFill>
                <a:latin typeface="+mj-lt"/>
                <a:cs typeface="LM Sans 12"/>
              </a:rPr>
              <a:t>are </a:t>
            </a:r>
            <a:r>
              <a:rPr lang="en-US" sz="2200" spc="10" dirty="0">
                <a:solidFill>
                  <a:schemeClr val="tx1">
                    <a:lumMod val="85000"/>
                    <a:lumOff val="15000"/>
                  </a:schemeClr>
                </a:solidFill>
                <a:latin typeface="+mj-lt"/>
                <a:cs typeface="LM Sans 12"/>
              </a:rPr>
              <a:t>“statistical </a:t>
            </a:r>
            <a:r>
              <a:rPr lang="en-US" sz="2200" spc="5" dirty="0">
                <a:solidFill>
                  <a:schemeClr val="tx1">
                    <a:lumMod val="85000"/>
                    <a:lumOff val="15000"/>
                  </a:schemeClr>
                </a:solidFill>
                <a:latin typeface="+mj-lt"/>
                <a:cs typeface="LM Sans 12"/>
              </a:rPr>
              <a:t>constants </a:t>
            </a:r>
            <a:r>
              <a:rPr lang="en-US" sz="2200" spc="10" dirty="0">
                <a:solidFill>
                  <a:schemeClr val="tx1">
                    <a:lumMod val="85000"/>
                    <a:lumOff val="15000"/>
                  </a:schemeClr>
                </a:solidFill>
                <a:latin typeface="+mj-lt"/>
                <a:cs typeface="LM Sans 12"/>
              </a:rPr>
              <a:t>which enable us </a:t>
            </a:r>
            <a:r>
              <a:rPr lang="en-US" sz="2200" spc="5" dirty="0">
                <a:solidFill>
                  <a:schemeClr val="tx1">
                    <a:lumMod val="85000"/>
                    <a:lumOff val="15000"/>
                  </a:schemeClr>
                </a:solidFill>
                <a:latin typeface="+mj-lt"/>
                <a:cs typeface="LM Sans 12"/>
              </a:rPr>
              <a:t>to  comprehend in </a:t>
            </a:r>
            <a:r>
              <a:rPr lang="en-US" sz="2200" spc="10" dirty="0">
                <a:solidFill>
                  <a:schemeClr val="tx1">
                    <a:lumMod val="85000"/>
                    <a:lumOff val="15000"/>
                  </a:schemeClr>
                </a:solidFill>
                <a:latin typeface="+mj-lt"/>
                <a:cs typeface="LM Sans 12"/>
              </a:rPr>
              <a:t>a </a:t>
            </a:r>
            <a:r>
              <a:rPr lang="en-US" sz="2200" spc="5" dirty="0">
                <a:solidFill>
                  <a:schemeClr val="tx1">
                    <a:lumMod val="85000"/>
                    <a:lumOff val="15000"/>
                  </a:schemeClr>
                </a:solidFill>
                <a:latin typeface="+mj-lt"/>
                <a:cs typeface="LM Sans 12"/>
              </a:rPr>
              <a:t>single </a:t>
            </a:r>
            <a:r>
              <a:rPr lang="en-US" sz="2200" spc="-10" dirty="0">
                <a:solidFill>
                  <a:schemeClr val="tx1">
                    <a:lumMod val="85000"/>
                    <a:lumOff val="15000"/>
                  </a:schemeClr>
                </a:solidFill>
                <a:latin typeface="+mj-lt"/>
                <a:cs typeface="LM Sans 12"/>
              </a:rPr>
              <a:t>effort </a:t>
            </a:r>
            <a:r>
              <a:rPr lang="en-US" sz="2200" spc="10" dirty="0">
                <a:solidFill>
                  <a:schemeClr val="tx1">
                    <a:lumMod val="85000"/>
                    <a:lumOff val="15000"/>
                  </a:schemeClr>
                </a:solidFill>
                <a:latin typeface="+mj-lt"/>
                <a:cs typeface="LM Sans 12"/>
              </a:rPr>
              <a:t>the </a:t>
            </a:r>
            <a:r>
              <a:rPr lang="en-US" sz="2200" spc="5" dirty="0">
                <a:solidFill>
                  <a:schemeClr val="tx1">
                    <a:lumMod val="85000"/>
                    <a:lumOff val="15000"/>
                  </a:schemeClr>
                </a:solidFill>
                <a:latin typeface="+mj-lt"/>
                <a:cs typeface="LM Sans 12"/>
              </a:rPr>
              <a:t>significance of </a:t>
            </a:r>
            <a:r>
              <a:rPr lang="en-US" sz="2200" spc="10" dirty="0">
                <a:solidFill>
                  <a:schemeClr val="tx1">
                    <a:lumMod val="85000"/>
                    <a:lumOff val="15000"/>
                  </a:schemeClr>
                </a:solidFill>
                <a:latin typeface="+mj-lt"/>
                <a:cs typeface="LM Sans 12"/>
              </a:rPr>
              <a:t>the</a:t>
            </a:r>
            <a:r>
              <a:rPr lang="en-US" sz="2200" spc="65" dirty="0">
                <a:solidFill>
                  <a:schemeClr val="tx1">
                    <a:lumMod val="85000"/>
                    <a:lumOff val="15000"/>
                  </a:schemeClr>
                </a:solidFill>
                <a:latin typeface="+mj-lt"/>
                <a:cs typeface="LM Sans 12"/>
              </a:rPr>
              <a:t> </a:t>
            </a:r>
            <a:r>
              <a:rPr lang="en-US" sz="2200" spc="15" dirty="0">
                <a:solidFill>
                  <a:schemeClr val="tx1">
                    <a:lumMod val="85000"/>
                    <a:lumOff val="15000"/>
                  </a:schemeClr>
                </a:solidFill>
                <a:latin typeface="+mj-lt"/>
                <a:cs typeface="LM Sans 12"/>
              </a:rPr>
              <a:t>whole</a:t>
            </a:r>
            <a:r>
              <a:rPr lang="en-US" sz="2200" spc="15" dirty="0" smtClean="0">
                <a:solidFill>
                  <a:schemeClr val="tx1">
                    <a:lumMod val="85000"/>
                    <a:lumOff val="15000"/>
                  </a:schemeClr>
                </a:solidFill>
                <a:latin typeface="+mj-lt"/>
                <a:cs typeface="LM Sans 12"/>
              </a:rPr>
              <a:t>.”</a:t>
            </a:r>
          </a:p>
          <a:p>
            <a:pPr marL="0" indent="0">
              <a:buNone/>
            </a:pPr>
            <a:r>
              <a:rPr lang="en-US" sz="2200" spc="15" dirty="0" smtClean="0">
                <a:solidFill>
                  <a:srgbClr val="000000"/>
                </a:solidFill>
                <a:latin typeface="+mj-lt"/>
                <a:cs typeface="LM Roman Caps 10"/>
              </a:rPr>
              <a:t>Types </a:t>
            </a:r>
            <a:r>
              <a:rPr lang="en-US" sz="2200" spc="15" dirty="0">
                <a:solidFill>
                  <a:srgbClr val="000000"/>
                </a:solidFill>
                <a:latin typeface="+mj-lt"/>
                <a:cs typeface="LM Roman Caps 10"/>
              </a:rPr>
              <a:t>of Measures of</a:t>
            </a:r>
            <a:r>
              <a:rPr lang="en-US" sz="2200" spc="-25" dirty="0">
                <a:solidFill>
                  <a:srgbClr val="000000"/>
                </a:solidFill>
                <a:latin typeface="+mj-lt"/>
                <a:cs typeface="LM Roman Caps 10"/>
              </a:rPr>
              <a:t> </a:t>
            </a:r>
            <a:r>
              <a:rPr lang="en-US" sz="2200" spc="20" dirty="0">
                <a:solidFill>
                  <a:srgbClr val="000000"/>
                </a:solidFill>
                <a:latin typeface="+mj-lt"/>
                <a:cs typeface="LM Roman Caps 10"/>
              </a:rPr>
              <a:t>Central </a:t>
            </a:r>
            <a:r>
              <a:rPr lang="en-US" sz="2200" spc="20" dirty="0" smtClean="0">
                <a:solidFill>
                  <a:srgbClr val="000000"/>
                </a:solidFill>
                <a:latin typeface="+mj-lt"/>
                <a:cs typeface="LM Roman Caps 10"/>
              </a:rPr>
              <a:t>Tendency: </a:t>
            </a:r>
            <a:r>
              <a:rPr lang="en-US" sz="2200" spc="10" dirty="0" smtClean="0">
                <a:solidFill>
                  <a:schemeClr val="tx1">
                    <a:lumMod val="85000"/>
                    <a:lumOff val="15000"/>
                  </a:schemeClr>
                </a:solidFill>
                <a:latin typeface="+mj-lt"/>
                <a:cs typeface="LM Roman 12"/>
              </a:rPr>
              <a:t>There </a:t>
            </a:r>
            <a:r>
              <a:rPr lang="en-US" sz="2200" spc="10" dirty="0">
                <a:solidFill>
                  <a:schemeClr val="tx1">
                    <a:lumMod val="85000"/>
                    <a:lumOff val="15000"/>
                  </a:schemeClr>
                </a:solidFill>
                <a:latin typeface="+mj-lt"/>
                <a:cs typeface="LM Roman 12"/>
              </a:rPr>
              <a:t>are </a:t>
            </a:r>
            <a:r>
              <a:rPr lang="en-US" sz="2200" spc="-20" dirty="0">
                <a:solidFill>
                  <a:schemeClr val="tx1">
                    <a:lumMod val="85000"/>
                    <a:lumOff val="15000"/>
                  </a:schemeClr>
                </a:solidFill>
                <a:latin typeface="+mj-lt"/>
                <a:cs typeface="LM Roman 12"/>
              </a:rPr>
              <a:t>five </a:t>
            </a:r>
            <a:r>
              <a:rPr lang="en-US" sz="2200" spc="10" dirty="0">
                <a:solidFill>
                  <a:schemeClr val="tx1">
                    <a:lumMod val="85000"/>
                    <a:lumOff val="15000"/>
                  </a:schemeClr>
                </a:solidFill>
                <a:latin typeface="+mj-lt"/>
                <a:cs typeface="LM Roman 12"/>
              </a:rPr>
              <a:t>types </a:t>
            </a:r>
            <a:r>
              <a:rPr lang="en-US" sz="2200" spc="5" dirty="0">
                <a:solidFill>
                  <a:schemeClr val="tx1">
                    <a:lumMod val="85000"/>
                    <a:lumOff val="15000"/>
                  </a:schemeClr>
                </a:solidFill>
                <a:latin typeface="+mj-lt"/>
                <a:cs typeface="LM Roman 12"/>
              </a:rPr>
              <a:t>of </a:t>
            </a:r>
            <a:r>
              <a:rPr lang="en-US" sz="2200" spc="10" dirty="0">
                <a:solidFill>
                  <a:schemeClr val="tx1">
                    <a:lumMod val="85000"/>
                    <a:lumOff val="15000"/>
                  </a:schemeClr>
                </a:solidFill>
                <a:latin typeface="+mj-lt"/>
                <a:cs typeface="LM Roman 12"/>
              </a:rPr>
              <a:t>measures </a:t>
            </a:r>
            <a:r>
              <a:rPr lang="en-US" sz="2200" spc="5" dirty="0">
                <a:solidFill>
                  <a:schemeClr val="tx1">
                    <a:lumMod val="85000"/>
                    <a:lumOff val="15000"/>
                  </a:schemeClr>
                </a:solidFill>
                <a:latin typeface="+mj-lt"/>
                <a:cs typeface="LM Roman 12"/>
              </a:rPr>
              <a:t>of </a:t>
            </a:r>
            <a:r>
              <a:rPr lang="en-US" sz="2200" dirty="0">
                <a:solidFill>
                  <a:schemeClr val="tx1">
                    <a:lumMod val="85000"/>
                    <a:lumOff val="15000"/>
                  </a:schemeClr>
                </a:solidFill>
                <a:latin typeface="+mj-lt"/>
                <a:cs typeface="LM Roman 12"/>
              </a:rPr>
              <a:t>central</a:t>
            </a:r>
            <a:r>
              <a:rPr lang="en-US" sz="2200" spc="-300" dirty="0">
                <a:solidFill>
                  <a:schemeClr val="tx1">
                    <a:lumMod val="85000"/>
                    <a:lumOff val="15000"/>
                  </a:schemeClr>
                </a:solidFill>
                <a:latin typeface="+mj-lt"/>
                <a:cs typeface="LM Roman 12"/>
              </a:rPr>
              <a:t> </a:t>
            </a:r>
            <a:r>
              <a:rPr lang="en-US" sz="2200" spc="10" dirty="0">
                <a:solidFill>
                  <a:schemeClr val="tx1">
                    <a:lumMod val="85000"/>
                    <a:lumOff val="15000"/>
                  </a:schemeClr>
                </a:solidFill>
                <a:latin typeface="+mj-lt"/>
                <a:cs typeface="LM Roman 12"/>
              </a:rPr>
              <a:t>tendency</a:t>
            </a:r>
            <a:endParaRPr lang="en-US" sz="2200" dirty="0">
              <a:solidFill>
                <a:schemeClr val="tx1">
                  <a:lumMod val="85000"/>
                  <a:lumOff val="15000"/>
                </a:schemeClr>
              </a:solidFill>
              <a:latin typeface="+mj-lt"/>
              <a:cs typeface="LM Roman 12"/>
            </a:endParaRPr>
          </a:p>
          <a:p>
            <a:pPr marL="12700" marR="5080">
              <a:lnSpc>
                <a:spcPct val="123400"/>
              </a:lnSpc>
              <a:spcBef>
                <a:spcPts val="95"/>
              </a:spcBef>
              <a:buFont typeface="Wingdings" pitchFamily="2" charset="2"/>
              <a:buChar char="Ø"/>
            </a:pPr>
            <a:r>
              <a:rPr lang="en-US" sz="2200" spc="10" dirty="0">
                <a:solidFill>
                  <a:schemeClr val="tx1">
                    <a:lumMod val="85000"/>
                    <a:lumOff val="15000"/>
                  </a:schemeClr>
                </a:solidFill>
                <a:latin typeface="+mj-lt"/>
                <a:cs typeface="LM Sans 12"/>
              </a:rPr>
              <a:t>Arithmetic Mean </a:t>
            </a:r>
            <a:r>
              <a:rPr lang="en-US" sz="2200" spc="-20" dirty="0">
                <a:solidFill>
                  <a:schemeClr val="tx1">
                    <a:lumMod val="85000"/>
                    <a:lumOff val="15000"/>
                  </a:schemeClr>
                </a:solidFill>
                <a:latin typeface="+mj-lt"/>
                <a:cs typeface="LM Sans 12"/>
              </a:rPr>
              <a:t>or </a:t>
            </a:r>
            <a:r>
              <a:rPr lang="en-US" sz="2200" spc="10" dirty="0">
                <a:solidFill>
                  <a:schemeClr val="tx1">
                    <a:lumMod val="85000"/>
                    <a:lumOff val="15000"/>
                  </a:schemeClr>
                </a:solidFill>
                <a:latin typeface="+mj-lt"/>
                <a:cs typeface="LM Sans 12"/>
              </a:rPr>
              <a:t>Simple</a:t>
            </a:r>
            <a:r>
              <a:rPr lang="en-US" sz="2200" spc="-20" dirty="0">
                <a:solidFill>
                  <a:schemeClr val="tx1">
                    <a:lumMod val="85000"/>
                    <a:lumOff val="15000"/>
                  </a:schemeClr>
                </a:solidFill>
                <a:latin typeface="+mj-lt"/>
                <a:cs typeface="LM Sans 12"/>
              </a:rPr>
              <a:t> </a:t>
            </a:r>
            <a:r>
              <a:rPr lang="en-US" sz="2200" spc="10" dirty="0" smtClean="0">
                <a:solidFill>
                  <a:schemeClr val="tx1">
                    <a:lumMod val="85000"/>
                    <a:lumOff val="15000"/>
                  </a:schemeClr>
                </a:solidFill>
                <a:latin typeface="+mj-lt"/>
                <a:cs typeface="LM Sans 12"/>
              </a:rPr>
              <a:t>Mean</a:t>
            </a:r>
          </a:p>
          <a:p>
            <a:pPr marL="12700" marR="5080">
              <a:lnSpc>
                <a:spcPct val="123400"/>
              </a:lnSpc>
              <a:spcBef>
                <a:spcPts val="95"/>
              </a:spcBef>
              <a:buFont typeface="Wingdings" pitchFamily="2" charset="2"/>
              <a:buChar char="Ø"/>
            </a:pPr>
            <a:r>
              <a:rPr lang="en-US" sz="2200" spc="10" dirty="0" smtClean="0">
                <a:solidFill>
                  <a:schemeClr val="tx1">
                    <a:lumMod val="85000"/>
                    <a:lumOff val="15000"/>
                  </a:schemeClr>
                </a:solidFill>
                <a:latin typeface="+mj-lt"/>
                <a:cs typeface="LM Sans 12"/>
              </a:rPr>
              <a:t>Median</a:t>
            </a:r>
            <a:endParaRPr lang="en-US" sz="2200" dirty="0">
              <a:solidFill>
                <a:schemeClr val="tx1">
                  <a:lumMod val="85000"/>
                  <a:lumOff val="15000"/>
                </a:schemeClr>
              </a:solidFill>
              <a:latin typeface="+mj-lt"/>
              <a:cs typeface="LM Sans 12"/>
            </a:endParaRPr>
          </a:p>
          <a:p>
            <a:pPr marL="12700" marR="1518285">
              <a:lnSpc>
                <a:spcPct val="123400"/>
              </a:lnSpc>
              <a:buFont typeface="Wingdings" pitchFamily="2" charset="2"/>
              <a:buChar char="Ø"/>
            </a:pPr>
            <a:r>
              <a:rPr lang="en-US" sz="2200" spc="25" dirty="0">
                <a:solidFill>
                  <a:schemeClr val="tx1">
                    <a:lumMod val="85000"/>
                    <a:lumOff val="15000"/>
                  </a:schemeClr>
                </a:solidFill>
                <a:latin typeface="+mj-lt"/>
                <a:cs typeface="LM Sans 12"/>
              </a:rPr>
              <a:t>Mode  </a:t>
            </a:r>
            <a:endParaRPr lang="en-US" sz="2200" spc="25" dirty="0" smtClean="0">
              <a:solidFill>
                <a:schemeClr val="tx1">
                  <a:lumMod val="85000"/>
                  <a:lumOff val="15000"/>
                </a:schemeClr>
              </a:solidFill>
              <a:latin typeface="+mj-lt"/>
              <a:cs typeface="LM Sans 12"/>
            </a:endParaRPr>
          </a:p>
          <a:p>
            <a:pPr marL="12700" marR="1518285">
              <a:lnSpc>
                <a:spcPct val="123400"/>
              </a:lnSpc>
              <a:buFont typeface="Wingdings" pitchFamily="2" charset="2"/>
              <a:buChar char="Ø"/>
            </a:pPr>
            <a:r>
              <a:rPr lang="en-US" sz="2200" spc="5" dirty="0" smtClean="0">
                <a:solidFill>
                  <a:schemeClr val="tx1">
                    <a:lumMod val="85000"/>
                    <a:lumOff val="15000"/>
                  </a:schemeClr>
                </a:solidFill>
                <a:latin typeface="+mj-lt"/>
                <a:cs typeface="LM Sans 12"/>
              </a:rPr>
              <a:t>Geometric</a:t>
            </a:r>
            <a:r>
              <a:rPr lang="en-US" sz="2200" spc="-60" dirty="0" smtClean="0">
                <a:solidFill>
                  <a:schemeClr val="tx1">
                    <a:lumMod val="85000"/>
                    <a:lumOff val="15000"/>
                  </a:schemeClr>
                </a:solidFill>
                <a:latin typeface="+mj-lt"/>
                <a:cs typeface="LM Sans 12"/>
              </a:rPr>
              <a:t> </a:t>
            </a:r>
            <a:r>
              <a:rPr lang="en-US" sz="2200" spc="10" dirty="0">
                <a:solidFill>
                  <a:schemeClr val="tx1">
                    <a:lumMod val="85000"/>
                    <a:lumOff val="15000"/>
                  </a:schemeClr>
                </a:solidFill>
                <a:latin typeface="+mj-lt"/>
                <a:cs typeface="LM Sans 12"/>
              </a:rPr>
              <a:t>Mean  </a:t>
            </a:r>
            <a:endParaRPr lang="en-US" sz="2200" spc="10" dirty="0" smtClean="0">
              <a:solidFill>
                <a:schemeClr val="tx1">
                  <a:lumMod val="85000"/>
                  <a:lumOff val="15000"/>
                </a:schemeClr>
              </a:solidFill>
              <a:latin typeface="+mj-lt"/>
              <a:cs typeface="LM Sans 12"/>
            </a:endParaRPr>
          </a:p>
          <a:p>
            <a:pPr marL="12700" marR="1518285">
              <a:lnSpc>
                <a:spcPct val="123400"/>
              </a:lnSpc>
              <a:buFont typeface="Wingdings" pitchFamily="2" charset="2"/>
              <a:buChar char="Ø"/>
            </a:pPr>
            <a:r>
              <a:rPr lang="en-US" sz="2200" spc="5" dirty="0" smtClean="0">
                <a:solidFill>
                  <a:schemeClr val="tx1">
                    <a:lumMod val="85000"/>
                    <a:lumOff val="15000"/>
                  </a:schemeClr>
                </a:solidFill>
                <a:latin typeface="+mj-lt"/>
                <a:cs typeface="LM Sans 12"/>
              </a:rPr>
              <a:t>Harmonic</a:t>
            </a:r>
            <a:r>
              <a:rPr lang="en-US" sz="2200" spc="-40" dirty="0" smtClean="0">
                <a:solidFill>
                  <a:schemeClr val="tx1">
                    <a:lumMod val="85000"/>
                    <a:lumOff val="15000"/>
                  </a:schemeClr>
                </a:solidFill>
                <a:latin typeface="+mj-lt"/>
                <a:cs typeface="LM Sans 12"/>
              </a:rPr>
              <a:t> </a:t>
            </a:r>
            <a:r>
              <a:rPr lang="en-US" sz="2200" spc="10" dirty="0">
                <a:solidFill>
                  <a:schemeClr val="tx1">
                    <a:lumMod val="85000"/>
                    <a:lumOff val="15000"/>
                  </a:schemeClr>
                </a:solidFill>
                <a:latin typeface="+mj-lt"/>
                <a:cs typeface="LM Sans 12"/>
              </a:rPr>
              <a:t>Mean</a:t>
            </a:r>
            <a:endParaRPr lang="en-US" sz="2200" dirty="0">
              <a:solidFill>
                <a:schemeClr val="tx1">
                  <a:lumMod val="85000"/>
                  <a:lumOff val="15000"/>
                </a:schemeClr>
              </a:solidFill>
              <a:latin typeface="+mj-lt"/>
              <a:cs typeface="LM Sans 12"/>
            </a:endParaRPr>
          </a:p>
          <a:p>
            <a:endParaRPr lang="en-US" sz="2200" dirty="0">
              <a:latin typeface="+mj-lt"/>
            </a:endParaRPr>
          </a:p>
        </p:txBody>
      </p:sp>
      <p:sp>
        <p:nvSpPr>
          <p:cNvPr id="4" name="Date Placeholder 3"/>
          <p:cNvSpPr>
            <a:spLocks noGrp="1"/>
          </p:cNvSpPr>
          <p:nvPr>
            <p:ph type="dt" sz="half" idx="10"/>
          </p:nvPr>
        </p:nvSpPr>
        <p:spPr/>
        <p:txBody>
          <a:bodyPr/>
          <a:lstStyle/>
          <a:p>
            <a:fld id="{C580E66E-C779-45AD-8743-49A5AD7C1A3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spc="15" dirty="0"/>
              <a:t>Measures </a:t>
            </a:r>
            <a:r>
              <a:rPr lang="en-US" sz="3000" b="1" spc="10" dirty="0"/>
              <a:t>of </a:t>
            </a:r>
            <a:r>
              <a:rPr lang="en-US" sz="3000" b="1" spc="5" dirty="0"/>
              <a:t>Central</a:t>
            </a:r>
            <a:r>
              <a:rPr lang="en-US" sz="3000" b="1" spc="-45" dirty="0"/>
              <a:t> </a:t>
            </a:r>
            <a:r>
              <a:rPr lang="en-US" sz="3000" b="1" spc="-10" dirty="0"/>
              <a:t>Tendency </a:t>
            </a:r>
            <a:r>
              <a:rPr lang="en-US" sz="3000" b="1" spc="-10" dirty="0" smtClean="0"/>
              <a:t>(CO1)</a:t>
            </a:r>
            <a:endParaRPr lang="en-US" sz="3000" b="1" spc="-1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937883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Kurtosis</a:t>
            </a:r>
            <a:endParaRPr lang="en-US" sz="2200" b="1" dirty="0" smtClean="0">
              <a:solidFill>
                <a:schemeClr val="tx1">
                  <a:lumMod val="85000"/>
                  <a:lumOff val="15000"/>
                </a:schemeClr>
              </a:solidFill>
              <a:latin typeface="+mj-lt"/>
            </a:endParaRPr>
          </a:p>
          <a:p>
            <a:r>
              <a:rPr lang="en-US" sz="2200" dirty="0" smtClean="0">
                <a:solidFill>
                  <a:schemeClr val="tx1">
                    <a:lumMod val="85000"/>
                    <a:lumOff val="15000"/>
                  </a:schemeClr>
                </a:solidFill>
                <a:latin typeface="+mj-lt"/>
              </a:rPr>
              <a:t>Describe </a:t>
            </a:r>
            <a:r>
              <a:rPr lang="en-US" sz="2200" dirty="0">
                <a:solidFill>
                  <a:schemeClr val="tx1">
                    <a:lumMod val="85000"/>
                    <a:lumOff val="15000"/>
                  </a:schemeClr>
                </a:solidFill>
                <a:latin typeface="+mj-lt"/>
              </a:rPr>
              <a:t>the concepts of </a:t>
            </a:r>
            <a:r>
              <a:rPr lang="en-US" sz="2200" dirty="0" smtClean="0">
                <a:solidFill>
                  <a:schemeClr val="tx1">
                    <a:lumMod val="85000"/>
                    <a:lumOff val="15000"/>
                  </a:schemeClr>
                </a:solidFill>
                <a:latin typeface="+mj-lt"/>
              </a:rPr>
              <a:t>kurtosis</a:t>
            </a:r>
            <a:endParaRPr lang="en-US" sz="2200" dirty="0">
              <a:solidFill>
                <a:schemeClr val="tx1">
                  <a:lumMod val="85000"/>
                  <a:lumOff val="15000"/>
                </a:schemeClr>
              </a:solidFill>
              <a:latin typeface="+mj-lt"/>
            </a:endParaRPr>
          </a:p>
          <a:p>
            <a:r>
              <a:rPr lang="en-US" sz="2200" dirty="0" smtClean="0">
                <a:solidFill>
                  <a:schemeClr val="tx1">
                    <a:lumMod val="85000"/>
                    <a:lumOff val="15000"/>
                  </a:schemeClr>
                </a:solidFill>
                <a:latin typeface="+mj-lt"/>
              </a:rPr>
              <a:t>Explain </a:t>
            </a:r>
            <a:r>
              <a:rPr lang="en-US" sz="2200" dirty="0">
                <a:solidFill>
                  <a:schemeClr val="tx1">
                    <a:lumMod val="85000"/>
                    <a:lumOff val="15000"/>
                  </a:schemeClr>
                </a:solidFill>
                <a:latin typeface="+mj-lt"/>
              </a:rPr>
              <a:t>the different measures of </a:t>
            </a:r>
            <a:r>
              <a:rPr lang="en-US" sz="2200" dirty="0" smtClean="0">
                <a:solidFill>
                  <a:schemeClr val="tx1">
                    <a:lumMod val="85000"/>
                    <a:lumOff val="15000"/>
                  </a:schemeClr>
                </a:solidFill>
                <a:latin typeface="+mj-lt"/>
              </a:rPr>
              <a:t>kurtosis</a:t>
            </a:r>
            <a:endParaRPr lang="en-US" sz="2200" dirty="0">
              <a:solidFill>
                <a:schemeClr val="tx1">
                  <a:lumMod val="85000"/>
                  <a:lumOff val="15000"/>
                </a:schemeClr>
              </a:solidFill>
              <a:latin typeface="+mj-lt"/>
            </a:endParaRPr>
          </a:p>
          <a:p>
            <a:r>
              <a:rPr lang="en-US" sz="2200" dirty="0" smtClean="0">
                <a:solidFill>
                  <a:schemeClr val="tx1">
                    <a:lumMod val="85000"/>
                    <a:lumOff val="15000"/>
                  </a:schemeClr>
                </a:solidFill>
                <a:latin typeface="+mj-lt"/>
              </a:rPr>
              <a:t>Explain </a:t>
            </a:r>
            <a:r>
              <a:rPr lang="en-US" sz="2200" dirty="0">
                <a:solidFill>
                  <a:schemeClr val="tx1">
                    <a:lumMod val="85000"/>
                    <a:lumOff val="15000"/>
                  </a:schemeClr>
                </a:solidFill>
                <a:latin typeface="+mj-lt"/>
              </a:rPr>
              <a:t>how </a:t>
            </a:r>
            <a:r>
              <a:rPr lang="en-US" sz="2200" dirty="0" smtClean="0">
                <a:solidFill>
                  <a:schemeClr val="tx1">
                    <a:lumMod val="85000"/>
                    <a:lumOff val="15000"/>
                  </a:schemeClr>
                </a:solidFill>
                <a:latin typeface="+mj-lt"/>
              </a:rPr>
              <a:t>kurtosis </a:t>
            </a:r>
            <a:r>
              <a:rPr lang="en-US" sz="2200" dirty="0">
                <a:solidFill>
                  <a:schemeClr val="tx1">
                    <a:lumMod val="85000"/>
                    <a:lumOff val="15000"/>
                  </a:schemeClr>
                </a:solidFill>
                <a:latin typeface="+mj-lt"/>
              </a:rPr>
              <a:t>describe the shape of a distribution.</a:t>
            </a:r>
          </a:p>
        </p:txBody>
      </p:sp>
      <p:sp>
        <p:nvSpPr>
          <p:cNvPr id="4" name="Date Placeholder 3"/>
          <p:cNvSpPr>
            <a:spLocks noGrp="1"/>
          </p:cNvSpPr>
          <p:nvPr>
            <p:ph type="dt" sz="half" idx="10"/>
          </p:nvPr>
        </p:nvSpPr>
        <p:spPr/>
        <p:txBody>
          <a:bodyPr/>
          <a:lstStyle/>
          <a:p>
            <a:fld id="{3117836F-9A4F-4E0E-B00F-093FD0C8CC3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Topic objective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943910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spc="400" dirty="0">
                <a:solidFill>
                  <a:schemeClr val="tx1">
                    <a:lumMod val="85000"/>
                    <a:lumOff val="15000"/>
                  </a:schemeClr>
                </a:solidFill>
                <a:latin typeface="+mj-lt"/>
                <a:cs typeface="PMingLiU"/>
              </a:rPr>
              <a:t>Kurtosis</a:t>
            </a:r>
            <a:endParaRPr lang="en-US" sz="2200" b="1" dirty="0">
              <a:solidFill>
                <a:schemeClr val="tx1">
                  <a:lumMod val="85000"/>
                  <a:lumOff val="15000"/>
                </a:schemeClr>
              </a:solidFill>
              <a:latin typeface="+mj-lt"/>
              <a:cs typeface="PMingLiU"/>
            </a:endParaRPr>
          </a:p>
          <a:p>
            <a:pPr marL="27305" marR="5080">
              <a:lnSpc>
                <a:spcPct val="102200"/>
              </a:lnSpc>
            </a:pPr>
            <a:r>
              <a:rPr lang="en-US" sz="2200" spc="15" dirty="0" smtClean="0">
                <a:solidFill>
                  <a:schemeClr val="tx1">
                    <a:lumMod val="85000"/>
                    <a:lumOff val="15000"/>
                  </a:schemeClr>
                </a:solidFill>
                <a:latin typeface="+mj-lt"/>
                <a:cs typeface="Arial"/>
              </a:rPr>
              <a:t>If </a:t>
            </a:r>
            <a:r>
              <a:rPr lang="en-US" sz="2200" spc="-165" dirty="0">
                <a:solidFill>
                  <a:schemeClr val="tx1">
                    <a:lumMod val="85000"/>
                    <a:lumOff val="15000"/>
                  </a:schemeClr>
                </a:solidFill>
                <a:latin typeface="+mj-lt"/>
                <a:cs typeface="Arial"/>
              </a:rPr>
              <a:t>we </a:t>
            </a:r>
            <a:r>
              <a:rPr lang="en-US" sz="2200" spc="-90" dirty="0">
                <a:solidFill>
                  <a:schemeClr val="tx1">
                    <a:lumMod val="85000"/>
                    <a:lumOff val="15000"/>
                  </a:schemeClr>
                </a:solidFill>
                <a:latin typeface="+mj-lt"/>
                <a:cs typeface="Arial"/>
              </a:rPr>
              <a:t>know </a:t>
            </a:r>
            <a:r>
              <a:rPr lang="en-US" sz="2200" spc="-50" dirty="0">
                <a:solidFill>
                  <a:schemeClr val="tx1">
                    <a:lumMod val="85000"/>
                    <a:lumOff val="15000"/>
                  </a:schemeClr>
                </a:solidFill>
                <a:latin typeface="+mj-lt"/>
                <a:cs typeface="Arial"/>
              </a:rPr>
              <a:t>the  </a:t>
            </a:r>
            <a:r>
              <a:rPr lang="en-US" sz="2200" spc="-140" dirty="0">
                <a:solidFill>
                  <a:schemeClr val="tx1">
                    <a:lumMod val="85000"/>
                    <a:lumOff val="15000"/>
                  </a:schemeClr>
                </a:solidFill>
                <a:latin typeface="+mj-lt"/>
                <a:cs typeface="Arial"/>
              </a:rPr>
              <a:t>measures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central  </a:t>
            </a:r>
            <a:r>
              <a:rPr lang="en-US" sz="2200" spc="-95" dirty="0">
                <a:solidFill>
                  <a:schemeClr val="tx1">
                    <a:lumMod val="85000"/>
                    <a:lumOff val="15000"/>
                  </a:schemeClr>
                </a:solidFill>
                <a:latin typeface="+mj-lt"/>
                <a:cs typeface="Arial"/>
              </a:rPr>
              <a:t>tendency, </a:t>
            </a:r>
            <a:r>
              <a:rPr lang="en-US" sz="2200" spc="-85" dirty="0">
                <a:solidFill>
                  <a:schemeClr val="tx1">
                    <a:lumMod val="85000"/>
                    <a:lumOff val="15000"/>
                  </a:schemeClr>
                </a:solidFill>
                <a:latin typeface="+mj-lt"/>
                <a:cs typeface="Arial"/>
              </a:rPr>
              <a:t>dispersion  </a:t>
            </a:r>
            <a:r>
              <a:rPr lang="en-US" sz="2200" spc="-100" dirty="0">
                <a:solidFill>
                  <a:schemeClr val="tx1">
                    <a:lumMod val="85000"/>
                    <a:lumOff val="15000"/>
                  </a:schemeClr>
                </a:solidFill>
                <a:latin typeface="+mj-lt"/>
                <a:cs typeface="Arial"/>
              </a:rPr>
              <a:t>and </a:t>
            </a:r>
            <a:r>
              <a:rPr lang="en-US" sz="2200" spc="-140" dirty="0">
                <a:solidFill>
                  <a:schemeClr val="tx1">
                    <a:lumMod val="85000"/>
                    <a:lumOff val="15000"/>
                  </a:schemeClr>
                </a:solidFill>
                <a:latin typeface="+mj-lt"/>
                <a:cs typeface="Arial"/>
              </a:rPr>
              <a:t>skewness, </a:t>
            </a:r>
            <a:r>
              <a:rPr lang="en-US" sz="2200" spc="-165" dirty="0">
                <a:solidFill>
                  <a:schemeClr val="tx1">
                    <a:lumMod val="85000"/>
                    <a:lumOff val="15000"/>
                  </a:schemeClr>
                </a:solidFill>
                <a:latin typeface="+mj-lt"/>
                <a:cs typeface="Arial"/>
              </a:rPr>
              <a:t>we  </a:t>
            </a:r>
            <a:r>
              <a:rPr lang="en-US" sz="2200" spc="-5" dirty="0">
                <a:solidFill>
                  <a:schemeClr val="tx1">
                    <a:lumMod val="85000"/>
                    <a:lumOff val="15000"/>
                  </a:schemeClr>
                </a:solidFill>
                <a:latin typeface="+mj-lt"/>
                <a:cs typeface="Arial"/>
              </a:rPr>
              <a:t>still </a:t>
            </a:r>
            <a:r>
              <a:rPr lang="en-US" sz="2200" spc="-60" dirty="0">
                <a:solidFill>
                  <a:schemeClr val="tx1">
                    <a:lumMod val="85000"/>
                    <a:lumOff val="15000"/>
                  </a:schemeClr>
                </a:solidFill>
                <a:latin typeface="+mj-lt"/>
                <a:cs typeface="Arial"/>
              </a:rPr>
              <a:t>cannot </a:t>
            </a:r>
            <a:r>
              <a:rPr lang="en-US" sz="2200" spc="-50" dirty="0">
                <a:solidFill>
                  <a:schemeClr val="tx1">
                    <a:lumMod val="85000"/>
                    <a:lumOff val="15000"/>
                  </a:schemeClr>
                </a:solidFill>
                <a:latin typeface="+mj-lt"/>
                <a:cs typeface="Arial"/>
              </a:rPr>
              <a:t>form </a:t>
            </a:r>
            <a:r>
              <a:rPr lang="en-US" sz="2200" spc="-140" dirty="0">
                <a:solidFill>
                  <a:schemeClr val="tx1">
                    <a:lumMod val="85000"/>
                    <a:lumOff val="15000"/>
                  </a:schemeClr>
                </a:solidFill>
                <a:latin typeface="+mj-lt"/>
                <a:cs typeface="Arial"/>
              </a:rPr>
              <a:t>a  </a:t>
            </a:r>
            <a:r>
              <a:rPr lang="en-US" sz="2200" spc="-75" dirty="0">
                <a:solidFill>
                  <a:schemeClr val="tx1">
                    <a:lumMod val="85000"/>
                    <a:lumOff val="15000"/>
                  </a:schemeClr>
                </a:solidFill>
                <a:latin typeface="+mj-lt"/>
                <a:cs typeface="Arial"/>
              </a:rPr>
              <a:t>complete </a:t>
            </a:r>
            <a:r>
              <a:rPr lang="en-US" sz="2200" spc="-100" dirty="0">
                <a:solidFill>
                  <a:schemeClr val="tx1">
                    <a:lumMod val="85000"/>
                    <a:lumOff val="15000"/>
                  </a:schemeClr>
                </a:solidFill>
                <a:latin typeface="+mj-lt"/>
                <a:cs typeface="Arial"/>
              </a:rPr>
              <a:t>idea </a:t>
            </a:r>
            <a:r>
              <a:rPr lang="en-US" sz="2200" spc="-45" dirty="0">
                <a:solidFill>
                  <a:schemeClr val="tx1">
                    <a:lumMod val="85000"/>
                    <a:lumOff val="15000"/>
                  </a:schemeClr>
                </a:solidFill>
                <a:latin typeface="+mj-lt"/>
                <a:cs typeface="Arial"/>
              </a:rPr>
              <a:t>about  </a:t>
            </a:r>
            <a:r>
              <a:rPr lang="en-US" sz="2200" spc="-50" dirty="0">
                <a:solidFill>
                  <a:schemeClr val="tx1">
                    <a:lumMod val="85000"/>
                    <a:lumOff val="15000"/>
                  </a:schemeClr>
                </a:solidFill>
                <a:latin typeface="+mj-lt"/>
                <a:cs typeface="Arial"/>
              </a:rPr>
              <a:t>the </a:t>
            </a:r>
            <a:r>
              <a:rPr lang="en-US" sz="2200" spc="-25" dirty="0">
                <a:solidFill>
                  <a:schemeClr val="tx1">
                    <a:lumMod val="85000"/>
                    <a:lumOff val="15000"/>
                  </a:schemeClr>
                </a:solidFill>
                <a:latin typeface="+mj-lt"/>
                <a:cs typeface="Arial"/>
              </a:rPr>
              <a:t>distribution. </a:t>
            </a:r>
            <a:r>
              <a:rPr lang="en-US" sz="2200" spc="-35" dirty="0">
                <a:solidFill>
                  <a:schemeClr val="tx1">
                    <a:lumMod val="85000"/>
                    <a:lumOff val="15000"/>
                  </a:schemeClr>
                </a:solidFill>
                <a:latin typeface="+mj-lt"/>
                <a:cs typeface="Arial"/>
              </a:rPr>
              <a:t>Let  </a:t>
            </a:r>
            <a:r>
              <a:rPr lang="en-US" sz="2200" spc="-145" dirty="0">
                <a:solidFill>
                  <a:schemeClr val="tx1">
                    <a:lumMod val="85000"/>
                    <a:lumOff val="15000"/>
                  </a:schemeClr>
                </a:solidFill>
                <a:latin typeface="+mj-lt"/>
                <a:cs typeface="Arial"/>
              </a:rPr>
              <a:t>us </a:t>
            </a:r>
            <a:r>
              <a:rPr lang="en-US" sz="2200" spc="-95" dirty="0">
                <a:solidFill>
                  <a:schemeClr val="tx1">
                    <a:lumMod val="85000"/>
                    <a:lumOff val="15000"/>
                  </a:schemeClr>
                </a:solidFill>
                <a:latin typeface="+mj-lt"/>
                <a:cs typeface="Arial"/>
              </a:rPr>
              <a:t>consider </a:t>
            </a:r>
            <a:r>
              <a:rPr lang="en-US" sz="2200" spc="-50" dirty="0">
                <a:solidFill>
                  <a:schemeClr val="tx1">
                    <a:lumMod val="85000"/>
                    <a:lumOff val="15000"/>
                  </a:schemeClr>
                </a:solidFill>
                <a:latin typeface="+mj-lt"/>
                <a:cs typeface="Arial"/>
              </a:rPr>
              <a:t>the  </a:t>
            </a:r>
            <a:r>
              <a:rPr lang="en-US" sz="2200" spc="-55" dirty="0">
                <a:solidFill>
                  <a:schemeClr val="tx1">
                    <a:lumMod val="85000"/>
                    <a:lumOff val="15000"/>
                  </a:schemeClr>
                </a:solidFill>
                <a:latin typeface="+mj-lt"/>
                <a:cs typeface="Arial"/>
              </a:rPr>
              <a:t>figure </a:t>
            </a:r>
            <a:r>
              <a:rPr lang="en-US" sz="2200" spc="-30" dirty="0">
                <a:solidFill>
                  <a:schemeClr val="tx1">
                    <a:lumMod val="85000"/>
                    <a:lumOff val="15000"/>
                  </a:schemeClr>
                </a:solidFill>
                <a:latin typeface="+mj-lt"/>
                <a:cs typeface="Arial"/>
              </a:rPr>
              <a:t>in </a:t>
            </a:r>
            <a:r>
              <a:rPr lang="en-US" sz="2200" spc="-65" dirty="0">
                <a:solidFill>
                  <a:schemeClr val="tx1">
                    <a:lumMod val="85000"/>
                    <a:lumOff val="15000"/>
                  </a:schemeClr>
                </a:solidFill>
                <a:latin typeface="+mj-lt"/>
                <a:cs typeface="Arial"/>
              </a:rPr>
              <a:t>which </a:t>
            </a:r>
            <a:r>
              <a:rPr lang="en-US" sz="2200" spc="-35" dirty="0">
                <a:solidFill>
                  <a:schemeClr val="tx1">
                    <a:lumMod val="85000"/>
                    <a:lumOff val="15000"/>
                  </a:schemeClr>
                </a:solidFill>
                <a:latin typeface="+mj-lt"/>
                <a:cs typeface="Arial"/>
              </a:rPr>
              <a:t>all  </a:t>
            </a:r>
            <a:r>
              <a:rPr lang="en-US" sz="2200" spc="-50" dirty="0">
                <a:solidFill>
                  <a:schemeClr val="tx1">
                    <a:lumMod val="85000"/>
                    <a:lumOff val="15000"/>
                  </a:schemeClr>
                </a:solidFill>
                <a:latin typeface="+mj-lt"/>
                <a:cs typeface="Arial"/>
              </a:rPr>
              <a:t>the </a:t>
            </a:r>
            <a:r>
              <a:rPr lang="en-US" sz="2200" spc="-65" dirty="0">
                <a:solidFill>
                  <a:schemeClr val="tx1">
                    <a:lumMod val="85000"/>
                    <a:lumOff val="15000"/>
                  </a:schemeClr>
                </a:solidFill>
                <a:latin typeface="+mj-lt"/>
                <a:cs typeface="Arial"/>
              </a:rPr>
              <a:t>three</a:t>
            </a:r>
            <a:r>
              <a:rPr lang="en-US" sz="2200" spc="204" dirty="0">
                <a:solidFill>
                  <a:schemeClr val="tx1">
                    <a:lumMod val="85000"/>
                    <a:lumOff val="15000"/>
                  </a:schemeClr>
                </a:solidFill>
                <a:latin typeface="+mj-lt"/>
                <a:cs typeface="Arial"/>
              </a:rPr>
              <a:t> </a:t>
            </a:r>
            <a:r>
              <a:rPr lang="en-US" sz="2200" spc="-110" dirty="0">
                <a:solidFill>
                  <a:schemeClr val="tx1">
                    <a:lumMod val="85000"/>
                    <a:lumOff val="15000"/>
                  </a:schemeClr>
                </a:solidFill>
                <a:latin typeface="+mj-lt"/>
                <a:cs typeface="Arial"/>
              </a:rPr>
              <a:t>curves</a:t>
            </a:r>
            <a:endParaRPr lang="en-US" sz="2200" dirty="0">
              <a:solidFill>
                <a:schemeClr val="tx1">
                  <a:lumMod val="85000"/>
                  <a:lumOff val="15000"/>
                </a:schemeClr>
              </a:solidFill>
              <a:latin typeface="+mj-lt"/>
              <a:cs typeface="Arial"/>
            </a:endParaRPr>
          </a:p>
          <a:p>
            <a:pPr marL="27305" marR="116839">
              <a:lnSpc>
                <a:spcPct val="102200"/>
              </a:lnSpc>
            </a:pPr>
            <a:r>
              <a:rPr lang="en-US" sz="2200" i="1" spc="-40" dirty="0">
                <a:solidFill>
                  <a:schemeClr val="tx1">
                    <a:lumMod val="85000"/>
                    <a:lumOff val="15000"/>
                  </a:schemeClr>
                </a:solidFill>
                <a:latin typeface="+mj-lt"/>
                <a:cs typeface="Trebuchet MS"/>
              </a:rPr>
              <a:t>A</a:t>
            </a:r>
            <a:r>
              <a:rPr lang="en-US" sz="2200" i="1" spc="-40" dirty="0">
                <a:solidFill>
                  <a:schemeClr val="tx1">
                    <a:lumMod val="85000"/>
                    <a:lumOff val="15000"/>
                  </a:schemeClr>
                </a:solidFill>
                <a:latin typeface="+mj-lt"/>
                <a:cs typeface="Verdana"/>
              </a:rPr>
              <a:t>, </a:t>
            </a:r>
            <a:r>
              <a:rPr lang="en-US" sz="2200" i="1" spc="75" dirty="0">
                <a:solidFill>
                  <a:schemeClr val="tx1">
                    <a:lumMod val="85000"/>
                    <a:lumOff val="15000"/>
                  </a:schemeClr>
                </a:solidFill>
                <a:latin typeface="+mj-lt"/>
                <a:cs typeface="Trebuchet MS"/>
              </a:rPr>
              <a:t>B</a:t>
            </a:r>
            <a:r>
              <a:rPr lang="en-US" sz="2200" i="1" spc="75" dirty="0">
                <a:solidFill>
                  <a:schemeClr val="tx1">
                    <a:lumMod val="85000"/>
                    <a:lumOff val="15000"/>
                  </a:schemeClr>
                </a:solidFill>
                <a:latin typeface="+mj-lt"/>
                <a:cs typeface="Verdana"/>
              </a:rPr>
              <a:t>, </a:t>
            </a:r>
            <a:r>
              <a:rPr lang="en-US" sz="2200" i="1" spc="-80" dirty="0">
                <a:solidFill>
                  <a:schemeClr val="tx1">
                    <a:lumMod val="85000"/>
                    <a:lumOff val="15000"/>
                  </a:schemeClr>
                </a:solidFill>
                <a:latin typeface="+mj-lt"/>
                <a:cs typeface="Trebuchet MS"/>
              </a:rPr>
              <a:t>and </a:t>
            </a:r>
            <a:r>
              <a:rPr lang="en-US" sz="2200" i="1" spc="60" dirty="0">
                <a:solidFill>
                  <a:schemeClr val="tx1">
                    <a:lumMod val="85000"/>
                    <a:lumOff val="15000"/>
                  </a:schemeClr>
                </a:solidFill>
                <a:latin typeface="+mj-lt"/>
                <a:cs typeface="Trebuchet MS"/>
              </a:rPr>
              <a:t>C </a:t>
            </a:r>
            <a:r>
              <a:rPr lang="en-US" sz="2200" spc="-130" dirty="0">
                <a:solidFill>
                  <a:schemeClr val="tx1">
                    <a:lumMod val="85000"/>
                    <a:lumOff val="15000"/>
                  </a:schemeClr>
                </a:solidFill>
                <a:latin typeface="+mj-lt"/>
                <a:cs typeface="Arial"/>
              </a:rPr>
              <a:t>are  </a:t>
            </a:r>
            <a:r>
              <a:rPr lang="en-US" sz="2200" spc="-65" dirty="0">
                <a:solidFill>
                  <a:schemeClr val="tx1">
                    <a:lumMod val="85000"/>
                    <a:lumOff val="15000"/>
                  </a:schemeClr>
                </a:solidFill>
                <a:uFill>
                  <a:solidFill>
                    <a:srgbClr val="7F007F"/>
                  </a:solidFill>
                </a:uFill>
                <a:latin typeface="+mj-lt"/>
                <a:cs typeface="Arial"/>
              </a:rPr>
              <a:t>symmetrical </a:t>
            </a:r>
            <a:r>
              <a:rPr lang="en-US" sz="2200" spc="-45" dirty="0">
                <a:solidFill>
                  <a:schemeClr val="tx1">
                    <a:lumMod val="85000"/>
                    <a:lumOff val="15000"/>
                  </a:schemeClr>
                </a:solidFill>
                <a:uFill>
                  <a:solidFill>
                    <a:srgbClr val="7F007F"/>
                  </a:solidFill>
                </a:uFill>
                <a:latin typeface="+mj-lt"/>
                <a:cs typeface="Arial"/>
              </a:rPr>
              <a:t>about </a:t>
            </a:r>
            <a:r>
              <a:rPr lang="en-US" sz="2200" spc="-45" dirty="0">
                <a:solidFill>
                  <a:schemeClr val="tx1">
                    <a:lumMod val="85000"/>
                    <a:lumOff val="15000"/>
                  </a:schemeClr>
                </a:solidFill>
                <a:latin typeface="+mj-lt"/>
                <a:cs typeface="Arial"/>
              </a:rPr>
              <a:t> </a:t>
            </a:r>
            <a:r>
              <a:rPr lang="en-US" sz="2200" spc="-50" dirty="0">
                <a:solidFill>
                  <a:schemeClr val="tx1">
                    <a:lumMod val="85000"/>
                    <a:lumOff val="15000"/>
                  </a:schemeClr>
                </a:solidFill>
                <a:uFill>
                  <a:solidFill>
                    <a:srgbClr val="7F007F"/>
                  </a:solidFill>
                </a:uFill>
                <a:latin typeface="+mj-lt"/>
                <a:cs typeface="Arial"/>
              </a:rPr>
              <a:t>the </a:t>
            </a:r>
            <a:r>
              <a:rPr lang="en-US" sz="2200" spc="-125" dirty="0">
                <a:solidFill>
                  <a:schemeClr val="tx1">
                    <a:lumMod val="85000"/>
                    <a:lumOff val="15000"/>
                  </a:schemeClr>
                </a:solidFill>
                <a:uFill>
                  <a:solidFill>
                    <a:srgbClr val="7F007F"/>
                  </a:solidFill>
                </a:uFill>
                <a:latin typeface="+mj-lt"/>
                <a:cs typeface="Arial"/>
              </a:rPr>
              <a:t>mean </a:t>
            </a:r>
            <a:r>
              <a:rPr lang="en-US" sz="2200" spc="-100" dirty="0">
                <a:solidFill>
                  <a:schemeClr val="tx1">
                    <a:lumMod val="85000"/>
                    <a:lumOff val="15000"/>
                  </a:schemeClr>
                </a:solidFill>
                <a:uFill>
                  <a:solidFill>
                    <a:srgbClr val="7F007F"/>
                  </a:solidFill>
                </a:uFill>
                <a:latin typeface="+mj-lt"/>
                <a:cs typeface="Arial"/>
              </a:rPr>
              <a:t>and </a:t>
            </a:r>
            <a:r>
              <a:rPr lang="en-US" sz="2200" spc="-125" dirty="0">
                <a:solidFill>
                  <a:schemeClr val="tx1">
                    <a:lumMod val="85000"/>
                    <a:lumOff val="15000"/>
                  </a:schemeClr>
                </a:solidFill>
                <a:uFill>
                  <a:solidFill>
                    <a:srgbClr val="7F007F"/>
                  </a:solidFill>
                </a:uFill>
                <a:latin typeface="+mj-lt"/>
                <a:cs typeface="Arial"/>
              </a:rPr>
              <a:t>have </a:t>
            </a:r>
            <a:r>
              <a:rPr lang="en-US" sz="2200" spc="-125" dirty="0">
                <a:solidFill>
                  <a:schemeClr val="tx1">
                    <a:lumMod val="85000"/>
                    <a:lumOff val="15000"/>
                  </a:schemeClr>
                </a:solidFill>
                <a:latin typeface="+mj-lt"/>
                <a:cs typeface="Arial"/>
              </a:rPr>
              <a:t> </a:t>
            </a:r>
            <a:r>
              <a:rPr lang="en-US" sz="2200" spc="-50" dirty="0">
                <a:solidFill>
                  <a:schemeClr val="tx1">
                    <a:lumMod val="85000"/>
                    <a:lumOff val="15000"/>
                  </a:schemeClr>
                </a:solidFill>
                <a:uFill>
                  <a:solidFill>
                    <a:srgbClr val="7F007F"/>
                  </a:solidFill>
                </a:uFill>
                <a:latin typeface="+mj-lt"/>
                <a:cs typeface="Arial"/>
              </a:rPr>
              <a:t>the </a:t>
            </a:r>
            <a:r>
              <a:rPr lang="en-US" sz="2200" spc="-155" dirty="0">
                <a:solidFill>
                  <a:schemeClr val="tx1">
                    <a:lumMod val="85000"/>
                    <a:lumOff val="15000"/>
                  </a:schemeClr>
                </a:solidFill>
                <a:uFill>
                  <a:solidFill>
                    <a:srgbClr val="7F007F"/>
                  </a:solidFill>
                </a:uFill>
                <a:latin typeface="+mj-lt"/>
                <a:cs typeface="Arial"/>
              </a:rPr>
              <a:t>same</a:t>
            </a:r>
            <a:r>
              <a:rPr lang="en-US" sz="2200" spc="-110" dirty="0">
                <a:solidFill>
                  <a:schemeClr val="tx1">
                    <a:lumMod val="85000"/>
                    <a:lumOff val="15000"/>
                  </a:schemeClr>
                </a:solidFill>
                <a:uFill>
                  <a:solidFill>
                    <a:srgbClr val="7F007F"/>
                  </a:solidFill>
                </a:uFill>
                <a:latin typeface="+mj-lt"/>
                <a:cs typeface="Arial"/>
              </a:rPr>
              <a:t> </a:t>
            </a:r>
            <a:r>
              <a:rPr lang="en-US" sz="2200" spc="-90" dirty="0">
                <a:solidFill>
                  <a:schemeClr val="tx1">
                    <a:lumMod val="85000"/>
                    <a:lumOff val="15000"/>
                  </a:schemeClr>
                </a:solidFill>
                <a:uFill>
                  <a:solidFill>
                    <a:srgbClr val="7F007F"/>
                  </a:solidFill>
                </a:uFill>
                <a:latin typeface="+mj-lt"/>
                <a:cs typeface="Arial"/>
              </a:rPr>
              <a:t>range.</a:t>
            </a:r>
            <a:endParaRPr lang="en-US" sz="2200" dirty="0">
              <a:solidFill>
                <a:schemeClr val="tx1">
                  <a:lumMod val="85000"/>
                  <a:lumOff val="15000"/>
                </a:schemeClr>
              </a:solidFill>
              <a:latin typeface="+mj-lt"/>
              <a:cs typeface="Arial"/>
            </a:endParaRPr>
          </a:p>
          <a:p>
            <a:pPr marL="0" indent="0">
              <a:buNone/>
            </a:pPr>
            <a:endParaRPr lang="en-US" sz="2200"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28F8490F-9E12-4500-81A9-F156277C545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object 34"/>
          <p:cNvSpPr/>
          <p:nvPr/>
        </p:nvSpPr>
        <p:spPr>
          <a:xfrm>
            <a:off x="2576186" y="3048000"/>
            <a:ext cx="4156911" cy="259824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4071710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lnSpc>
                    <a:spcPct val="100000"/>
                  </a:lnSpc>
                  <a:spcBef>
                    <a:spcPts val="1245"/>
                  </a:spcBef>
                  <a:buNone/>
                </a:pPr>
                <a:r>
                  <a:rPr lang="en-US" sz="2200" b="1" spc="-60" dirty="0" smtClean="0">
                    <a:solidFill>
                      <a:schemeClr val="tx1">
                        <a:lumMod val="85000"/>
                        <a:lumOff val="15000"/>
                      </a:schemeClr>
                    </a:solidFill>
                    <a:latin typeface="+mj-lt"/>
                    <a:cs typeface="Georgia"/>
                  </a:rPr>
                  <a:t>Definition: </a:t>
                </a:r>
                <a:r>
                  <a:rPr lang="en-US" sz="2200" spc="-50" dirty="0" smtClean="0">
                    <a:solidFill>
                      <a:schemeClr val="tx1">
                        <a:lumMod val="85000"/>
                        <a:lumOff val="15000"/>
                      </a:schemeClr>
                    </a:solidFill>
                    <a:latin typeface="+mj-lt"/>
                    <a:cs typeface="Arial"/>
                  </a:rPr>
                  <a:t>Kurtosis </a:t>
                </a:r>
                <a:r>
                  <a:rPr lang="en-US" sz="2200" spc="-95" dirty="0">
                    <a:solidFill>
                      <a:schemeClr val="tx1">
                        <a:lumMod val="85000"/>
                        <a:lumOff val="15000"/>
                      </a:schemeClr>
                    </a:solidFill>
                    <a:latin typeface="+mj-lt"/>
                    <a:cs typeface="Arial"/>
                  </a:rPr>
                  <a:t>is </a:t>
                </a:r>
                <a:r>
                  <a:rPr lang="en-US" sz="2200" spc="-110" dirty="0">
                    <a:solidFill>
                      <a:schemeClr val="tx1">
                        <a:lumMod val="85000"/>
                        <a:lumOff val="15000"/>
                      </a:schemeClr>
                    </a:solidFill>
                    <a:latin typeface="+mj-lt"/>
                    <a:cs typeface="Arial"/>
                  </a:rPr>
                  <a:t>also </a:t>
                </a:r>
                <a:r>
                  <a:rPr lang="en-US" sz="2200" spc="-85" dirty="0">
                    <a:solidFill>
                      <a:schemeClr val="tx1">
                        <a:lumMod val="85000"/>
                        <a:lumOff val="15000"/>
                      </a:schemeClr>
                    </a:solidFill>
                    <a:latin typeface="+mj-lt"/>
                    <a:cs typeface="Arial"/>
                  </a:rPr>
                  <a:t>known </a:t>
                </a:r>
                <a:r>
                  <a:rPr lang="en-US" sz="2200" spc="-175" dirty="0">
                    <a:solidFill>
                      <a:schemeClr val="tx1">
                        <a:lumMod val="85000"/>
                        <a:lumOff val="15000"/>
                      </a:schemeClr>
                    </a:solidFill>
                    <a:latin typeface="+mj-lt"/>
                    <a:cs typeface="Arial"/>
                  </a:rPr>
                  <a:t>as </a:t>
                </a:r>
                <a:r>
                  <a:rPr lang="en-US" sz="2200" i="1" spc="-85" dirty="0">
                    <a:solidFill>
                      <a:schemeClr val="tx1">
                        <a:lumMod val="85000"/>
                        <a:lumOff val="15000"/>
                      </a:schemeClr>
                    </a:solidFill>
                    <a:uFill>
                      <a:solidFill>
                        <a:srgbClr val="0000FF"/>
                      </a:solidFill>
                    </a:uFill>
                    <a:latin typeface="+mj-lt"/>
                    <a:cs typeface="Trebuchet MS"/>
                  </a:rPr>
                  <a:t>Convexity </a:t>
                </a:r>
                <a:r>
                  <a:rPr lang="en-US" sz="2200" i="1" spc="-120" dirty="0">
                    <a:solidFill>
                      <a:schemeClr val="tx1">
                        <a:lumMod val="85000"/>
                        <a:lumOff val="15000"/>
                      </a:schemeClr>
                    </a:solidFill>
                    <a:uFill>
                      <a:solidFill>
                        <a:srgbClr val="0000FF"/>
                      </a:solidFill>
                    </a:uFill>
                    <a:latin typeface="+mj-lt"/>
                    <a:cs typeface="Trebuchet MS"/>
                  </a:rPr>
                  <a:t>of the </a:t>
                </a:r>
                <a:r>
                  <a:rPr lang="en-US" sz="2200" i="1" spc="-85" dirty="0">
                    <a:solidFill>
                      <a:schemeClr val="tx1">
                        <a:lumMod val="85000"/>
                        <a:lumOff val="15000"/>
                      </a:schemeClr>
                    </a:solidFill>
                    <a:uFill>
                      <a:solidFill>
                        <a:srgbClr val="0000FF"/>
                      </a:solidFill>
                    </a:uFill>
                    <a:latin typeface="+mj-lt"/>
                    <a:cs typeface="Trebuchet MS"/>
                  </a:rPr>
                  <a:t>Frequency </a:t>
                </a:r>
                <a:r>
                  <a:rPr lang="en-US" sz="2200" i="1" spc="-85" dirty="0">
                    <a:solidFill>
                      <a:schemeClr val="tx1">
                        <a:lumMod val="85000"/>
                        <a:lumOff val="15000"/>
                      </a:schemeClr>
                    </a:solidFill>
                    <a:latin typeface="+mj-lt"/>
                    <a:cs typeface="Trebuchet MS"/>
                  </a:rPr>
                  <a:t/>
                </a:r>
                <a:r>
                  <a:rPr lang="en-US" sz="2200" i="1" spc="-80" dirty="0">
                    <a:solidFill>
                      <a:schemeClr val="tx1">
                        <a:lumMod val="85000"/>
                        <a:lumOff val="15000"/>
                      </a:schemeClr>
                    </a:solidFill>
                    <a:uFill>
                      <a:solidFill>
                        <a:srgbClr val="0000FF"/>
                      </a:solidFill>
                    </a:uFill>
                    <a:latin typeface="+mj-lt"/>
                    <a:cs typeface="Trebuchet MS"/>
                  </a:rPr>
                  <a:t>Curve</a:t>
                </a:r>
                <a:r>
                  <a:rPr lang="en-US" sz="2200" i="1" spc="-80" dirty="0">
                    <a:solidFill>
                      <a:schemeClr val="tx1">
                        <a:lumMod val="85000"/>
                        <a:lumOff val="15000"/>
                      </a:schemeClr>
                    </a:solidFill>
                    <a:latin typeface="+mj-lt"/>
                    <a:cs typeface="Trebuchet MS"/>
                  </a:rPr>
                  <a:t/>
                </a:r>
                <a:r>
                  <a:rPr lang="en-US" sz="2200" spc="-120" dirty="0">
                    <a:solidFill>
                      <a:schemeClr val="tx1">
                        <a:lumMod val="85000"/>
                        <a:lumOff val="15000"/>
                      </a:schemeClr>
                    </a:solidFill>
                    <a:latin typeface="+mj-lt"/>
                    <a:cs typeface="Arial"/>
                  </a:rPr>
                  <a:t>due </a:t>
                </a:r>
                <a:r>
                  <a:rPr lang="en-US" sz="2200" spc="15" dirty="0">
                    <a:solidFill>
                      <a:schemeClr val="tx1">
                        <a:lumMod val="85000"/>
                        <a:lumOff val="15000"/>
                      </a:schemeClr>
                    </a:solidFill>
                    <a:latin typeface="+mj-lt"/>
                    <a:cs typeface="Arial"/>
                  </a:rPr>
                  <a:t>to </a:t>
                </a:r>
                <a:r>
                  <a:rPr lang="en-US" sz="2200" spc="-25" dirty="0">
                    <a:solidFill>
                      <a:schemeClr val="tx1">
                        <a:lumMod val="85000"/>
                        <a:lumOff val="15000"/>
                      </a:schemeClr>
                    </a:solidFill>
                    <a:latin typeface="+mj-lt"/>
                    <a:cs typeface="Arial"/>
                  </a:rPr>
                  <a:t>Prof. </a:t>
                </a:r>
                <a:r>
                  <a:rPr lang="en-US" sz="2200" spc="-35" dirty="0">
                    <a:solidFill>
                      <a:schemeClr val="tx1">
                        <a:lumMod val="85000"/>
                        <a:lumOff val="15000"/>
                      </a:schemeClr>
                    </a:solidFill>
                    <a:latin typeface="+mj-lt"/>
                    <a:cs typeface="Arial"/>
                  </a:rPr>
                  <a:t>Karl</a:t>
                </a:r>
                <a:r>
                  <a:rPr lang="en-US" sz="2200" dirty="0">
                    <a:solidFill>
                      <a:schemeClr val="tx1">
                        <a:lumMod val="85000"/>
                        <a:lumOff val="15000"/>
                      </a:schemeClr>
                    </a:solidFill>
                    <a:latin typeface="+mj-lt"/>
                    <a:cs typeface="Arial"/>
                  </a:rPr>
                  <a:t/>
                </a:r>
                <a:r>
                  <a:rPr lang="en-US" sz="2200" spc="-110" dirty="0">
                    <a:solidFill>
                      <a:schemeClr val="tx1">
                        <a:lumMod val="85000"/>
                        <a:lumOff val="15000"/>
                      </a:schemeClr>
                    </a:solidFill>
                    <a:latin typeface="+mj-lt"/>
                    <a:cs typeface="Arial"/>
                  </a:rPr>
                  <a:t>Pearson.</a:t>
                </a:r>
                <a:endParaRPr lang="en-US" sz="2200" dirty="0">
                  <a:solidFill>
                    <a:schemeClr val="tx1">
                      <a:lumMod val="85000"/>
                      <a:lumOff val="15000"/>
                    </a:schemeClr>
                  </a:solidFill>
                  <a:latin typeface="+mj-lt"/>
                  <a:cs typeface="Arial"/>
                </a:endParaRPr>
              </a:p>
              <a:p>
                <a:pPr marL="454025" marR="315595">
                  <a:lnSpc>
                    <a:spcPct val="102200"/>
                  </a:lnSpc>
                  <a:spcBef>
                    <a:spcPts val="434"/>
                  </a:spcBef>
                </a:pPr>
                <a:r>
                  <a:rPr lang="en-US" sz="2200" spc="60" dirty="0">
                    <a:solidFill>
                      <a:schemeClr val="tx1">
                        <a:lumMod val="85000"/>
                        <a:lumOff val="15000"/>
                      </a:schemeClr>
                    </a:solidFill>
                    <a:latin typeface="+mj-lt"/>
                    <a:cs typeface="Arial"/>
                  </a:rPr>
                  <a:t>It </a:t>
                </a:r>
                <a:r>
                  <a:rPr lang="en-US" sz="2200" i="1" spc="-110" dirty="0">
                    <a:solidFill>
                      <a:schemeClr val="tx1">
                        <a:lumMod val="85000"/>
                        <a:lumOff val="15000"/>
                      </a:schemeClr>
                    </a:solidFill>
                    <a:uFill>
                      <a:solidFill>
                        <a:srgbClr val="0000FF"/>
                      </a:solidFill>
                    </a:uFill>
                    <a:latin typeface="+mj-lt"/>
                    <a:cs typeface="Trebuchet MS"/>
                  </a:rPr>
                  <a:t>enables </a:t>
                </a:r>
                <a:r>
                  <a:rPr lang="en-US" sz="2200" i="1" spc="-65" dirty="0">
                    <a:solidFill>
                      <a:schemeClr val="tx1">
                        <a:lumMod val="85000"/>
                        <a:lumOff val="15000"/>
                      </a:schemeClr>
                    </a:solidFill>
                    <a:uFill>
                      <a:solidFill>
                        <a:srgbClr val="0000FF"/>
                      </a:solidFill>
                    </a:uFill>
                    <a:latin typeface="+mj-lt"/>
                    <a:cs typeface="Trebuchet MS"/>
                  </a:rPr>
                  <a:t>us </a:t>
                </a:r>
                <a:r>
                  <a:rPr lang="en-US" sz="2200" i="1" spc="-90" dirty="0">
                    <a:solidFill>
                      <a:schemeClr val="tx1">
                        <a:lumMod val="85000"/>
                        <a:lumOff val="15000"/>
                      </a:schemeClr>
                    </a:solidFill>
                    <a:uFill>
                      <a:solidFill>
                        <a:srgbClr val="0000FF"/>
                      </a:solidFill>
                    </a:uFill>
                    <a:latin typeface="+mj-lt"/>
                    <a:cs typeface="Trebuchet MS"/>
                  </a:rPr>
                  <a:t>to </a:t>
                </a:r>
                <a:r>
                  <a:rPr lang="en-US" sz="2200" i="1" spc="-100" dirty="0">
                    <a:solidFill>
                      <a:schemeClr val="tx1">
                        <a:lumMod val="85000"/>
                        <a:lumOff val="15000"/>
                      </a:schemeClr>
                    </a:solidFill>
                    <a:uFill>
                      <a:solidFill>
                        <a:srgbClr val="0000FF"/>
                      </a:solidFill>
                    </a:uFill>
                    <a:latin typeface="+mj-lt"/>
                    <a:cs typeface="Trebuchet MS"/>
                  </a:rPr>
                  <a:t>have </a:t>
                </a:r>
                <a:r>
                  <a:rPr lang="en-US" sz="2200" i="1" spc="-75" dirty="0">
                    <a:solidFill>
                      <a:schemeClr val="tx1">
                        <a:lumMod val="85000"/>
                        <a:lumOff val="15000"/>
                      </a:schemeClr>
                    </a:solidFill>
                    <a:uFill>
                      <a:solidFill>
                        <a:srgbClr val="0000FF"/>
                      </a:solidFill>
                    </a:uFill>
                    <a:latin typeface="+mj-lt"/>
                    <a:cs typeface="Trebuchet MS"/>
                  </a:rPr>
                  <a:t>an </a:t>
                </a:r>
                <a:r>
                  <a:rPr lang="en-US" sz="2200" i="1" spc="-114" dirty="0">
                    <a:solidFill>
                      <a:schemeClr val="tx1">
                        <a:lumMod val="85000"/>
                        <a:lumOff val="15000"/>
                      </a:schemeClr>
                    </a:solidFill>
                    <a:uFill>
                      <a:solidFill>
                        <a:srgbClr val="0000FF"/>
                      </a:solidFill>
                    </a:uFill>
                    <a:latin typeface="+mj-lt"/>
                    <a:cs typeface="Trebuchet MS"/>
                  </a:rPr>
                  <a:t>idea </a:t>
                </a:r>
                <a:r>
                  <a:rPr lang="en-US" sz="2200" i="1" spc="-75" dirty="0">
                    <a:solidFill>
                      <a:schemeClr val="tx1">
                        <a:lumMod val="85000"/>
                        <a:lumOff val="15000"/>
                      </a:schemeClr>
                    </a:solidFill>
                    <a:uFill>
                      <a:solidFill>
                        <a:srgbClr val="0000FF"/>
                      </a:solidFill>
                    </a:uFill>
                    <a:latin typeface="+mj-lt"/>
                    <a:cs typeface="Trebuchet MS"/>
                  </a:rPr>
                  <a:t>about </a:t>
                </a:r>
                <a:r>
                  <a:rPr lang="en-US" sz="2200" i="1" spc="-120" dirty="0">
                    <a:solidFill>
                      <a:schemeClr val="tx1">
                        <a:lumMod val="85000"/>
                        <a:lumOff val="15000"/>
                      </a:schemeClr>
                    </a:solidFill>
                    <a:uFill>
                      <a:solidFill>
                        <a:srgbClr val="0000FF"/>
                      </a:solidFill>
                    </a:uFill>
                    <a:latin typeface="+mj-lt"/>
                    <a:cs typeface="Trebuchet MS"/>
                  </a:rPr>
                  <a:t>the </a:t>
                </a:r>
                <a:r>
                  <a:rPr lang="en-US" sz="2200" i="1" spc="-105" dirty="0">
                    <a:solidFill>
                      <a:schemeClr val="tx1">
                        <a:lumMod val="85000"/>
                        <a:lumOff val="15000"/>
                      </a:schemeClr>
                    </a:solidFill>
                    <a:uFill>
                      <a:solidFill>
                        <a:srgbClr val="0000FF"/>
                      </a:solidFill>
                    </a:uFill>
                    <a:latin typeface="+mj-lt"/>
                    <a:cs typeface="Trebuchet MS"/>
                  </a:rPr>
                  <a:t>flatness </a:t>
                </a:r>
                <a:r>
                  <a:rPr lang="en-US" sz="2200" i="1" spc="-130" dirty="0">
                    <a:solidFill>
                      <a:schemeClr val="tx1">
                        <a:lumMod val="85000"/>
                        <a:lumOff val="15000"/>
                      </a:schemeClr>
                    </a:solidFill>
                    <a:uFill>
                      <a:solidFill>
                        <a:srgbClr val="0000FF"/>
                      </a:solidFill>
                    </a:uFill>
                    <a:latin typeface="+mj-lt"/>
                    <a:cs typeface="Trebuchet MS"/>
                  </a:rPr>
                  <a:t>or </a:t>
                </a:r>
                <a:r>
                  <a:rPr lang="en-US" sz="2200" i="1" spc="-130" dirty="0">
                    <a:solidFill>
                      <a:schemeClr val="tx1">
                        <a:lumMod val="85000"/>
                        <a:lumOff val="15000"/>
                      </a:schemeClr>
                    </a:solidFill>
                    <a:latin typeface="+mj-lt"/>
                    <a:cs typeface="Trebuchet MS"/>
                  </a:rPr>
                  <a:t/>
                </a:r>
                <a:r>
                  <a:rPr lang="en-US" sz="2200" i="1" spc="-95" dirty="0" err="1" smtClean="0">
                    <a:solidFill>
                      <a:schemeClr val="tx1">
                        <a:lumMod val="85000"/>
                        <a:lumOff val="15000"/>
                      </a:schemeClr>
                    </a:solidFill>
                    <a:uFill>
                      <a:solidFill>
                        <a:srgbClr val="0000FF"/>
                      </a:solidFill>
                    </a:uFill>
                    <a:latin typeface="+mj-lt"/>
                    <a:cs typeface="Trebuchet MS"/>
                  </a:rPr>
                  <a:t>peakness</a:t>
                </a:r>
                <a:r>
                  <a:rPr lang="en-US" sz="2200" i="1" spc="-95" dirty="0" smtClean="0">
                    <a:solidFill>
                      <a:schemeClr val="tx1">
                        <a:lumMod val="85000"/>
                        <a:lumOff val="15000"/>
                      </a:schemeClr>
                    </a:solidFill>
                    <a:latin typeface="+mj-lt"/>
                    <a:cs typeface="Trebuchet MS"/>
                  </a:rPr>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85" dirty="0">
                    <a:solidFill>
                      <a:schemeClr val="tx1">
                        <a:lumMod val="85000"/>
                        <a:lumOff val="15000"/>
                      </a:schemeClr>
                    </a:solidFill>
                    <a:latin typeface="+mj-lt"/>
                    <a:cs typeface="Arial"/>
                  </a:rPr>
                  <a:t>frequency</a:t>
                </a:r>
                <a:r>
                  <a:rPr lang="en-US" sz="2200" spc="95" dirty="0">
                    <a:solidFill>
                      <a:schemeClr val="tx1">
                        <a:lumMod val="85000"/>
                        <a:lumOff val="15000"/>
                      </a:schemeClr>
                    </a:solidFill>
                    <a:latin typeface="+mj-lt"/>
                    <a:cs typeface="Arial"/>
                  </a:rPr>
                  <a:t/>
                </a:r>
                <a:r>
                  <a:rPr lang="en-US" sz="2200" spc="-75" dirty="0">
                    <a:solidFill>
                      <a:schemeClr val="tx1">
                        <a:lumMod val="85000"/>
                        <a:lumOff val="15000"/>
                      </a:schemeClr>
                    </a:solidFill>
                    <a:latin typeface="+mj-lt"/>
                    <a:cs typeface="Arial"/>
                  </a:rPr>
                  <a:t>curve.</a:t>
                </a:r>
                <a:endParaRPr lang="en-US" sz="2200" dirty="0">
                  <a:solidFill>
                    <a:schemeClr val="tx1">
                      <a:lumMod val="85000"/>
                      <a:lumOff val="15000"/>
                    </a:schemeClr>
                  </a:solidFill>
                  <a:latin typeface="+mj-lt"/>
                  <a:cs typeface="Arial"/>
                </a:endParaRPr>
              </a:p>
              <a:p>
                <a:pPr marL="454025">
                  <a:spcBef>
                    <a:spcPts val="475"/>
                  </a:spcBef>
                </a:pPr>
                <a:r>
                  <a:rPr lang="en-US" sz="2200" spc="60" dirty="0">
                    <a:solidFill>
                      <a:schemeClr val="tx1">
                        <a:lumMod val="85000"/>
                        <a:lumOff val="15000"/>
                      </a:schemeClr>
                    </a:solidFill>
                    <a:latin typeface="+mj-lt"/>
                    <a:cs typeface="Arial"/>
                  </a:rPr>
                  <a:t>It </a:t>
                </a:r>
                <a:r>
                  <a:rPr lang="en-US" sz="2200" spc="-95" dirty="0">
                    <a:solidFill>
                      <a:schemeClr val="tx1">
                        <a:lumMod val="85000"/>
                        <a:lumOff val="15000"/>
                      </a:schemeClr>
                    </a:solidFill>
                    <a:latin typeface="+mj-lt"/>
                    <a:cs typeface="Arial"/>
                  </a:rPr>
                  <a:t>is </a:t>
                </a:r>
                <a:r>
                  <a:rPr lang="en-US" sz="2200" spc="-130" dirty="0">
                    <a:solidFill>
                      <a:schemeClr val="tx1">
                        <a:lumMod val="85000"/>
                        <a:lumOff val="15000"/>
                      </a:schemeClr>
                    </a:solidFill>
                    <a:latin typeface="+mj-lt"/>
                    <a:cs typeface="Arial"/>
                  </a:rPr>
                  <a:t>measure </a:t>
                </a:r>
                <a:r>
                  <a:rPr lang="en-US" sz="2200" spc="-105" dirty="0">
                    <a:solidFill>
                      <a:schemeClr val="tx1">
                        <a:lumMod val="85000"/>
                        <a:lumOff val="15000"/>
                      </a:schemeClr>
                    </a:solidFill>
                    <a:latin typeface="+mj-lt"/>
                    <a:cs typeface="Arial"/>
                  </a:rPr>
                  <a:t>by </a:t>
                </a:r>
                <a:r>
                  <a:rPr lang="en-US" sz="2200" spc="-50" dirty="0">
                    <a:solidFill>
                      <a:schemeClr val="tx1">
                        <a:lumMod val="85000"/>
                        <a:lumOff val="15000"/>
                      </a:schemeClr>
                    </a:solidFill>
                    <a:latin typeface="+mj-lt"/>
                    <a:cs typeface="Arial"/>
                  </a:rPr>
                  <a:t>the coefficient </a:t>
                </a:r>
                <a:r>
                  <a:rPr lang="en-US" sz="2200" i="1" spc="-50" dirty="0">
                    <a:solidFill>
                      <a:schemeClr val="tx1">
                        <a:lumMod val="85000"/>
                        <a:lumOff val="15000"/>
                      </a:schemeClr>
                    </a:solidFill>
                    <a:latin typeface="+mj-lt"/>
                    <a:cs typeface="Verdana"/>
                  </a:rPr>
                  <a:t>β</a:t>
                </a:r>
                <a:r>
                  <a:rPr lang="en-US" sz="2200" spc="-75" baseline="-12077" dirty="0">
                    <a:solidFill>
                      <a:schemeClr val="tx1">
                        <a:lumMod val="85000"/>
                        <a:lumOff val="15000"/>
                      </a:schemeClr>
                    </a:solidFill>
                    <a:latin typeface="+mj-lt"/>
                    <a:cs typeface="Trebuchet MS"/>
                  </a:rPr>
                  <a:t>2 </a:t>
                </a:r>
                <a:r>
                  <a:rPr lang="en-US" sz="2200" spc="-75" dirty="0">
                    <a:solidFill>
                      <a:schemeClr val="tx1">
                        <a:lumMod val="85000"/>
                        <a:lumOff val="15000"/>
                      </a:schemeClr>
                    </a:solidFill>
                    <a:latin typeface="+mj-lt"/>
                    <a:cs typeface="Arial"/>
                  </a:rPr>
                  <a:t>or </a:t>
                </a:r>
                <a:r>
                  <a:rPr lang="en-US" sz="2200" spc="-20" dirty="0">
                    <a:solidFill>
                      <a:schemeClr val="tx1">
                        <a:lumMod val="85000"/>
                        <a:lumOff val="15000"/>
                      </a:schemeClr>
                    </a:solidFill>
                    <a:latin typeface="+mj-lt"/>
                    <a:cs typeface="Arial"/>
                  </a:rPr>
                  <a:t>its </a:t>
                </a:r>
                <a:r>
                  <a:rPr lang="en-US" sz="2200" spc="-55" dirty="0">
                    <a:solidFill>
                      <a:schemeClr val="tx1">
                        <a:lumMod val="85000"/>
                        <a:lumOff val="15000"/>
                      </a:schemeClr>
                    </a:solidFill>
                    <a:latin typeface="+mj-lt"/>
                    <a:cs typeface="Arial"/>
                  </a:rPr>
                  <a:t>derivation</a:t>
                </a:r>
                <a:r>
                  <a:rPr lang="en-US" sz="2200" spc="-114" dirty="0">
                    <a:solidFill>
                      <a:schemeClr val="tx1">
                        <a:lumMod val="85000"/>
                        <a:lumOff val="15000"/>
                      </a:schemeClr>
                    </a:solidFill>
                    <a:latin typeface="+mj-lt"/>
                    <a:cs typeface="Arial"/>
                  </a:rPr>
                  <a:t/>
                </a:r>
                <a:r>
                  <a:rPr lang="en-US" sz="2200" i="1" spc="-65" dirty="0" smtClean="0">
                    <a:solidFill>
                      <a:schemeClr val="tx1">
                        <a:lumMod val="85000"/>
                        <a:lumOff val="15000"/>
                      </a:schemeClr>
                    </a:solidFill>
                    <a:latin typeface="+mj-lt"/>
                    <a:cs typeface="Verdana"/>
                  </a:rPr>
                  <a:t>γ</a:t>
                </a:r>
                <a:r>
                  <a:rPr lang="en-US" sz="2200" spc="-97" baseline="-12077" dirty="0" smtClean="0">
                    <a:solidFill>
                      <a:schemeClr val="tx1">
                        <a:lumMod val="85000"/>
                        <a:lumOff val="15000"/>
                      </a:schemeClr>
                    </a:solidFill>
                    <a:latin typeface="+mj-lt"/>
                    <a:cs typeface="Trebuchet MS"/>
                  </a:rPr>
                  <a:t>2 </a:t>
                </a:r>
                <a:r>
                  <a:rPr lang="en-US" sz="2200" spc="-90" dirty="0" smtClean="0">
                    <a:solidFill>
                      <a:schemeClr val="tx1">
                        <a:lumMod val="85000"/>
                        <a:lumOff val="15000"/>
                      </a:schemeClr>
                    </a:solidFill>
                    <a:latin typeface="+mj-lt"/>
                    <a:cs typeface="Arial"/>
                  </a:rPr>
                  <a:t>given</a:t>
                </a:r>
                <a:r>
                  <a:rPr lang="en-US" sz="2200" spc="85" dirty="0" smtClean="0">
                    <a:solidFill>
                      <a:schemeClr val="tx1">
                        <a:lumMod val="85000"/>
                        <a:lumOff val="15000"/>
                      </a:schemeClr>
                    </a:solidFill>
                    <a:latin typeface="+mj-lt"/>
                    <a:cs typeface="Arial"/>
                  </a:rPr>
                  <a:t/>
                </a:r>
                <a:r>
                  <a:rPr lang="en-US" sz="2200" spc="-120" dirty="0">
                    <a:solidFill>
                      <a:schemeClr val="tx1">
                        <a:lumMod val="85000"/>
                        <a:lumOff val="15000"/>
                      </a:schemeClr>
                    </a:solidFill>
                    <a:latin typeface="+mj-lt"/>
                    <a:cs typeface="Arial"/>
                  </a:rPr>
                  <a:t>as</a:t>
                </a:r>
                <a:r>
                  <a:rPr lang="en-US" sz="2200" spc="-120" dirty="0" smtClean="0">
                    <a:solidFill>
                      <a:schemeClr val="tx1">
                        <a:lumMod val="85000"/>
                        <a:lumOff val="15000"/>
                      </a:schemeClr>
                    </a:solidFill>
                    <a:latin typeface="+mj-lt"/>
                    <a:cs typeface="Arial"/>
                  </a:rPr>
                  <a:t>:</a:t>
                </a:r>
              </a:p>
              <a:p>
                <a:pPr marL="111125" indent="0">
                  <a:spcBef>
                    <a:spcPts val="475"/>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lumMod val="85000"/>
                                  <a:lumOff val="15000"/>
                                </a:schemeClr>
                              </a:solidFill>
                              <a:latin typeface="Cambria Math"/>
                              <a:cs typeface="Arial"/>
                            </a:rPr>
                          </m:ctrlPr>
                        </m:sSubPr>
                        <m:e>
                          <m:r>
                            <a:rPr lang="en-US" sz="2200" i="1" smtClean="0">
                              <a:solidFill>
                                <a:schemeClr val="tx1">
                                  <a:lumMod val="85000"/>
                                  <a:lumOff val="15000"/>
                                </a:schemeClr>
                              </a:solidFill>
                              <a:latin typeface="Cambria Math"/>
                              <a:ea typeface="Cambria Math"/>
                              <a:cs typeface="Arial"/>
                            </a:rPr>
                            <m:t>𝛽</m:t>
                          </m:r>
                        </m:e>
                        <m:sub>
                          <m:r>
                            <a:rPr lang="en-US" sz="2200" b="0" i="1" smtClean="0">
                              <a:solidFill>
                                <a:schemeClr val="tx1">
                                  <a:lumMod val="85000"/>
                                  <a:lumOff val="15000"/>
                                </a:schemeClr>
                              </a:solidFill>
                              <a:latin typeface="Cambria Math"/>
                              <a:cs typeface="Arial"/>
                            </a:rPr>
                            <m:t>2</m:t>
                          </m:r>
                        </m:sub>
                      </m:sSub>
                      <m:r>
                        <a:rPr lang="en-US" sz="2200" b="0" i="1" smtClean="0">
                          <a:solidFill>
                            <a:schemeClr val="tx1">
                              <a:lumMod val="85000"/>
                              <a:lumOff val="15000"/>
                            </a:schemeClr>
                          </a:solidFill>
                          <a:latin typeface="Cambria Math"/>
                          <a:cs typeface="Arial"/>
                        </a:rPr>
                        <m:t>=</m:t>
                      </m:r>
                      <m:f>
                        <m:fPr>
                          <m:ctrlPr>
                            <a:rPr lang="en-US" sz="2200" b="0" i="1" smtClean="0">
                              <a:solidFill>
                                <a:schemeClr val="tx1">
                                  <a:lumMod val="85000"/>
                                  <a:lumOff val="15000"/>
                                </a:schemeClr>
                              </a:solidFill>
                              <a:latin typeface="Cambria Math"/>
                              <a:cs typeface="Arial"/>
                            </a:rPr>
                          </m:ctrlPr>
                        </m:fPr>
                        <m:num>
                          <m:sSub>
                            <m:sSubPr>
                              <m:ctrlPr>
                                <a:rPr lang="en-US" sz="2200" b="0" i="1" smtClean="0">
                                  <a:solidFill>
                                    <a:schemeClr val="tx1">
                                      <a:lumMod val="85000"/>
                                      <a:lumOff val="15000"/>
                                    </a:schemeClr>
                                  </a:solidFill>
                                  <a:latin typeface="Cambria Math"/>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4</m:t>
                              </m:r>
                            </m:sub>
                          </m:sSub>
                        </m:num>
                        <m:den>
                          <m:sSup>
                            <m:sSupPr>
                              <m:ctrlPr>
                                <a:rPr lang="en-US" sz="2200" b="0" i="1" smtClean="0">
                                  <a:solidFill>
                                    <a:schemeClr val="tx1">
                                      <a:lumMod val="85000"/>
                                      <a:lumOff val="15000"/>
                                    </a:schemeClr>
                                  </a:solidFill>
                                  <a:latin typeface="Cambria Math"/>
                                  <a:cs typeface="Arial"/>
                                </a:rPr>
                              </m:ctrlPr>
                            </m:sSupPr>
                            <m:e>
                              <m:sSub>
                                <m:sSubPr>
                                  <m:ctrlPr>
                                    <a:rPr lang="en-US" sz="2200" b="0" i="1" smtClean="0">
                                      <a:solidFill>
                                        <a:schemeClr val="tx1">
                                          <a:lumMod val="85000"/>
                                          <a:lumOff val="15000"/>
                                        </a:schemeClr>
                                      </a:solidFill>
                                      <a:latin typeface="Cambria Math"/>
                                      <a:cs typeface="Arial"/>
                                    </a:rPr>
                                  </m:ctrlPr>
                                </m:sSubPr>
                                <m:e>
                                  <m:r>
                                    <a:rPr lang="en-US" sz="2200" b="0" i="1" smtClean="0">
                                      <a:solidFill>
                                        <a:schemeClr val="tx1">
                                          <a:lumMod val="85000"/>
                                          <a:lumOff val="15000"/>
                                        </a:schemeClr>
                                      </a:solidFill>
                                      <a:latin typeface="Cambria Math"/>
                                      <a:ea typeface="Cambria Math"/>
                                      <a:cs typeface="Arial"/>
                                    </a:rPr>
                                    <m:t>𝜇</m:t>
                                  </m:r>
                                </m:e>
                                <m:sub>
                                  <m:r>
                                    <a:rPr lang="en-US" sz="2200" b="0" i="1" smtClean="0">
                                      <a:solidFill>
                                        <a:schemeClr val="tx1">
                                          <a:lumMod val="85000"/>
                                          <a:lumOff val="15000"/>
                                        </a:schemeClr>
                                      </a:solidFill>
                                      <a:latin typeface="Cambria Math"/>
                                      <a:cs typeface="Arial"/>
                                    </a:rPr>
                                    <m:t>2</m:t>
                                  </m:r>
                                </m:sub>
                              </m:sSub>
                            </m:e>
                            <m:sup>
                              <m:r>
                                <a:rPr lang="en-US" sz="2200" b="0" i="1" smtClean="0">
                                  <a:solidFill>
                                    <a:schemeClr val="tx1">
                                      <a:lumMod val="85000"/>
                                      <a:lumOff val="15000"/>
                                    </a:schemeClr>
                                  </a:solidFill>
                                  <a:latin typeface="Cambria Math"/>
                                  <a:cs typeface="Arial"/>
                                </a:rPr>
                                <m:t>2</m:t>
                              </m:r>
                            </m:sup>
                          </m:sSup>
                        </m:den>
                      </m:f>
                    </m:oMath>
                  </m:oMathPara>
                </a14:m>
                <a:endParaRPr lang="en-US" sz="2200" dirty="0">
                  <a:solidFill>
                    <a:schemeClr val="tx1">
                      <a:lumMod val="85000"/>
                      <a:lumOff val="15000"/>
                    </a:schemeClr>
                  </a:solidFill>
                  <a:latin typeface="+mj-lt"/>
                  <a:cs typeface="Arial"/>
                </a:endParaRPr>
              </a:p>
              <a:p>
                <a:pPr marR="143510">
                  <a:lnSpc>
                    <a:spcPct val="102200"/>
                  </a:lnSpc>
                  <a:spcBef>
                    <a:spcPts val="80"/>
                  </a:spcBef>
                </a:pPr>
                <a:r>
                  <a:rPr lang="en-US" sz="2200" spc="-105" dirty="0">
                    <a:solidFill>
                      <a:schemeClr val="tx1">
                        <a:lumMod val="85000"/>
                        <a:lumOff val="15000"/>
                      </a:schemeClr>
                    </a:solidFill>
                    <a:latin typeface="+mj-lt"/>
                    <a:cs typeface="Arial"/>
                  </a:rPr>
                  <a:t>Curve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60" dirty="0">
                    <a:solidFill>
                      <a:schemeClr val="tx1">
                        <a:lumMod val="85000"/>
                        <a:lumOff val="15000"/>
                      </a:schemeClr>
                    </a:solidFill>
                    <a:latin typeface="+mj-lt"/>
                    <a:cs typeface="Arial"/>
                  </a:rPr>
                  <a:t>type </a:t>
                </a:r>
                <a:r>
                  <a:rPr lang="en-US" sz="2200" i="1" spc="75" dirty="0">
                    <a:solidFill>
                      <a:schemeClr val="tx1">
                        <a:lumMod val="85000"/>
                        <a:lumOff val="15000"/>
                      </a:schemeClr>
                    </a:solidFill>
                    <a:latin typeface="+mj-lt"/>
                    <a:cs typeface="Trebuchet MS"/>
                  </a:rPr>
                  <a:t>A </a:t>
                </a:r>
                <a:r>
                  <a:rPr lang="en-US" sz="2200" spc="-65" dirty="0">
                    <a:solidFill>
                      <a:schemeClr val="tx1">
                        <a:lumMod val="85000"/>
                        <a:lumOff val="15000"/>
                      </a:schemeClr>
                    </a:solidFill>
                    <a:latin typeface="+mj-lt"/>
                    <a:cs typeface="Arial"/>
                  </a:rPr>
                  <a:t>which </a:t>
                </a:r>
                <a:r>
                  <a:rPr lang="en-US" sz="2200" spc="-95" dirty="0">
                    <a:solidFill>
                      <a:schemeClr val="tx1">
                        <a:lumMod val="85000"/>
                        <a:lumOff val="15000"/>
                      </a:schemeClr>
                    </a:solidFill>
                    <a:latin typeface="+mj-lt"/>
                    <a:cs typeface="Arial"/>
                  </a:rPr>
                  <a:t>is </a:t>
                </a:r>
                <a:r>
                  <a:rPr lang="en-US" sz="2200" i="1" spc="-120" dirty="0">
                    <a:solidFill>
                      <a:schemeClr val="tx1">
                        <a:lumMod val="85000"/>
                        <a:lumOff val="15000"/>
                      </a:schemeClr>
                    </a:solidFill>
                    <a:uFill>
                      <a:solidFill>
                        <a:srgbClr val="0000FF"/>
                      </a:solidFill>
                    </a:uFill>
                    <a:latin typeface="+mj-lt"/>
                    <a:cs typeface="Trebuchet MS"/>
                  </a:rPr>
                  <a:t>neither </a:t>
                </a:r>
                <a:r>
                  <a:rPr lang="en-US" sz="2200" i="1" spc="-130" dirty="0">
                    <a:solidFill>
                      <a:schemeClr val="tx1">
                        <a:lumMod val="85000"/>
                        <a:lumOff val="15000"/>
                      </a:schemeClr>
                    </a:solidFill>
                    <a:uFill>
                      <a:solidFill>
                        <a:srgbClr val="0000FF"/>
                      </a:solidFill>
                    </a:uFill>
                    <a:latin typeface="+mj-lt"/>
                    <a:cs typeface="Trebuchet MS"/>
                  </a:rPr>
                  <a:t>flat </a:t>
                </a:r>
                <a:r>
                  <a:rPr lang="en-US" sz="2200" i="1" spc="-110" dirty="0">
                    <a:solidFill>
                      <a:schemeClr val="tx1">
                        <a:lumMod val="85000"/>
                        <a:lumOff val="15000"/>
                      </a:schemeClr>
                    </a:solidFill>
                    <a:uFill>
                      <a:solidFill>
                        <a:srgbClr val="0000FF"/>
                      </a:solidFill>
                    </a:uFill>
                    <a:latin typeface="+mj-lt"/>
                    <a:cs typeface="Trebuchet MS"/>
                  </a:rPr>
                  <a:t>nor </a:t>
                </a:r>
                <a:r>
                  <a:rPr lang="en-US" sz="2200" i="1" spc="-105" dirty="0">
                    <a:solidFill>
                      <a:schemeClr val="tx1">
                        <a:lumMod val="85000"/>
                        <a:lumOff val="15000"/>
                      </a:schemeClr>
                    </a:solidFill>
                    <a:uFill>
                      <a:solidFill>
                        <a:srgbClr val="0000FF"/>
                      </a:solidFill>
                    </a:uFill>
                    <a:latin typeface="+mj-lt"/>
                    <a:cs typeface="Trebuchet MS"/>
                  </a:rPr>
                  <a:t>peaked</a:t>
                </a:r>
                <a:r>
                  <a:rPr lang="en-US" sz="2200" i="1" spc="-105" dirty="0">
                    <a:solidFill>
                      <a:schemeClr val="tx1">
                        <a:lumMod val="85000"/>
                        <a:lumOff val="15000"/>
                      </a:schemeClr>
                    </a:solidFill>
                    <a:latin typeface="+mj-lt"/>
                    <a:cs typeface="Trebuchet MS"/>
                  </a:rPr>
                  <a:t/>
                </a:r>
                <a:r>
                  <a:rPr lang="en-US" sz="2200" spc="-95" dirty="0">
                    <a:solidFill>
                      <a:schemeClr val="tx1">
                        <a:lumMod val="85000"/>
                        <a:lumOff val="15000"/>
                      </a:schemeClr>
                    </a:solidFill>
                    <a:latin typeface="+mj-lt"/>
                    <a:cs typeface="Arial"/>
                  </a:rPr>
                  <a:t>is  </a:t>
                </a:r>
                <a:r>
                  <a:rPr lang="en-US" sz="2200" spc="-80" dirty="0">
                    <a:solidFill>
                      <a:schemeClr val="tx1">
                        <a:lumMod val="85000"/>
                        <a:lumOff val="15000"/>
                      </a:schemeClr>
                    </a:solidFill>
                    <a:latin typeface="+mj-lt"/>
                    <a:cs typeface="Arial"/>
                  </a:rPr>
                  <a:t>called </a:t>
                </a:r>
                <a:r>
                  <a:rPr lang="en-US" sz="2200" spc="-50" dirty="0">
                    <a:solidFill>
                      <a:schemeClr val="tx1">
                        <a:lumMod val="85000"/>
                        <a:lumOff val="15000"/>
                      </a:schemeClr>
                    </a:solidFill>
                    <a:latin typeface="+mj-lt"/>
                    <a:cs typeface="Arial"/>
                  </a:rPr>
                  <a:t>the </a:t>
                </a:r>
                <a:r>
                  <a:rPr lang="en-US" sz="2200" i="1" spc="-105" dirty="0">
                    <a:solidFill>
                      <a:schemeClr val="tx1">
                        <a:lumMod val="85000"/>
                        <a:lumOff val="15000"/>
                      </a:schemeClr>
                    </a:solidFill>
                    <a:uFill>
                      <a:solidFill>
                        <a:srgbClr val="7F007F"/>
                      </a:solidFill>
                    </a:uFill>
                    <a:latin typeface="+mj-lt"/>
                    <a:cs typeface="Trebuchet MS"/>
                  </a:rPr>
                  <a:t>normal </a:t>
                </a:r>
                <a:r>
                  <a:rPr lang="en-US" sz="2200" i="1" spc="-95" dirty="0">
                    <a:solidFill>
                      <a:schemeClr val="tx1">
                        <a:lumMod val="85000"/>
                        <a:lumOff val="15000"/>
                      </a:schemeClr>
                    </a:solidFill>
                    <a:uFill>
                      <a:solidFill>
                        <a:srgbClr val="7F007F"/>
                      </a:solidFill>
                    </a:uFill>
                    <a:latin typeface="+mj-lt"/>
                    <a:cs typeface="Trebuchet MS"/>
                  </a:rPr>
                  <a:t>curve </a:t>
                </a:r>
                <a:r>
                  <a:rPr lang="en-US" sz="2200" i="1" spc="-130" dirty="0">
                    <a:solidFill>
                      <a:schemeClr val="tx1">
                        <a:lumMod val="85000"/>
                        <a:lumOff val="15000"/>
                      </a:schemeClr>
                    </a:solidFill>
                    <a:uFill>
                      <a:solidFill>
                        <a:srgbClr val="7F007F"/>
                      </a:solidFill>
                    </a:uFill>
                    <a:latin typeface="+mj-lt"/>
                    <a:cs typeface="Trebuchet MS"/>
                  </a:rPr>
                  <a:t>or </a:t>
                </a:r>
                <a:r>
                  <a:rPr lang="en-US" sz="2200" i="1" spc="-90" dirty="0" err="1">
                    <a:solidFill>
                      <a:schemeClr val="tx1">
                        <a:lumMod val="85000"/>
                        <a:lumOff val="15000"/>
                      </a:schemeClr>
                    </a:solidFill>
                    <a:uFill>
                      <a:solidFill>
                        <a:srgbClr val="7F007F"/>
                      </a:solidFill>
                    </a:uFill>
                    <a:latin typeface="+mj-lt"/>
                    <a:cs typeface="Trebuchet MS"/>
                  </a:rPr>
                  <a:t>mesokurtic</a:t>
                </a:r>
                <a:r>
                  <a:rPr lang="en-US" sz="2200" i="1" spc="-90" dirty="0">
                    <a:solidFill>
                      <a:schemeClr val="tx1">
                        <a:lumMod val="85000"/>
                        <a:lumOff val="15000"/>
                      </a:schemeClr>
                    </a:solidFill>
                    <a:uFill>
                      <a:solidFill>
                        <a:srgbClr val="7F007F"/>
                      </a:solidFill>
                    </a:uFill>
                    <a:latin typeface="+mj-lt"/>
                    <a:cs typeface="Trebuchet MS"/>
                  </a:rPr>
                  <a:t/>
                </a:r>
                <a:r>
                  <a:rPr lang="en-US" sz="2200" i="1" spc="-95" dirty="0">
                    <a:solidFill>
                      <a:schemeClr val="tx1">
                        <a:lumMod val="85000"/>
                        <a:lumOff val="15000"/>
                      </a:schemeClr>
                    </a:solidFill>
                    <a:uFill>
                      <a:solidFill>
                        <a:srgbClr val="7F007F"/>
                      </a:solidFill>
                    </a:uFill>
                    <a:latin typeface="+mj-lt"/>
                    <a:cs typeface="Trebuchet MS"/>
                  </a:rPr>
                  <a:t>curve</a:t>
                </a:r>
                <a:r>
                  <a:rPr lang="en-US" sz="2200" i="1" spc="-95" dirty="0">
                    <a:solidFill>
                      <a:schemeClr val="tx1">
                        <a:lumMod val="85000"/>
                        <a:lumOff val="15000"/>
                      </a:schemeClr>
                    </a:solidFill>
                    <a:latin typeface="+mj-lt"/>
                    <a:cs typeface="Trebuchet MS"/>
                  </a:rPr>
                  <a:t/>
                </a:r>
                <a:r>
                  <a:rPr lang="en-US" sz="2200" spc="-100" dirty="0">
                    <a:solidFill>
                      <a:schemeClr val="tx1">
                        <a:lumMod val="85000"/>
                        <a:lumOff val="15000"/>
                      </a:schemeClr>
                    </a:solidFill>
                    <a:latin typeface="+mj-lt"/>
                    <a:cs typeface="Arial"/>
                  </a:rPr>
                  <a:t>and </a:t>
                </a:r>
                <a:r>
                  <a:rPr lang="en-US" sz="2200" spc="-35" dirty="0">
                    <a:solidFill>
                      <a:schemeClr val="tx1">
                        <a:lumMod val="85000"/>
                        <a:lumOff val="15000"/>
                      </a:schemeClr>
                    </a:solidFill>
                    <a:latin typeface="+mj-lt"/>
                    <a:cs typeface="Arial"/>
                  </a:rPr>
                  <a:t>for </a:t>
                </a:r>
                <a:r>
                  <a:rPr lang="en-US" sz="2200" spc="-120" dirty="0">
                    <a:solidFill>
                      <a:schemeClr val="tx1">
                        <a:lumMod val="85000"/>
                        <a:lumOff val="15000"/>
                      </a:schemeClr>
                    </a:solidFill>
                    <a:latin typeface="+mj-lt"/>
                    <a:cs typeface="Arial"/>
                  </a:rPr>
                  <a:t>such  </a:t>
                </a:r>
                <a:r>
                  <a:rPr lang="en-US" sz="2200" spc="-90" dirty="0">
                    <a:solidFill>
                      <a:schemeClr val="tx1">
                        <a:lumMod val="85000"/>
                        <a:lumOff val="15000"/>
                      </a:schemeClr>
                    </a:solidFill>
                    <a:latin typeface="+mj-lt"/>
                    <a:cs typeface="Arial"/>
                  </a:rPr>
                  <a:t>curve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smtClean="0">
                    <a:solidFill>
                      <a:schemeClr val="tx1">
                        <a:lumMod val="85000"/>
                        <a:lumOff val="15000"/>
                      </a:schemeClr>
                    </a:solidFill>
                    <a:latin typeface="+mj-lt"/>
                    <a:cs typeface="Trebuchet MS"/>
                  </a:rPr>
                  <a:t/>
                </a:r>
                <a:r>
                  <a:rPr lang="en-US" sz="2200" spc="320" dirty="0">
                    <a:solidFill>
                      <a:schemeClr val="tx1">
                        <a:lumMod val="85000"/>
                        <a:lumOff val="15000"/>
                      </a:schemeClr>
                    </a:solidFill>
                    <a:latin typeface="+mj-lt"/>
                    <a:cs typeface="Arial"/>
                  </a:rPr>
                  <a:t>= </a:t>
                </a:r>
                <a:r>
                  <a:rPr lang="en-US" sz="2200" spc="-55" dirty="0">
                    <a:solidFill>
                      <a:schemeClr val="tx1">
                        <a:lumMod val="85000"/>
                        <a:lumOff val="15000"/>
                      </a:schemeClr>
                    </a:solidFill>
                    <a:latin typeface="+mj-lt"/>
                    <a:cs typeface="Arial"/>
                  </a:rPr>
                  <a:t>3, </a:t>
                </a:r>
                <a:r>
                  <a:rPr lang="en-US" sz="2200" spc="-40" dirty="0">
                    <a:solidFill>
                      <a:schemeClr val="tx1">
                        <a:lumMod val="85000"/>
                        <a:lumOff val="15000"/>
                      </a:schemeClr>
                    </a:solidFill>
                    <a:latin typeface="+mj-lt"/>
                    <a:cs typeface="Arial"/>
                  </a:rPr>
                  <a:t>i.e., </a:t>
                </a:r>
                <a:r>
                  <a:rPr lang="en-US" sz="2200" i="1" spc="-65" dirty="0">
                    <a:solidFill>
                      <a:schemeClr val="tx1">
                        <a:lumMod val="85000"/>
                        <a:lumOff val="15000"/>
                      </a:schemeClr>
                    </a:solidFill>
                    <a:latin typeface="+mj-lt"/>
                    <a:cs typeface="Verdana"/>
                  </a:rPr>
                  <a:t>γ</a:t>
                </a:r>
                <a:r>
                  <a:rPr lang="en-US" sz="2200" spc="-97" baseline="-12077" dirty="0">
                    <a:solidFill>
                      <a:schemeClr val="tx1">
                        <a:lumMod val="85000"/>
                        <a:lumOff val="15000"/>
                      </a:schemeClr>
                    </a:solidFill>
                    <a:latin typeface="+mj-lt"/>
                    <a:cs typeface="Trebuchet MS"/>
                  </a:rPr>
                  <a:t>2 </a:t>
                </a:r>
                <a:r>
                  <a:rPr lang="en-US" sz="2200" spc="320" dirty="0">
                    <a:solidFill>
                      <a:schemeClr val="tx1">
                        <a:lumMod val="85000"/>
                        <a:lumOff val="15000"/>
                      </a:schemeClr>
                    </a:solidFill>
                    <a:latin typeface="+mj-lt"/>
                    <a:cs typeface="Arial"/>
                  </a:rPr>
                  <a:t>=</a:t>
                </a:r>
                <a:r>
                  <a:rPr lang="en-US" sz="2200" spc="-305" dirty="0">
                    <a:solidFill>
                      <a:schemeClr val="tx1">
                        <a:lumMod val="85000"/>
                        <a:lumOff val="15000"/>
                      </a:schemeClr>
                    </a:solidFill>
                    <a:latin typeface="+mj-lt"/>
                    <a:cs typeface="Arial"/>
                  </a:rPr>
                  <a:t/>
                </a:r>
                <a:r>
                  <a:rPr lang="en-US" sz="2200" spc="-55" dirty="0">
                    <a:solidFill>
                      <a:schemeClr val="tx1">
                        <a:lumMod val="85000"/>
                        <a:lumOff val="15000"/>
                      </a:schemeClr>
                    </a:solidFill>
                    <a:latin typeface="+mj-lt"/>
                    <a:cs typeface="Arial"/>
                  </a:rPr>
                  <a:t>0.</a:t>
                </a:r>
                <a:endParaRPr lang="en-US" sz="2200" dirty="0">
                  <a:solidFill>
                    <a:schemeClr val="tx1">
                      <a:lumMod val="85000"/>
                      <a:lumOff val="15000"/>
                    </a:schemeClr>
                  </a:solidFill>
                  <a:latin typeface="+mj-lt"/>
                  <a:cs typeface="Arial"/>
                </a:endParaRPr>
              </a:p>
              <a:p>
                <a:pPr marR="381635">
                  <a:lnSpc>
                    <a:spcPct val="102200"/>
                  </a:lnSpc>
                  <a:spcBef>
                    <a:spcPts val="430"/>
                  </a:spcBef>
                </a:pPr>
                <a:r>
                  <a:rPr lang="en-US" sz="2200" spc="-105" dirty="0">
                    <a:solidFill>
                      <a:schemeClr val="tx1">
                        <a:lumMod val="85000"/>
                        <a:lumOff val="15000"/>
                      </a:schemeClr>
                    </a:solidFill>
                    <a:latin typeface="+mj-lt"/>
                    <a:cs typeface="Arial"/>
                  </a:rPr>
                  <a:t>Curve </a:t>
                </a:r>
                <a:r>
                  <a:rPr lang="en-US" sz="2200" spc="-30" dirty="0">
                    <a:solidFill>
                      <a:schemeClr val="tx1">
                        <a:lumMod val="85000"/>
                        <a:lumOff val="15000"/>
                      </a:schemeClr>
                    </a:solidFill>
                    <a:latin typeface="+mj-lt"/>
                    <a:cs typeface="Arial"/>
                  </a:rPr>
                  <a:t>of </a:t>
                </a:r>
                <a:r>
                  <a:rPr lang="en-US" sz="2200" spc="-50" dirty="0">
                    <a:solidFill>
                      <a:schemeClr val="tx1">
                        <a:lumMod val="85000"/>
                        <a:lumOff val="15000"/>
                      </a:schemeClr>
                    </a:solidFill>
                    <a:latin typeface="+mj-lt"/>
                    <a:cs typeface="Arial"/>
                  </a:rPr>
                  <a:t>the </a:t>
                </a:r>
                <a:r>
                  <a:rPr lang="en-US" sz="2200" spc="-60" dirty="0">
                    <a:solidFill>
                      <a:schemeClr val="tx1">
                        <a:lumMod val="85000"/>
                        <a:lumOff val="15000"/>
                      </a:schemeClr>
                    </a:solidFill>
                    <a:latin typeface="+mj-lt"/>
                    <a:cs typeface="Arial"/>
                  </a:rPr>
                  <a:t>type </a:t>
                </a:r>
                <a:r>
                  <a:rPr lang="en-US" sz="2200" i="1" spc="155" dirty="0">
                    <a:solidFill>
                      <a:schemeClr val="tx1">
                        <a:lumMod val="85000"/>
                        <a:lumOff val="15000"/>
                      </a:schemeClr>
                    </a:solidFill>
                    <a:latin typeface="+mj-lt"/>
                    <a:cs typeface="Trebuchet MS"/>
                  </a:rPr>
                  <a:t>B </a:t>
                </a:r>
                <a:r>
                  <a:rPr lang="en-US" sz="2200" spc="-65" dirty="0">
                    <a:solidFill>
                      <a:schemeClr val="tx1">
                        <a:lumMod val="85000"/>
                        <a:lumOff val="15000"/>
                      </a:schemeClr>
                    </a:solidFill>
                    <a:latin typeface="+mj-lt"/>
                    <a:cs typeface="Arial"/>
                  </a:rPr>
                  <a:t>which </a:t>
                </a:r>
                <a:r>
                  <a:rPr lang="en-US" sz="2200" spc="-95" dirty="0">
                    <a:solidFill>
                      <a:schemeClr val="tx1">
                        <a:lumMod val="85000"/>
                        <a:lumOff val="15000"/>
                      </a:schemeClr>
                    </a:solidFill>
                    <a:latin typeface="+mj-lt"/>
                    <a:cs typeface="Arial"/>
                  </a:rPr>
                  <a:t>is </a:t>
                </a:r>
                <a:r>
                  <a:rPr lang="en-US" sz="2200" i="1" spc="-135" dirty="0">
                    <a:solidFill>
                      <a:schemeClr val="tx1">
                        <a:lumMod val="85000"/>
                        <a:lumOff val="15000"/>
                      </a:schemeClr>
                    </a:solidFill>
                    <a:uFill>
                      <a:solidFill>
                        <a:srgbClr val="0000FF"/>
                      </a:solidFill>
                    </a:uFill>
                    <a:latin typeface="+mj-lt"/>
                    <a:cs typeface="Trebuchet MS"/>
                  </a:rPr>
                  <a:t>flatter </a:t>
                </a:r>
                <a:r>
                  <a:rPr lang="en-US" sz="2200" i="1" spc="-85" dirty="0">
                    <a:solidFill>
                      <a:schemeClr val="tx1">
                        <a:lumMod val="85000"/>
                        <a:lumOff val="15000"/>
                      </a:schemeClr>
                    </a:solidFill>
                    <a:uFill>
                      <a:solidFill>
                        <a:srgbClr val="0000FF"/>
                      </a:solidFill>
                    </a:uFill>
                    <a:latin typeface="+mj-lt"/>
                    <a:cs typeface="Trebuchet MS"/>
                  </a:rPr>
                  <a:t>than </a:t>
                </a:r>
                <a:r>
                  <a:rPr lang="en-US" sz="2200" i="1" spc="-120" dirty="0">
                    <a:solidFill>
                      <a:schemeClr val="tx1">
                        <a:lumMod val="85000"/>
                        <a:lumOff val="15000"/>
                      </a:schemeClr>
                    </a:solidFill>
                    <a:uFill>
                      <a:solidFill>
                        <a:srgbClr val="0000FF"/>
                      </a:solidFill>
                    </a:uFill>
                    <a:latin typeface="+mj-lt"/>
                    <a:cs typeface="Trebuchet MS"/>
                  </a:rPr>
                  <a:t>the </a:t>
                </a:r>
                <a:r>
                  <a:rPr lang="en-US" sz="2200" i="1" spc="-105" dirty="0">
                    <a:solidFill>
                      <a:schemeClr val="tx1">
                        <a:lumMod val="85000"/>
                        <a:lumOff val="15000"/>
                      </a:schemeClr>
                    </a:solidFill>
                    <a:uFill>
                      <a:solidFill>
                        <a:srgbClr val="0000FF"/>
                      </a:solidFill>
                    </a:uFill>
                    <a:latin typeface="+mj-lt"/>
                    <a:cs typeface="Trebuchet MS"/>
                  </a:rPr>
                  <a:t>normal </a:t>
                </a:r>
                <a:r>
                  <a:rPr lang="en-US" sz="2200" i="1" spc="-105" dirty="0">
                    <a:solidFill>
                      <a:schemeClr val="tx1">
                        <a:lumMod val="85000"/>
                        <a:lumOff val="15000"/>
                      </a:schemeClr>
                    </a:solidFill>
                    <a:latin typeface="+mj-lt"/>
                    <a:cs typeface="Trebuchet MS"/>
                  </a:rPr>
                  <a:t/>
                </a:r>
                <a:r>
                  <a:rPr lang="en-US" sz="2200" i="1" spc="-95" dirty="0">
                    <a:solidFill>
                      <a:schemeClr val="tx1">
                        <a:lumMod val="85000"/>
                        <a:lumOff val="15000"/>
                      </a:schemeClr>
                    </a:solidFill>
                    <a:uFill>
                      <a:solidFill>
                        <a:srgbClr val="0000FF"/>
                      </a:solidFill>
                    </a:uFill>
                    <a:latin typeface="+mj-lt"/>
                    <a:cs typeface="Trebuchet MS"/>
                  </a:rPr>
                  <a:t>curve</a:t>
                </a:r>
                <a:r>
                  <a:rPr lang="en-US" sz="2200" i="1" spc="-95" dirty="0">
                    <a:solidFill>
                      <a:schemeClr val="tx1">
                        <a:lumMod val="85000"/>
                        <a:lumOff val="15000"/>
                      </a:schemeClr>
                    </a:solidFill>
                    <a:latin typeface="+mj-lt"/>
                    <a:cs typeface="Trebuchet MS"/>
                  </a:rPr>
                  <a:t/>
                </a:r>
                <a:r>
                  <a:rPr lang="en-US" sz="2200" spc="-95" dirty="0">
                    <a:solidFill>
                      <a:schemeClr val="tx1">
                        <a:lumMod val="85000"/>
                        <a:lumOff val="15000"/>
                      </a:schemeClr>
                    </a:solidFill>
                    <a:latin typeface="+mj-lt"/>
                    <a:cs typeface="Arial"/>
                  </a:rPr>
                  <a:t>is </a:t>
                </a:r>
                <a:r>
                  <a:rPr lang="en-US" sz="2200" spc="-85" dirty="0">
                    <a:solidFill>
                      <a:schemeClr val="tx1">
                        <a:lumMod val="85000"/>
                        <a:lumOff val="15000"/>
                      </a:schemeClr>
                    </a:solidFill>
                    <a:latin typeface="+mj-lt"/>
                    <a:cs typeface="Arial"/>
                  </a:rPr>
                  <a:t>known </a:t>
                </a:r>
                <a:r>
                  <a:rPr lang="en-US" sz="2200" spc="-175" dirty="0">
                    <a:solidFill>
                      <a:schemeClr val="tx1">
                        <a:lumMod val="85000"/>
                        <a:lumOff val="15000"/>
                      </a:schemeClr>
                    </a:solidFill>
                    <a:latin typeface="+mj-lt"/>
                    <a:cs typeface="Arial"/>
                  </a:rPr>
                  <a:t>as </a:t>
                </a:r>
                <a:r>
                  <a:rPr lang="en-US" sz="2200" i="1" spc="-95" dirty="0" err="1">
                    <a:solidFill>
                      <a:schemeClr val="tx1">
                        <a:lumMod val="85000"/>
                        <a:lumOff val="15000"/>
                      </a:schemeClr>
                    </a:solidFill>
                    <a:uFill>
                      <a:solidFill>
                        <a:srgbClr val="7F007F"/>
                      </a:solidFill>
                    </a:uFill>
                    <a:latin typeface="+mj-lt"/>
                    <a:cs typeface="Trebuchet MS"/>
                  </a:rPr>
                  <a:t>platycurtic</a:t>
                </a:r>
                <a:r>
                  <a:rPr lang="en-US" sz="2200" i="1" spc="-95" dirty="0">
                    <a:solidFill>
                      <a:schemeClr val="tx1">
                        <a:lumMod val="85000"/>
                        <a:lumOff val="15000"/>
                      </a:schemeClr>
                    </a:solidFill>
                    <a:uFill>
                      <a:solidFill>
                        <a:srgbClr val="7F007F"/>
                      </a:solidFill>
                    </a:uFill>
                    <a:latin typeface="+mj-lt"/>
                    <a:cs typeface="Trebuchet MS"/>
                  </a:rPr>
                  <a:t> curve</a:t>
                </a:r>
                <a:r>
                  <a:rPr lang="en-US" sz="2200" i="1" spc="-95" dirty="0">
                    <a:solidFill>
                      <a:schemeClr val="tx1">
                        <a:lumMod val="85000"/>
                        <a:lumOff val="15000"/>
                      </a:schemeClr>
                    </a:solidFill>
                    <a:latin typeface="+mj-lt"/>
                    <a:cs typeface="Trebuchet MS"/>
                  </a:rPr>
                  <a:t/>
                </a:r>
                <a:r>
                  <a:rPr lang="en-US" sz="2200" spc="-100" dirty="0">
                    <a:solidFill>
                      <a:schemeClr val="tx1">
                        <a:lumMod val="85000"/>
                        <a:lumOff val="15000"/>
                      </a:schemeClr>
                    </a:solidFill>
                    <a:latin typeface="+mj-lt"/>
                    <a:cs typeface="Arial"/>
                  </a:rPr>
                  <a:t>and </a:t>
                </a:r>
                <a:r>
                  <a:rPr lang="en-US" sz="2200" spc="-35" dirty="0">
                    <a:solidFill>
                      <a:schemeClr val="tx1">
                        <a:lumMod val="85000"/>
                        <a:lumOff val="15000"/>
                      </a:schemeClr>
                    </a:solidFill>
                    <a:latin typeface="+mj-lt"/>
                    <a:cs typeface="Arial"/>
                  </a:rPr>
                  <a:t>for </a:t>
                </a:r>
                <a:r>
                  <a:rPr lang="en-US" sz="2200" spc="-120" dirty="0">
                    <a:solidFill>
                      <a:schemeClr val="tx1">
                        <a:lumMod val="85000"/>
                        <a:lumOff val="15000"/>
                      </a:schemeClr>
                    </a:solidFill>
                    <a:latin typeface="+mj-lt"/>
                    <a:cs typeface="Arial"/>
                  </a:rPr>
                  <a:t>such </a:t>
                </a:r>
                <a:r>
                  <a:rPr lang="en-US" sz="2200" spc="-90" dirty="0">
                    <a:solidFill>
                      <a:schemeClr val="tx1">
                        <a:lumMod val="85000"/>
                        <a:lumOff val="15000"/>
                      </a:schemeClr>
                    </a:solidFill>
                    <a:latin typeface="+mj-lt"/>
                    <a:cs typeface="Arial"/>
                  </a:rPr>
                  <a:t>curve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smtClean="0">
                    <a:solidFill>
                      <a:schemeClr val="tx1">
                        <a:lumMod val="85000"/>
                        <a:lumOff val="15000"/>
                      </a:schemeClr>
                    </a:solidFill>
                    <a:latin typeface="+mj-lt"/>
                    <a:cs typeface="Trebuchet MS"/>
                  </a:rPr>
                  <a:t/>
                </a:r>
                <a:r>
                  <a:rPr lang="en-US" sz="2200" i="1" spc="-80" dirty="0">
                    <a:solidFill>
                      <a:schemeClr val="tx1">
                        <a:lumMod val="85000"/>
                        <a:lumOff val="15000"/>
                      </a:schemeClr>
                    </a:solidFill>
                    <a:latin typeface="+mj-lt"/>
                    <a:cs typeface="Verdana"/>
                  </a:rPr>
                  <a:t>&lt;</a:t>
                </a:r>
                <a:r>
                  <a:rPr lang="en-US" sz="2200" spc="-55" dirty="0">
                    <a:solidFill>
                      <a:schemeClr val="tx1">
                        <a:lumMod val="85000"/>
                        <a:lumOff val="15000"/>
                      </a:schemeClr>
                    </a:solidFill>
                    <a:latin typeface="+mj-lt"/>
                    <a:cs typeface="Arial"/>
                  </a:rPr>
                  <a:t>3, </a:t>
                </a:r>
                <a:r>
                  <a:rPr lang="en-US" sz="2200" spc="-40" dirty="0">
                    <a:solidFill>
                      <a:schemeClr val="tx1">
                        <a:lumMod val="85000"/>
                        <a:lumOff val="15000"/>
                      </a:schemeClr>
                    </a:solidFill>
                    <a:latin typeface="+mj-lt"/>
                    <a:cs typeface="Arial"/>
                  </a:rPr>
                  <a:t>i.e., </a:t>
                </a:r>
                <a:r>
                  <a:rPr lang="en-US" sz="2200" i="1" spc="-65" dirty="0">
                    <a:solidFill>
                      <a:schemeClr val="tx1">
                        <a:lumMod val="85000"/>
                        <a:lumOff val="15000"/>
                      </a:schemeClr>
                    </a:solidFill>
                    <a:latin typeface="+mj-lt"/>
                    <a:cs typeface="Verdana"/>
                  </a:rPr>
                  <a:t>γ</a:t>
                </a:r>
                <a:r>
                  <a:rPr lang="en-US" sz="2200" spc="-97" baseline="-12077" dirty="0">
                    <a:solidFill>
                      <a:schemeClr val="tx1">
                        <a:lumMod val="85000"/>
                        <a:lumOff val="15000"/>
                      </a:schemeClr>
                    </a:solidFill>
                    <a:latin typeface="+mj-lt"/>
                    <a:cs typeface="Trebuchet MS"/>
                  </a:rPr>
                  <a:t>2 </a:t>
                </a:r>
                <a:r>
                  <a:rPr lang="en-US" sz="2200" i="1" spc="-80" dirty="0">
                    <a:solidFill>
                      <a:schemeClr val="tx1">
                        <a:lumMod val="85000"/>
                        <a:lumOff val="15000"/>
                      </a:schemeClr>
                    </a:solidFill>
                    <a:latin typeface="+mj-lt"/>
                    <a:cs typeface="Verdana"/>
                  </a:rPr>
                  <a:t>&lt;</a:t>
                </a:r>
                <a:r>
                  <a:rPr lang="en-US" sz="2200" i="1" spc="-375" dirty="0">
                    <a:solidFill>
                      <a:schemeClr val="tx1">
                        <a:lumMod val="85000"/>
                        <a:lumOff val="15000"/>
                      </a:schemeClr>
                    </a:solidFill>
                    <a:latin typeface="+mj-lt"/>
                    <a:cs typeface="Verdana"/>
                  </a:rPr>
                  <a:t/>
                </a:r>
                <a:r>
                  <a:rPr lang="en-US" sz="2200" spc="-55" dirty="0">
                    <a:solidFill>
                      <a:schemeClr val="tx1">
                        <a:lumMod val="85000"/>
                        <a:lumOff val="15000"/>
                      </a:schemeClr>
                    </a:solidFill>
                    <a:latin typeface="+mj-lt"/>
                    <a:cs typeface="Arial"/>
                  </a:rPr>
                  <a:t>0.</a:t>
                </a:r>
                <a:endParaRPr lang="en-US" sz="2200" dirty="0">
                  <a:solidFill>
                    <a:schemeClr val="tx1">
                      <a:lumMod val="85000"/>
                      <a:lumOff val="15000"/>
                    </a:schemeClr>
                  </a:solidFill>
                  <a:latin typeface="+mj-lt"/>
                  <a:cs typeface="Arial"/>
                </a:endParaRPr>
              </a:p>
              <a:p>
                <a:pPr marL="0" indent="0">
                  <a:buNone/>
                </a:pP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2DB18B1-7360-45F5-A4B3-8EDEBC884D4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85046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fontScale="92500" lnSpcReduction="10000"/>
              </a:bodyPr>
              <a:lstStyle/>
              <a:p>
                <a:pPr marL="0" indent="0">
                  <a:spcBef>
                    <a:spcPts val="1245"/>
                  </a:spcBef>
                  <a:buNone/>
                </a:pPr>
                <a:r>
                  <a:rPr lang="en-US" sz="2200" spc="-105" dirty="0" smtClean="0">
                    <a:solidFill>
                      <a:schemeClr val="tx1">
                        <a:lumMod val="85000"/>
                        <a:lumOff val="15000"/>
                      </a:schemeClr>
                    </a:solidFill>
                    <a:cs typeface="Arial"/>
                  </a:rPr>
                  <a:t>Curve </a:t>
                </a:r>
                <a:r>
                  <a:rPr lang="en-US" sz="2200" spc="-30" dirty="0">
                    <a:solidFill>
                      <a:schemeClr val="tx1">
                        <a:lumMod val="85000"/>
                        <a:lumOff val="15000"/>
                      </a:schemeClr>
                    </a:solidFill>
                    <a:cs typeface="Arial"/>
                  </a:rPr>
                  <a:t>of </a:t>
                </a:r>
                <a:r>
                  <a:rPr lang="en-US" sz="2200" spc="-50" dirty="0">
                    <a:solidFill>
                      <a:schemeClr val="tx1">
                        <a:lumMod val="85000"/>
                        <a:lumOff val="15000"/>
                      </a:schemeClr>
                    </a:solidFill>
                    <a:cs typeface="Arial"/>
                  </a:rPr>
                  <a:t>the </a:t>
                </a:r>
                <a:r>
                  <a:rPr lang="en-US" sz="2200" spc="-60" dirty="0">
                    <a:solidFill>
                      <a:schemeClr val="tx1">
                        <a:lumMod val="85000"/>
                        <a:lumOff val="15000"/>
                      </a:schemeClr>
                    </a:solidFill>
                    <a:cs typeface="Arial"/>
                  </a:rPr>
                  <a:t>type </a:t>
                </a:r>
                <a:r>
                  <a:rPr lang="en-US" sz="2200" i="1" spc="60" dirty="0">
                    <a:solidFill>
                      <a:schemeClr val="tx1">
                        <a:lumMod val="85000"/>
                        <a:lumOff val="15000"/>
                      </a:schemeClr>
                    </a:solidFill>
                    <a:cs typeface="Trebuchet MS"/>
                  </a:rPr>
                  <a:t>C </a:t>
                </a:r>
                <a:r>
                  <a:rPr lang="en-US" sz="2200" spc="-65" dirty="0">
                    <a:solidFill>
                      <a:schemeClr val="tx1">
                        <a:lumMod val="85000"/>
                        <a:lumOff val="15000"/>
                      </a:schemeClr>
                    </a:solidFill>
                    <a:cs typeface="Arial"/>
                  </a:rPr>
                  <a:t>which </a:t>
                </a:r>
                <a:r>
                  <a:rPr lang="en-US" sz="2200" spc="-95" dirty="0">
                    <a:solidFill>
                      <a:schemeClr val="tx1">
                        <a:lumMod val="85000"/>
                        <a:lumOff val="15000"/>
                      </a:schemeClr>
                    </a:solidFill>
                    <a:cs typeface="Arial"/>
                  </a:rPr>
                  <a:t>is </a:t>
                </a:r>
                <a:r>
                  <a:rPr lang="en-US" sz="2200" i="1" spc="-125" dirty="0">
                    <a:solidFill>
                      <a:schemeClr val="tx1">
                        <a:lumMod val="85000"/>
                        <a:lumOff val="15000"/>
                      </a:schemeClr>
                    </a:solidFill>
                    <a:uFill>
                      <a:solidFill>
                        <a:srgbClr val="0000FF"/>
                      </a:solidFill>
                    </a:uFill>
                    <a:cs typeface="Trebuchet MS"/>
                  </a:rPr>
                  <a:t>more </a:t>
                </a:r>
                <a:r>
                  <a:rPr lang="en-US" sz="2200" i="1" spc="-105" dirty="0">
                    <a:solidFill>
                      <a:schemeClr val="tx1">
                        <a:lumMod val="85000"/>
                        <a:lumOff val="15000"/>
                      </a:schemeClr>
                    </a:solidFill>
                    <a:uFill>
                      <a:solidFill>
                        <a:srgbClr val="0000FF"/>
                      </a:solidFill>
                    </a:uFill>
                    <a:cs typeface="Trebuchet MS"/>
                  </a:rPr>
                  <a:t>peaked </a:t>
                </a:r>
                <a:r>
                  <a:rPr lang="en-US" sz="2200" i="1" spc="-85" dirty="0">
                    <a:solidFill>
                      <a:schemeClr val="tx1">
                        <a:lumMod val="85000"/>
                        <a:lumOff val="15000"/>
                      </a:schemeClr>
                    </a:solidFill>
                    <a:uFill>
                      <a:solidFill>
                        <a:srgbClr val="0000FF"/>
                      </a:solidFill>
                    </a:uFill>
                    <a:cs typeface="Trebuchet MS"/>
                  </a:rPr>
                  <a:t>than </a:t>
                </a:r>
                <a:r>
                  <a:rPr lang="en-US" sz="2200" i="1" spc="-120" dirty="0">
                    <a:solidFill>
                      <a:schemeClr val="tx1">
                        <a:lumMod val="85000"/>
                        <a:lumOff val="15000"/>
                      </a:schemeClr>
                    </a:solidFill>
                    <a:uFill>
                      <a:solidFill>
                        <a:srgbClr val="0000FF"/>
                      </a:solidFill>
                    </a:uFill>
                    <a:cs typeface="Trebuchet MS"/>
                  </a:rPr>
                  <a:t>the </a:t>
                </a:r>
                <a:r>
                  <a:rPr lang="en-US" sz="2200" i="1" spc="-120" dirty="0">
                    <a:solidFill>
                      <a:schemeClr val="tx1">
                        <a:lumMod val="85000"/>
                        <a:lumOff val="15000"/>
                      </a:schemeClr>
                    </a:solidFill>
                    <a:cs typeface="Trebuchet MS"/>
                  </a:rPr>
                  <a:t/>
                </a:r>
                <a:r>
                  <a:rPr lang="en-US" sz="2200" i="1" spc="-105" dirty="0">
                    <a:solidFill>
                      <a:schemeClr val="tx1">
                        <a:lumMod val="85000"/>
                        <a:lumOff val="15000"/>
                      </a:schemeClr>
                    </a:solidFill>
                    <a:uFill>
                      <a:solidFill>
                        <a:srgbClr val="0000FF"/>
                      </a:solidFill>
                    </a:uFill>
                    <a:cs typeface="Trebuchet MS"/>
                  </a:rPr>
                  <a:t>normal </a:t>
                </a:r>
                <a:r>
                  <a:rPr lang="en-US" sz="2200" i="1" spc="-95" dirty="0">
                    <a:solidFill>
                      <a:schemeClr val="tx1">
                        <a:lumMod val="85000"/>
                        <a:lumOff val="15000"/>
                      </a:schemeClr>
                    </a:solidFill>
                    <a:uFill>
                      <a:solidFill>
                        <a:srgbClr val="0000FF"/>
                      </a:solidFill>
                    </a:uFill>
                    <a:cs typeface="Trebuchet MS"/>
                  </a:rPr>
                  <a:t>curve</a:t>
                </a:r>
                <a:r>
                  <a:rPr lang="en-US" sz="2200" i="1" spc="-95" dirty="0">
                    <a:solidFill>
                      <a:schemeClr val="tx1">
                        <a:lumMod val="85000"/>
                        <a:lumOff val="15000"/>
                      </a:schemeClr>
                    </a:solidFill>
                    <a:cs typeface="Trebuchet MS"/>
                  </a:rPr>
                  <a:t/>
                </a:r>
                <a:r>
                  <a:rPr lang="en-US" sz="2200" spc="-95" dirty="0">
                    <a:solidFill>
                      <a:schemeClr val="tx1">
                        <a:lumMod val="85000"/>
                        <a:lumOff val="15000"/>
                      </a:schemeClr>
                    </a:solidFill>
                    <a:cs typeface="Arial"/>
                  </a:rPr>
                  <a:t>is </a:t>
                </a:r>
                <a:r>
                  <a:rPr lang="en-US" sz="2200" spc="-80" dirty="0">
                    <a:solidFill>
                      <a:schemeClr val="tx1">
                        <a:lumMod val="85000"/>
                        <a:lumOff val="15000"/>
                      </a:schemeClr>
                    </a:solidFill>
                    <a:cs typeface="Arial"/>
                  </a:rPr>
                  <a:t>called </a:t>
                </a:r>
                <a:r>
                  <a:rPr lang="en-US" sz="2200" i="1" spc="-100" dirty="0">
                    <a:solidFill>
                      <a:schemeClr val="tx1">
                        <a:lumMod val="85000"/>
                        <a:lumOff val="15000"/>
                      </a:schemeClr>
                    </a:solidFill>
                    <a:uFill>
                      <a:solidFill>
                        <a:srgbClr val="7F007F"/>
                      </a:solidFill>
                    </a:uFill>
                    <a:cs typeface="Trebuchet MS"/>
                  </a:rPr>
                  <a:t>leptokurtic </a:t>
                </a:r>
                <a:r>
                  <a:rPr lang="en-US" sz="2200" i="1" spc="-95" dirty="0">
                    <a:solidFill>
                      <a:schemeClr val="tx1">
                        <a:lumMod val="85000"/>
                        <a:lumOff val="15000"/>
                      </a:schemeClr>
                    </a:solidFill>
                    <a:uFill>
                      <a:solidFill>
                        <a:srgbClr val="7F007F"/>
                      </a:solidFill>
                    </a:uFill>
                    <a:cs typeface="Trebuchet MS"/>
                  </a:rPr>
                  <a:t>curve</a:t>
                </a:r>
                <a:r>
                  <a:rPr lang="en-US" sz="2200" i="1" spc="-95" dirty="0">
                    <a:solidFill>
                      <a:schemeClr val="tx1">
                        <a:lumMod val="85000"/>
                        <a:lumOff val="15000"/>
                      </a:schemeClr>
                    </a:solidFill>
                    <a:cs typeface="Trebuchet MS"/>
                  </a:rPr>
                  <a:t/>
                </a:r>
                <a:r>
                  <a:rPr lang="en-US" sz="2200" spc="-100" dirty="0">
                    <a:solidFill>
                      <a:schemeClr val="tx1">
                        <a:lumMod val="85000"/>
                        <a:lumOff val="15000"/>
                      </a:schemeClr>
                    </a:solidFill>
                    <a:cs typeface="Arial"/>
                  </a:rPr>
                  <a:t>and </a:t>
                </a:r>
                <a:r>
                  <a:rPr lang="en-US" sz="2200" spc="-35" dirty="0">
                    <a:solidFill>
                      <a:schemeClr val="tx1">
                        <a:lumMod val="85000"/>
                        <a:lumOff val="15000"/>
                      </a:schemeClr>
                    </a:solidFill>
                    <a:cs typeface="Arial"/>
                  </a:rPr>
                  <a:t>for </a:t>
                </a:r>
                <a:r>
                  <a:rPr lang="en-US" sz="2200" spc="-120" dirty="0">
                    <a:solidFill>
                      <a:schemeClr val="tx1">
                        <a:lumMod val="85000"/>
                        <a:lumOff val="15000"/>
                      </a:schemeClr>
                    </a:solidFill>
                    <a:cs typeface="Arial"/>
                  </a:rPr>
                  <a:t>such </a:t>
                </a:r>
                <a:r>
                  <a:rPr lang="en-US" sz="2200" spc="-90" dirty="0">
                    <a:solidFill>
                      <a:schemeClr val="tx1">
                        <a:lumMod val="85000"/>
                        <a:lumOff val="15000"/>
                      </a:schemeClr>
                    </a:solidFill>
                    <a:cs typeface="Arial"/>
                  </a:rPr>
                  <a:t>curve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i="1" spc="-80" dirty="0">
                    <a:solidFill>
                      <a:schemeClr val="tx1">
                        <a:lumMod val="85000"/>
                        <a:lumOff val="15000"/>
                      </a:schemeClr>
                    </a:solidFill>
                    <a:cs typeface="Verdana"/>
                  </a:rPr>
                  <a:t>&gt;</a:t>
                </a:r>
                <a:r>
                  <a:rPr lang="en-US" sz="2200" spc="-55" dirty="0">
                    <a:solidFill>
                      <a:schemeClr val="tx1">
                        <a:lumMod val="85000"/>
                        <a:lumOff val="15000"/>
                      </a:schemeClr>
                    </a:solidFill>
                    <a:cs typeface="Arial"/>
                  </a:rPr>
                  <a:t>3, </a:t>
                </a:r>
                <a:r>
                  <a:rPr lang="en-US" sz="2200" spc="-40" dirty="0">
                    <a:solidFill>
                      <a:schemeClr val="tx1">
                        <a:lumMod val="85000"/>
                        <a:lumOff val="15000"/>
                      </a:schemeClr>
                    </a:solidFill>
                    <a:cs typeface="Arial"/>
                  </a:rPr>
                  <a:t>i.e., </a:t>
                </a:r>
                <a:r>
                  <a:rPr lang="en-US" sz="2200" i="1" spc="-65" dirty="0">
                    <a:solidFill>
                      <a:schemeClr val="tx1">
                        <a:lumMod val="85000"/>
                        <a:lumOff val="15000"/>
                      </a:schemeClr>
                    </a:solidFill>
                    <a:cs typeface="Verdana"/>
                  </a:rPr>
                  <a:t>γ</a:t>
                </a:r>
                <a:r>
                  <a:rPr lang="en-US" sz="2200" spc="-97" baseline="-12077" dirty="0">
                    <a:solidFill>
                      <a:schemeClr val="tx1">
                        <a:lumMod val="85000"/>
                        <a:lumOff val="15000"/>
                      </a:schemeClr>
                    </a:solidFill>
                    <a:cs typeface="Trebuchet MS"/>
                  </a:rPr>
                  <a:t>2 </a:t>
                </a:r>
                <a:r>
                  <a:rPr lang="en-US" sz="2200" i="1" spc="-80" dirty="0">
                    <a:solidFill>
                      <a:schemeClr val="tx1">
                        <a:lumMod val="85000"/>
                        <a:lumOff val="15000"/>
                      </a:schemeClr>
                    </a:solidFill>
                    <a:cs typeface="Verdana"/>
                  </a:rPr>
                  <a:t>&gt;</a:t>
                </a:r>
                <a:r>
                  <a:rPr lang="en-US" sz="2200" i="1" spc="-370" dirty="0">
                    <a:solidFill>
                      <a:schemeClr val="tx1">
                        <a:lumMod val="85000"/>
                        <a:lumOff val="15000"/>
                      </a:schemeClr>
                    </a:solidFill>
                    <a:cs typeface="Verdana"/>
                  </a:rPr>
                  <a:t/>
                </a:r>
                <a:r>
                  <a:rPr lang="en-US" sz="2200" spc="-55" dirty="0">
                    <a:solidFill>
                      <a:schemeClr val="tx1">
                        <a:lumMod val="85000"/>
                        <a:lumOff val="15000"/>
                      </a:schemeClr>
                    </a:solidFill>
                    <a:cs typeface="Arial"/>
                  </a:rPr>
                  <a:t>0.</a:t>
                </a:r>
                <a:endParaRPr lang="en-US" sz="2200" dirty="0">
                  <a:solidFill>
                    <a:schemeClr val="tx1">
                      <a:lumMod val="85000"/>
                      <a:lumOff val="15000"/>
                    </a:schemeClr>
                  </a:solidFill>
                  <a:cs typeface="Arial"/>
                </a:endParaRPr>
              </a:p>
              <a:p>
                <a:pPr marL="0" indent="0">
                  <a:lnSpc>
                    <a:spcPct val="100000"/>
                  </a:lnSpc>
                  <a:spcBef>
                    <a:spcPts val="1155"/>
                  </a:spcBef>
                  <a:buNone/>
                </a:pPr>
                <a:r>
                  <a:rPr lang="en-US" sz="2200" spc="-95" dirty="0" smtClean="0">
                    <a:solidFill>
                      <a:schemeClr val="tx1">
                        <a:lumMod val="85000"/>
                        <a:lumOff val="15000"/>
                      </a:schemeClr>
                    </a:solidFill>
                    <a:latin typeface="+mj-lt"/>
                    <a:cs typeface="Arial"/>
                  </a:rPr>
                  <a:t>Q2. For</a:t>
                </a:r>
                <a:r>
                  <a:rPr lang="en-US" sz="2200" spc="85" dirty="0" smtClean="0">
                    <a:solidFill>
                      <a:schemeClr val="tx1">
                        <a:lumMod val="85000"/>
                        <a:lumOff val="15000"/>
                      </a:schemeClr>
                    </a:solidFill>
                    <a:latin typeface="+mj-lt"/>
                    <a:cs typeface="Arial"/>
                  </a:rPr>
                  <a:t/>
                </a:r>
                <a:r>
                  <a:rPr lang="en-US" sz="2200" spc="-140" dirty="0">
                    <a:solidFill>
                      <a:schemeClr val="tx1">
                        <a:lumMod val="85000"/>
                        <a:lumOff val="15000"/>
                      </a:schemeClr>
                    </a:solidFill>
                    <a:latin typeface="+mj-lt"/>
                    <a:cs typeface="Arial"/>
                  </a:rPr>
                  <a:t>a</a:t>
                </a:r>
                <a:r>
                  <a:rPr lang="en-US" sz="2200" spc="85" dirty="0">
                    <a:solidFill>
                      <a:schemeClr val="tx1">
                        <a:lumMod val="85000"/>
                        <a:lumOff val="15000"/>
                      </a:schemeClr>
                    </a:solidFill>
                    <a:latin typeface="+mj-lt"/>
                    <a:cs typeface="Arial"/>
                  </a:rPr>
                  <a:t/>
                </a:r>
                <a:r>
                  <a:rPr lang="en-US" sz="2200" spc="-25" dirty="0">
                    <a:solidFill>
                      <a:schemeClr val="tx1">
                        <a:lumMod val="85000"/>
                        <a:lumOff val="15000"/>
                      </a:schemeClr>
                    </a:solidFill>
                    <a:latin typeface="+mj-lt"/>
                    <a:cs typeface="Arial"/>
                  </a:rPr>
                  <a:t>distribution,</a:t>
                </a:r>
                <a:r>
                  <a:rPr lang="en-US" sz="2200" spc="90" dirty="0">
                    <a:solidFill>
                      <a:schemeClr val="tx1">
                        <a:lumMod val="85000"/>
                        <a:lumOff val="15000"/>
                      </a:schemeClr>
                    </a:solidFill>
                    <a:latin typeface="+mj-lt"/>
                    <a:cs typeface="Arial"/>
                  </a:rPr>
                  <a:t/>
                </a:r>
                <a:r>
                  <a:rPr lang="en-US" sz="2200" spc="-50" dirty="0">
                    <a:solidFill>
                      <a:schemeClr val="tx1">
                        <a:lumMod val="85000"/>
                        <a:lumOff val="15000"/>
                      </a:schemeClr>
                    </a:solidFill>
                    <a:latin typeface="+mj-lt"/>
                    <a:cs typeface="Arial"/>
                  </a:rPr>
                  <a:t>the</a:t>
                </a:r>
                <a:r>
                  <a:rPr lang="en-US" sz="2200" spc="90" dirty="0">
                    <a:solidFill>
                      <a:schemeClr val="tx1">
                        <a:lumMod val="85000"/>
                        <a:lumOff val="15000"/>
                      </a:schemeClr>
                    </a:solidFill>
                    <a:latin typeface="+mj-lt"/>
                    <a:cs typeface="Arial"/>
                  </a:rPr>
                  <a:t/>
                </a:r>
                <a:r>
                  <a:rPr lang="en-US" sz="2200" spc="-125" dirty="0">
                    <a:solidFill>
                      <a:schemeClr val="tx1">
                        <a:lumMod val="85000"/>
                        <a:lumOff val="15000"/>
                      </a:schemeClr>
                    </a:solidFill>
                    <a:latin typeface="+mj-lt"/>
                    <a:cs typeface="Arial"/>
                  </a:rPr>
                  <a:t>mean</a:t>
                </a:r>
                <a:r>
                  <a:rPr lang="en-US" sz="2200" spc="85" dirty="0">
                    <a:solidFill>
                      <a:schemeClr val="tx1">
                        <a:lumMod val="85000"/>
                        <a:lumOff val="15000"/>
                      </a:schemeClr>
                    </a:solidFill>
                    <a:latin typeface="+mj-lt"/>
                    <a:cs typeface="Arial"/>
                  </a:rPr>
                  <a:t/>
                </a:r>
                <a:r>
                  <a:rPr lang="en-US" sz="2200" spc="-95" dirty="0">
                    <a:solidFill>
                      <a:schemeClr val="tx1">
                        <a:lumMod val="85000"/>
                        <a:lumOff val="15000"/>
                      </a:schemeClr>
                    </a:solidFill>
                    <a:latin typeface="+mj-lt"/>
                    <a:cs typeface="Arial"/>
                  </a:rPr>
                  <a:t>is</a:t>
                </a:r>
                <a:r>
                  <a:rPr lang="en-US" sz="2200" spc="85" dirty="0">
                    <a:solidFill>
                      <a:schemeClr val="tx1">
                        <a:lumMod val="85000"/>
                        <a:lumOff val="15000"/>
                      </a:schemeClr>
                    </a:solidFill>
                    <a:latin typeface="+mj-lt"/>
                    <a:cs typeface="Arial"/>
                  </a:rPr>
                  <a:t/>
                </a:r>
                <a:r>
                  <a:rPr lang="en-US" sz="2200" spc="-70" dirty="0">
                    <a:solidFill>
                      <a:schemeClr val="tx1">
                        <a:lumMod val="85000"/>
                        <a:lumOff val="15000"/>
                      </a:schemeClr>
                    </a:solidFill>
                    <a:latin typeface="+mj-lt"/>
                    <a:cs typeface="Arial"/>
                  </a:rPr>
                  <a:t>10,</a:t>
                </a:r>
                <a:r>
                  <a:rPr lang="en-US" sz="2200" spc="90" dirty="0">
                    <a:solidFill>
                      <a:schemeClr val="tx1">
                        <a:lumMod val="85000"/>
                        <a:lumOff val="15000"/>
                      </a:schemeClr>
                    </a:solidFill>
                    <a:latin typeface="+mj-lt"/>
                    <a:cs typeface="Arial"/>
                  </a:rPr>
                  <a:t/>
                </a:r>
                <a:r>
                  <a:rPr lang="en-US" sz="2200" spc="-95" dirty="0">
                    <a:solidFill>
                      <a:schemeClr val="tx1">
                        <a:lumMod val="85000"/>
                        <a:lumOff val="15000"/>
                      </a:schemeClr>
                    </a:solidFill>
                    <a:latin typeface="+mj-lt"/>
                    <a:cs typeface="Arial"/>
                  </a:rPr>
                  <a:t>variance</a:t>
                </a:r>
                <a:r>
                  <a:rPr lang="en-US" sz="2200" spc="90" dirty="0">
                    <a:solidFill>
                      <a:schemeClr val="tx1">
                        <a:lumMod val="85000"/>
                        <a:lumOff val="15000"/>
                      </a:schemeClr>
                    </a:solidFill>
                    <a:latin typeface="+mj-lt"/>
                    <a:cs typeface="Arial"/>
                  </a:rPr>
                  <a:t/>
                </a:r>
                <a:r>
                  <a:rPr lang="en-US" sz="2200" spc="-95" dirty="0">
                    <a:solidFill>
                      <a:schemeClr val="tx1">
                        <a:lumMod val="85000"/>
                        <a:lumOff val="15000"/>
                      </a:schemeClr>
                    </a:solidFill>
                    <a:latin typeface="+mj-lt"/>
                    <a:cs typeface="Arial"/>
                  </a:rPr>
                  <a:t>is</a:t>
                </a:r>
                <a:r>
                  <a:rPr lang="en-US" sz="2200" spc="85" dirty="0">
                    <a:solidFill>
                      <a:schemeClr val="tx1">
                        <a:lumMod val="85000"/>
                        <a:lumOff val="15000"/>
                      </a:schemeClr>
                    </a:solidFill>
                    <a:latin typeface="+mj-lt"/>
                    <a:cs typeface="Arial"/>
                  </a:rPr>
                  <a:t/>
                </a:r>
                <a:r>
                  <a:rPr lang="en-US" sz="2200" spc="-70" dirty="0">
                    <a:solidFill>
                      <a:schemeClr val="tx1">
                        <a:lumMod val="85000"/>
                        <a:lumOff val="15000"/>
                      </a:schemeClr>
                    </a:solidFill>
                    <a:latin typeface="+mj-lt"/>
                    <a:cs typeface="Arial"/>
                  </a:rPr>
                  <a:t>16,</a:t>
                </a:r>
                <a:r>
                  <a:rPr lang="en-US" sz="2200" spc="90" dirty="0">
                    <a:solidFill>
                      <a:schemeClr val="tx1">
                        <a:lumMod val="85000"/>
                        <a:lumOff val="15000"/>
                      </a:schemeClr>
                    </a:solidFill>
                    <a:latin typeface="+mj-lt"/>
                    <a:cs typeface="Arial"/>
                  </a:rPr>
                  <a:t/>
                </a:r>
                <a:r>
                  <a:rPr lang="en-US" sz="2200" i="1" spc="-65" dirty="0">
                    <a:solidFill>
                      <a:schemeClr val="tx1">
                        <a:lumMod val="85000"/>
                        <a:lumOff val="15000"/>
                      </a:schemeClr>
                    </a:solidFill>
                    <a:latin typeface="+mj-lt"/>
                    <a:cs typeface="Verdana"/>
                  </a:rPr>
                  <a:t>γ</a:t>
                </a:r>
                <a:r>
                  <a:rPr lang="en-US" sz="2200" spc="-97" baseline="-12077" dirty="0">
                    <a:solidFill>
                      <a:schemeClr val="tx1">
                        <a:lumMod val="85000"/>
                        <a:lumOff val="15000"/>
                      </a:schemeClr>
                    </a:solidFill>
                    <a:latin typeface="+mj-lt"/>
                    <a:cs typeface="Trebuchet MS"/>
                  </a:rPr>
                  <a:t>1</a:t>
                </a:r>
                <a:r>
                  <a:rPr lang="en-US" sz="2200" spc="15" baseline="-12077" dirty="0">
                    <a:solidFill>
                      <a:schemeClr val="tx1">
                        <a:lumMod val="85000"/>
                        <a:lumOff val="15000"/>
                      </a:schemeClr>
                    </a:solidFill>
                    <a:latin typeface="+mj-lt"/>
                    <a:cs typeface="Trebuchet MS"/>
                  </a:rPr>
                  <a:t/>
                </a:r>
                <a:r>
                  <a:rPr lang="en-US" sz="2200" spc="-95" dirty="0">
                    <a:solidFill>
                      <a:schemeClr val="tx1">
                        <a:lumMod val="85000"/>
                        <a:lumOff val="15000"/>
                      </a:schemeClr>
                    </a:solidFill>
                    <a:latin typeface="+mj-lt"/>
                    <a:cs typeface="Arial"/>
                  </a:rPr>
                  <a:t>is</a:t>
                </a:r>
                <a:r>
                  <a:rPr lang="en-US" sz="2200" spc="85" dirty="0">
                    <a:solidFill>
                      <a:schemeClr val="tx1">
                        <a:lumMod val="85000"/>
                        <a:lumOff val="15000"/>
                      </a:schemeClr>
                    </a:solidFill>
                    <a:latin typeface="+mj-lt"/>
                    <a:cs typeface="Arial"/>
                  </a:rPr>
                  <a:t/>
                </a:r>
                <a:r>
                  <a:rPr lang="en-US" sz="2200" spc="105" dirty="0">
                    <a:solidFill>
                      <a:schemeClr val="tx1">
                        <a:lumMod val="85000"/>
                        <a:lumOff val="15000"/>
                      </a:schemeClr>
                    </a:solidFill>
                    <a:latin typeface="+mj-lt"/>
                    <a:cs typeface="Arial"/>
                  </a:rPr>
                  <a:t>+1</a:t>
                </a:r>
                <a:r>
                  <a:rPr lang="en-US" sz="2200" spc="85" dirty="0">
                    <a:solidFill>
                      <a:schemeClr val="tx1">
                        <a:lumMod val="85000"/>
                        <a:lumOff val="15000"/>
                      </a:schemeClr>
                    </a:solidFill>
                    <a:latin typeface="+mj-lt"/>
                    <a:cs typeface="Arial"/>
                  </a:rPr>
                  <a:t/>
                </a:r>
                <a:r>
                  <a:rPr lang="en-US" sz="2200" spc="-100" dirty="0" smtClean="0">
                    <a:solidFill>
                      <a:schemeClr val="tx1">
                        <a:lumMod val="85000"/>
                        <a:lumOff val="15000"/>
                      </a:schemeClr>
                    </a:solidFill>
                    <a:latin typeface="+mj-lt"/>
                    <a:cs typeface="Arial"/>
                  </a:rPr>
                  <a:t>and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75" baseline="-12077" dirty="0" smtClean="0">
                    <a:solidFill>
                      <a:schemeClr val="tx1">
                        <a:lumMod val="85000"/>
                        <a:lumOff val="15000"/>
                      </a:schemeClr>
                    </a:solidFill>
                    <a:latin typeface="+mj-lt"/>
                    <a:cs typeface="Trebuchet MS"/>
                  </a:rPr>
                  <a:t/>
                </a:r>
                <a:r>
                  <a:rPr lang="en-US" sz="2200" spc="-95" dirty="0">
                    <a:solidFill>
                      <a:schemeClr val="tx1">
                        <a:lumMod val="85000"/>
                        <a:lumOff val="15000"/>
                      </a:schemeClr>
                    </a:solidFill>
                    <a:latin typeface="+mj-lt"/>
                    <a:cs typeface="Arial"/>
                  </a:rPr>
                  <a:t>is </a:t>
                </a:r>
                <a:r>
                  <a:rPr lang="en-US" sz="2200" spc="-55" dirty="0">
                    <a:solidFill>
                      <a:schemeClr val="tx1">
                        <a:lumMod val="85000"/>
                        <a:lumOff val="15000"/>
                      </a:schemeClr>
                    </a:solidFill>
                    <a:latin typeface="+mj-lt"/>
                    <a:cs typeface="Arial"/>
                  </a:rPr>
                  <a:t>4. </a:t>
                </a:r>
                <a:r>
                  <a:rPr lang="en-US" sz="2200" spc="-85" dirty="0">
                    <a:solidFill>
                      <a:schemeClr val="tx1">
                        <a:lumMod val="85000"/>
                        <a:lumOff val="15000"/>
                      </a:schemeClr>
                    </a:solidFill>
                    <a:latin typeface="+mj-lt"/>
                    <a:cs typeface="Arial"/>
                  </a:rPr>
                  <a:t>Comment </a:t>
                </a:r>
                <a:r>
                  <a:rPr lang="en-US" sz="2200" spc="-45" dirty="0">
                    <a:solidFill>
                      <a:schemeClr val="tx1">
                        <a:lumMod val="85000"/>
                        <a:lumOff val="15000"/>
                      </a:schemeClr>
                    </a:solidFill>
                    <a:latin typeface="+mj-lt"/>
                    <a:cs typeface="Arial"/>
                  </a:rPr>
                  <a:t>about </a:t>
                </a:r>
                <a:r>
                  <a:rPr lang="en-US" sz="2200" spc="-50" dirty="0">
                    <a:solidFill>
                      <a:schemeClr val="tx1">
                        <a:lumMod val="85000"/>
                        <a:lumOff val="15000"/>
                      </a:schemeClr>
                    </a:solidFill>
                    <a:latin typeface="+mj-lt"/>
                    <a:cs typeface="Arial"/>
                  </a:rPr>
                  <a:t>the </a:t>
                </a:r>
                <a:r>
                  <a:rPr lang="en-US" sz="2200" spc="-60" dirty="0">
                    <a:solidFill>
                      <a:schemeClr val="tx1">
                        <a:lumMod val="85000"/>
                        <a:lumOff val="15000"/>
                      </a:schemeClr>
                    </a:solidFill>
                    <a:latin typeface="+mj-lt"/>
                    <a:cs typeface="Arial"/>
                  </a:rPr>
                  <a:t>nature </a:t>
                </a:r>
                <a:r>
                  <a:rPr lang="en-US" sz="2200" spc="-30" dirty="0">
                    <a:solidFill>
                      <a:schemeClr val="tx1">
                        <a:lumMod val="85000"/>
                        <a:lumOff val="15000"/>
                      </a:schemeClr>
                    </a:solidFill>
                    <a:latin typeface="+mj-lt"/>
                    <a:cs typeface="Arial"/>
                  </a:rPr>
                  <a:t>of</a:t>
                </a:r>
                <a:r>
                  <a:rPr lang="en-US" sz="2200" spc="60" dirty="0">
                    <a:solidFill>
                      <a:schemeClr val="tx1">
                        <a:lumMod val="85000"/>
                        <a:lumOff val="15000"/>
                      </a:schemeClr>
                    </a:solidFill>
                    <a:latin typeface="+mj-lt"/>
                    <a:cs typeface="Arial"/>
                  </a:rPr>
                  <a:t/>
                </a:r>
                <a:r>
                  <a:rPr lang="en-US" sz="2200" spc="-25" dirty="0">
                    <a:solidFill>
                      <a:schemeClr val="tx1">
                        <a:lumMod val="85000"/>
                        <a:lumOff val="15000"/>
                      </a:schemeClr>
                    </a:solidFill>
                    <a:latin typeface="+mj-lt"/>
                    <a:cs typeface="Arial"/>
                  </a:rPr>
                  <a:t>distribution</a:t>
                </a:r>
                <a:r>
                  <a:rPr lang="en-US" sz="2200" spc="-25" dirty="0" smtClean="0">
                    <a:solidFill>
                      <a:schemeClr val="tx1">
                        <a:lumMod val="85000"/>
                        <a:lumOff val="15000"/>
                      </a:schemeClr>
                    </a:solidFill>
                    <a:latin typeface="+mj-lt"/>
                    <a:cs typeface="Arial"/>
                  </a:rPr>
                  <a:t>. Also find third central moment.</a:t>
                </a:r>
                <a:endParaRPr lang="en-US" sz="2200" dirty="0">
                  <a:solidFill>
                    <a:schemeClr val="tx1">
                      <a:lumMod val="85000"/>
                      <a:lumOff val="15000"/>
                    </a:schemeClr>
                  </a:solidFill>
                  <a:latin typeface="+mj-lt"/>
                  <a:cs typeface="Arial"/>
                </a:endParaRPr>
              </a:p>
              <a:p>
                <a:pPr marL="0" indent="0">
                  <a:buNone/>
                </a:pPr>
                <a:r>
                  <a:rPr lang="en-US" sz="2200" spc="295" dirty="0" smtClean="0">
                    <a:solidFill>
                      <a:schemeClr val="tx1">
                        <a:lumMod val="85000"/>
                        <a:lumOff val="15000"/>
                      </a:schemeClr>
                    </a:solidFill>
                    <a:latin typeface="+mj-lt"/>
                    <a:cs typeface="PMingLiU"/>
                  </a:rPr>
                  <a:t>Solution</a:t>
                </a:r>
                <a14:m>
                  <m:oMath xmlns:m="http://schemas.openxmlformats.org/officeDocument/2006/math">
                    <m:r>
                      <a:rPr lang="en-US" sz="2200" b="0" i="0" spc="420" smtClean="0">
                        <a:solidFill>
                          <a:schemeClr val="tx1">
                            <a:lumMod val="85000"/>
                            <a:lumOff val="15000"/>
                          </a:schemeClr>
                        </a:solidFill>
                        <a:latin typeface="Cambria Math"/>
                      </a:rPr>
                      <m:t>1</m:t>
                    </m:r>
                    <m:r>
                      <a:rPr lang="en-US" sz="2200" b="1" i="1" spc="420">
                        <a:solidFill>
                          <a:schemeClr val="tx1">
                            <a:lumMod val="85000"/>
                            <a:lumOff val="15000"/>
                          </a:schemeClr>
                        </a:solidFill>
                        <a:latin typeface="Cambria Math"/>
                      </a:rPr>
                      <m:t>=</m:t>
                    </m:r>
                    <m:r>
                      <a:rPr lang="en-US" sz="2200" b="1" i="1">
                        <a:solidFill>
                          <a:schemeClr val="tx1">
                            <a:lumMod val="85000"/>
                            <a:lumOff val="15000"/>
                          </a:schemeClr>
                        </a:solidFill>
                        <a:latin typeface="Cambria Math"/>
                        <a:ea typeface="Cambria Math"/>
                        <a:cs typeface="Arial"/>
                      </a:rPr>
                      <m:t>±</m:t>
                    </m:r>
                    <m:f>
                      <m:fPr>
                        <m:ctrlPr>
                          <a:rPr lang="en-US" sz="2200" b="1" i="1">
                            <a:solidFill>
                              <a:schemeClr val="tx1">
                                <a:lumMod val="85000"/>
                                <a:lumOff val="15000"/>
                              </a:schemeClr>
                            </a:solidFill>
                            <a:latin typeface="Cambria Math"/>
                            <a:cs typeface="Arial"/>
                          </a:rPr>
                        </m:ctrlPr>
                      </m:fPr>
                      <m:num>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num>
                      <m:den>
                        <m:rad>
                          <m:radPr>
                            <m:degHide m:val="on"/>
                            <m:ctrlPr>
                              <a:rPr lang="en-US" sz="2200" b="1" i="1">
                                <a:solidFill>
                                  <a:schemeClr val="tx1">
                                    <a:lumMod val="85000"/>
                                    <a:lumOff val="15000"/>
                                  </a:schemeClr>
                                </a:solidFill>
                                <a:latin typeface="Cambria Math"/>
                                <a:cs typeface="Arial"/>
                              </a:rPr>
                            </m:ctrlPr>
                          </m:radPr>
                          <m:deg/>
                          <m:e>
                            <m:r>
                              <a:rPr lang="en-US" sz="2200" b="1" i="1" smtClean="0">
                                <a:solidFill>
                                  <a:schemeClr val="tx1">
                                    <a:lumMod val="85000"/>
                                    <a:lumOff val="15000"/>
                                  </a:schemeClr>
                                </a:solidFill>
                                <a:latin typeface="Cambria Math"/>
                                <a:cs typeface="Arial"/>
                              </a:rPr>
                              <m:t>𝟒𝟎𝟗𝟔</m:t>
                            </m:r>
                          </m:e>
                        </m:rad>
                      </m:den>
                    </m:f>
                    <m:r>
                      <a:rPr lang="en-US" sz="2200" b="1" i="1" smtClean="0">
                        <a:solidFill>
                          <a:schemeClr val="tx1">
                            <a:lumMod val="85000"/>
                            <a:lumOff val="15000"/>
                          </a:schemeClr>
                        </a:solidFill>
                        <a:latin typeface="Cambria Math"/>
                        <a:cs typeface="Arial"/>
                      </a:rPr>
                      <m:t>⇒</m:t>
                    </m:r>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a:solidFill>
                              <a:schemeClr val="tx1">
                                <a:lumMod val="85000"/>
                                <a:lumOff val="15000"/>
                              </a:schemeClr>
                            </a:solidFill>
                            <a:latin typeface="Cambria Math"/>
                            <a:cs typeface="Arial"/>
                          </a:rPr>
                          <m:t>𝟑</m:t>
                        </m:r>
                      </m:sub>
                    </m:sSub>
                  </m:oMath>
                </a14:m>
                <a:r>
                  <a:rPr lang="en-US" sz="2200" b="1" dirty="0" smtClean="0">
                    <a:solidFill>
                      <a:schemeClr val="tx1">
                        <a:lumMod val="85000"/>
                        <a:lumOff val="15000"/>
                      </a:schemeClr>
                    </a:solidFill>
                    <a:cs typeface="Arial"/>
                  </a:rPr>
                  <a:t>=64,</a:t>
                </a:r>
                <a:r>
                  <a:rPr lang="en-US" sz="2200" b="1" dirty="0">
                    <a:solidFill>
                      <a:schemeClr val="tx1">
                        <a:lumMod val="85000"/>
                        <a:lumOff val="15000"/>
                      </a:schemeClr>
                    </a:solidFill>
                    <a:cs typeface="Arial"/>
                  </a:rPr>
                  <a:t/>
                </a:r>
                <a14:m>
                  <m:oMath xmlns:m="http://schemas.openxmlformats.org/officeDocument/2006/math">
                    <m:sSub>
                      <m:sSubPr>
                        <m:ctrlPr>
                          <a:rPr lang="en-US" sz="2200" b="1" i="1">
                            <a:solidFill>
                              <a:schemeClr val="tx1">
                                <a:lumMod val="85000"/>
                                <a:lumOff val="15000"/>
                              </a:schemeClr>
                            </a:solidFill>
                            <a:latin typeface="Cambria Math"/>
                            <a:cs typeface="Arial"/>
                          </a:rPr>
                        </m:ctrlPr>
                      </m:sSubPr>
                      <m:e>
                        <m:r>
                          <a:rPr lang="en-US" sz="2200" b="1" i="1">
                            <a:solidFill>
                              <a:schemeClr val="tx1">
                                <a:lumMod val="85000"/>
                                <a:lumOff val="15000"/>
                              </a:schemeClr>
                            </a:solidFill>
                            <a:latin typeface="Cambria Math"/>
                            <a:ea typeface="Cambria Math"/>
                            <a:cs typeface="Arial"/>
                          </a:rPr>
                          <m:t>𝝁</m:t>
                        </m:r>
                      </m:e>
                      <m:sub>
                        <m:r>
                          <a:rPr lang="en-US" sz="2200" b="1" i="1" smtClean="0">
                            <a:solidFill>
                              <a:schemeClr val="tx1">
                                <a:lumMod val="85000"/>
                                <a:lumOff val="15000"/>
                              </a:schemeClr>
                            </a:solidFill>
                            <a:latin typeface="Cambria Math"/>
                            <a:ea typeface="Cambria Math"/>
                            <a:cs typeface="Arial"/>
                          </a:rPr>
                          <m:t>𝟐</m:t>
                        </m:r>
                      </m:sub>
                    </m:sSub>
                  </m:oMath>
                </a14:m>
                <a:r>
                  <a:rPr lang="en-US" sz="2200" b="1" dirty="0">
                    <a:solidFill>
                      <a:schemeClr val="tx1">
                        <a:lumMod val="85000"/>
                        <a:lumOff val="15000"/>
                      </a:schemeClr>
                    </a:solidFill>
                    <a:cs typeface="Arial"/>
                  </a:rPr>
                  <a:t>=</a:t>
                </a:r>
                <a:r>
                  <a:rPr lang="en-US" sz="2200" b="1" dirty="0" smtClean="0">
                    <a:solidFill>
                      <a:schemeClr val="tx1">
                        <a:lumMod val="85000"/>
                        <a:lumOff val="15000"/>
                      </a:schemeClr>
                    </a:solidFill>
                    <a:cs typeface="Arial"/>
                  </a:rPr>
                  <a:t>16,</a:t>
                </a:r>
                <a:endParaRPr lang="en-US" sz="2200" b="1" dirty="0">
                  <a:solidFill>
                    <a:schemeClr val="tx1">
                      <a:lumMod val="85000"/>
                      <a:lumOff val="15000"/>
                    </a:schemeClr>
                  </a:solidFill>
                  <a:cs typeface="Arial"/>
                </a:endParaRPr>
              </a:p>
              <a:p>
                <a:pPr marL="0" indent="0">
                  <a:buNone/>
                </a:pPr>
                <a:endParaRPr lang="en-US" sz="2200" b="1" dirty="0">
                  <a:solidFill>
                    <a:schemeClr val="tx1">
                      <a:lumMod val="85000"/>
                      <a:lumOff val="15000"/>
                    </a:schemeClr>
                  </a:solidFill>
                  <a:cs typeface="Arial"/>
                </a:endParaRPr>
              </a:p>
              <a:p>
                <a:pPr marL="0" indent="0">
                  <a:buNone/>
                </a:pPr>
                <a14:m>
                  <m:oMathPara xmlns:m="http://schemas.openxmlformats.org/officeDocument/2006/math">
                    <m:oMathParaPr>
                      <m:jc m:val="centerGroup"/>
                    </m:oMathParaPr>
                    <m:oMath xmlns:m="http://schemas.openxmlformats.org/officeDocument/2006/math">
                      <m:r>
                        <a:rPr lang="en-US" sz="2200" b="0" i="1" smtClean="0">
                          <a:solidFill>
                            <a:schemeClr val="tx1">
                              <a:lumMod val="85000"/>
                              <a:lumOff val="15000"/>
                            </a:schemeClr>
                          </a:solidFill>
                          <a:latin typeface="Cambria Math"/>
                          <a:cs typeface="Arial"/>
                        </a:rPr>
                        <m:t>4</m:t>
                      </m:r>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num>
                        <m:den>
                          <m:r>
                            <a:rPr lang="en-US" sz="2200" b="0" i="1" smtClean="0">
                              <a:solidFill>
                                <a:schemeClr val="tx1">
                                  <a:lumMod val="85000"/>
                                  <a:lumOff val="15000"/>
                                </a:schemeClr>
                              </a:solidFill>
                              <a:latin typeface="Cambria Math"/>
                              <a:cs typeface="Arial"/>
                            </a:rPr>
                            <m:t>256</m:t>
                          </m:r>
                        </m:den>
                      </m:f>
                      <m:r>
                        <a:rPr lang="en-US" sz="2200" b="0" i="1" smtClean="0">
                          <a:solidFill>
                            <a:schemeClr val="tx1">
                              <a:lumMod val="85000"/>
                              <a:lumOff val="15000"/>
                            </a:schemeClr>
                          </a:solidFill>
                          <a:latin typeface="Cambria Math"/>
                          <a:cs typeface="Arial"/>
                        </a:rPr>
                        <m:t>⇒</m:t>
                      </m:r>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1024</m:t>
                      </m:r>
                    </m:oMath>
                  </m:oMathPara>
                </a14:m>
                <a:endParaRPr lang="en-US" sz="2200" dirty="0">
                  <a:solidFill>
                    <a:schemeClr val="tx1">
                      <a:lumMod val="85000"/>
                      <a:lumOff val="15000"/>
                    </a:schemeClr>
                  </a:solidFill>
                  <a:cs typeface="Arial"/>
                </a:endParaRPr>
              </a:p>
              <a:p>
                <a:pPr marL="0" indent="0">
                  <a:lnSpc>
                    <a:spcPct val="100000"/>
                  </a:lnSpc>
                  <a:buNone/>
                </a:pPr>
                <a:endParaRPr lang="en-US" sz="2200" dirty="0">
                  <a:solidFill>
                    <a:schemeClr val="tx1">
                      <a:lumMod val="85000"/>
                      <a:lumOff val="15000"/>
                    </a:schemeClr>
                  </a:solidFill>
                  <a:latin typeface="+mj-lt"/>
                  <a:cs typeface="PMingLiU"/>
                </a:endParaRPr>
              </a:p>
              <a:p>
                <a:pPr marL="161925" marR="294640" indent="0">
                  <a:lnSpc>
                    <a:spcPct val="102200"/>
                  </a:lnSpc>
                  <a:spcBef>
                    <a:spcPts val="1110"/>
                  </a:spcBef>
                  <a:buNone/>
                </a:pPr>
                <a:r>
                  <a:rPr lang="en-US" sz="2200" i="1" spc="-55" dirty="0">
                    <a:solidFill>
                      <a:schemeClr val="tx1">
                        <a:lumMod val="85000"/>
                        <a:lumOff val="15000"/>
                      </a:schemeClr>
                    </a:solidFill>
                    <a:latin typeface="+mj-lt"/>
                    <a:cs typeface="Trebuchet MS"/>
                  </a:rPr>
                  <a:t>Since </a:t>
                </a:r>
                <a:r>
                  <a:rPr lang="en-US" sz="2200" i="1" spc="-65" dirty="0">
                    <a:solidFill>
                      <a:schemeClr val="tx1">
                        <a:lumMod val="85000"/>
                        <a:lumOff val="15000"/>
                      </a:schemeClr>
                    </a:solidFill>
                    <a:latin typeface="+mj-lt"/>
                    <a:cs typeface="Verdana"/>
                  </a:rPr>
                  <a:t>γ</a:t>
                </a:r>
                <a:r>
                  <a:rPr lang="en-US" sz="2200" spc="-97" baseline="-12077" dirty="0">
                    <a:solidFill>
                      <a:schemeClr val="tx1">
                        <a:lumMod val="85000"/>
                        <a:lumOff val="15000"/>
                      </a:schemeClr>
                    </a:solidFill>
                    <a:latin typeface="+mj-lt"/>
                    <a:cs typeface="Trebuchet MS"/>
                  </a:rPr>
                  <a:t>1 </a:t>
                </a:r>
                <a:r>
                  <a:rPr lang="en-US" sz="2200" spc="320" dirty="0">
                    <a:solidFill>
                      <a:schemeClr val="tx1">
                        <a:lumMod val="85000"/>
                        <a:lumOff val="15000"/>
                      </a:schemeClr>
                    </a:solidFill>
                    <a:latin typeface="+mj-lt"/>
                    <a:cs typeface="Arial"/>
                  </a:rPr>
                  <a:t>= </a:t>
                </a:r>
                <a:r>
                  <a:rPr lang="en-US" sz="2200" spc="20" dirty="0">
                    <a:solidFill>
                      <a:schemeClr val="tx1">
                        <a:lumMod val="85000"/>
                        <a:lumOff val="15000"/>
                      </a:schemeClr>
                    </a:solidFill>
                    <a:latin typeface="+mj-lt"/>
                    <a:cs typeface="Arial"/>
                  </a:rPr>
                  <a:t>+1</a:t>
                </a:r>
                <a:r>
                  <a:rPr lang="en-US" sz="2200" i="1" spc="20" dirty="0">
                    <a:solidFill>
                      <a:schemeClr val="tx1">
                        <a:lumMod val="85000"/>
                        <a:lumOff val="15000"/>
                      </a:schemeClr>
                    </a:solidFill>
                    <a:latin typeface="+mj-lt"/>
                    <a:cs typeface="Trebuchet MS"/>
                  </a:rPr>
                  <a:t>, </a:t>
                </a:r>
                <a:r>
                  <a:rPr lang="en-US" sz="2200" i="1" spc="-120" dirty="0">
                    <a:solidFill>
                      <a:schemeClr val="tx1">
                        <a:lumMod val="85000"/>
                        <a:lumOff val="15000"/>
                      </a:schemeClr>
                    </a:solidFill>
                    <a:latin typeface="+mj-lt"/>
                    <a:cs typeface="Trebuchet MS"/>
                  </a:rPr>
                  <a:t>the </a:t>
                </a:r>
                <a:r>
                  <a:rPr lang="en-US" sz="2200" i="1" spc="-95" dirty="0">
                    <a:solidFill>
                      <a:schemeClr val="tx1">
                        <a:lumMod val="85000"/>
                        <a:lumOff val="15000"/>
                      </a:schemeClr>
                    </a:solidFill>
                    <a:latin typeface="+mj-lt"/>
                    <a:cs typeface="Trebuchet MS"/>
                  </a:rPr>
                  <a:t>distribution </a:t>
                </a:r>
                <a:r>
                  <a:rPr lang="en-US" sz="2200" i="1" spc="-85" dirty="0">
                    <a:solidFill>
                      <a:schemeClr val="tx1">
                        <a:lumMod val="85000"/>
                        <a:lumOff val="15000"/>
                      </a:schemeClr>
                    </a:solidFill>
                    <a:latin typeface="+mj-lt"/>
                    <a:cs typeface="Trebuchet MS"/>
                  </a:rPr>
                  <a:t>is </a:t>
                </a:r>
                <a:r>
                  <a:rPr lang="en-US" sz="2200" i="1" spc="-105" dirty="0">
                    <a:solidFill>
                      <a:schemeClr val="tx1">
                        <a:lumMod val="85000"/>
                        <a:lumOff val="15000"/>
                      </a:schemeClr>
                    </a:solidFill>
                    <a:uFill>
                      <a:solidFill>
                        <a:srgbClr val="0000FF"/>
                      </a:solidFill>
                    </a:uFill>
                    <a:latin typeface="+mj-lt"/>
                    <a:cs typeface="Trebuchet MS"/>
                  </a:rPr>
                  <a:t>moderately </a:t>
                </a:r>
                <a:r>
                  <a:rPr lang="en-US" sz="2200" i="1" spc="-95" dirty="0">
                    <a:solidFill>
                      <a:schemeClr val="tx1">
                        <a:lumMod val="85000"/>
                        <a:lumOff val="15000"/>
                      </a:schemeClr>
                    </a:solidFill>
                    <a:uFill>
                      <a:solidFill>
                        <a:srgbClr val="0000FF"/>
                      </a:solidFill>
                    </a:uFill>
                    <a:latin typeface="+mj-lt"/>
                    <a:cs typeface="Trebuchet MS"/>
                  </a:rPr>
                  <a:t>positively </a:t>
                </a:r>
                <a:r>
                  <a:rPr lang="en-US" sz="2200" i="1" spc="-95" dirty="0">
                    <a:solidFill>
                      <a:schemeClr val="tx1">
                        <a:lumMod val="85000"/>
                        <a:lumOff val="15000"/>
                      </a:schemeClr>
                    </a:solidFill>
                    <a:latin typeface="+mj-lt"/>
                    <a:cs typeface="Trebuchet MS"/>
                  </a:rPr>
                  <a:t/>
                </a:r>
                <a:r>
                  <a:rPr lang="en-US" sz="2200" i="1" spc="-125" dirty="0">
                    <a:solidFill>
                      <a:schemeClr val="tx1">
                        <a:lumMod val="85000"/>
                        <a:lumOff val="15000"/>
                      </a:schemeClr>
                    </a:solidFill>
                    <a:uFill>
                      <a:solidFill>
                        <a:srgbClr val="0000FF"/>
                      </a:solidFill>
                    </a:uFill>
                    <a:latin typeface="+mj-lt"/>
                    <a:cs typeface="Trebuchet MS"/>
                  </a:rPr>
                  <a:t>skewed,</a:t>
                </a:r>
                <a:r>
                  <a:rPr lang="en-US" sz="2200" i="1" spc="45" dirty="0">
                    <a:solidFill>
                      <a:schemeClr val="tx1">
                        <a:lumMod val="85000"/>
                        <a:lumOff val="15000"/>
                      </a:schemeClr>
                    </a:solidFill>
                    <a:latin typeface="+mj-lt"/>
                    <a:cs typeface="Trebuchet MS"/>
                  </a:rPr>
                  <a:t/>
                </a:r>
                <a:r>
                  <a:rPr lang="en-US" sz="2200" i="1" spc="-150" dirty="0" err="1">
                    <a:solidFill>
                      <a:schemeClr val="tx1">
                        <a:lumMod val="85000"/>
                        <a:lumOff val="15000"/>
                      </a:schemeClr>
                    </a:solidFill>
                    <a:latin typeface="+mj-lt"/>
                    <a:cs typeface="Trebuchet MS"/>
                  </a:rPr>
                  <a:t>i.e</a:t>
                </a:r>
                <a:r>
                  <a:rPr lang="en-US" sz="2200" i="1" spc="-150" dirty="0">
                    <a:solidFill>
                      <a:schemeClr val="tx1">
                        <a:lumMod val="85000"/>
                        <a:lumOff val="15000"/>
                      </a:schemeClr>
                    </a:solidFill>
                    <a:latin typeface="+mj-lt"/>
                    <a:cs typeface="Trebuchet MS"/>
                  </a:rPr>
                  <a:t>,</a:t>
                </a:r>
                <a:endParaRPr lang="en-US" sz="2200" dirty="0">
                  <a:solidFill>
                    <a:schemeClr val="tx1">
                      <a:lumMod val="85000"/>
                      <a:lumOff val="15000"/>
                    </a:schemeClr>
                  </a:solidFill>
                  <a:latin typeface="+mj-lt"/>
                  <a:cs typeface="Trebuchet MS"/>
                </a:endParaRPr>
              </a:p>
              <a:p>
                <a:pPr marL="161925" marR="115570" indent="0">
                  <a:lnSpc>
                    <a:spcPct val="102200"/>
                  </a:lnSpc>
                  <a:spcBef>
                    <a:spcPts val="430"/>
                  </a:spcBef>
                  <a:buNone/>
                </a:pPr>
                <a:r>
                  <a:rPr lang="en-US" sz="2200" i="1" spc="-150" dirty="0">
                    <a:solidFill>
                      <a:schemeClr val="tx1">
                        <a:lumMod val="85000"/>
                        <a:lumOff val="15000"/>
                      </a:schemeClr>
                    </a:solidFill>
                    <a:latin typeface="+mj-lt"/>
                    <a:cs typeface="Trebuchet MS"/>
                  </a:rPr>
                  <a:t>if </a:t>
                </a:r>
                <a:r>
                  <a:rPr lang="en-US" sz="2200" i="1" spc="-165" dirty="0">
                    <a:solidFill>
                      <a:schemeClr val="tx1">
                        <a:lumMod val="85000"/>
                        <a:lumOff val="15000"/>
                      </a:schemeClr>
                    </a:solidFill>
                    <a:latin typeface="+mj-lt"/>
                    <a:cs typeface="Trebuchet MS"/>
                  </a:rPr>
                  <a:t>we </a:t>
                </a:r>
                <a:r>
                  <a:rPr lang="en-US" sz="2200" i="1" spc="-120" dirty="0">
                    <a:solidFill>
                      <a:schemeClr val="tx1">
                        <a:lumMod val="85000"/>
                        <a:lumOff val="15000"/>
                      </a:schemeClr>
                    </a:solidFill>
                    <a:latin typeface="+mj-lt"/>
                    <a:cs typeface="Trebuchet MS"/>
                  </a:rPr>
                  <a:t>draw the </a:t>
                </a:r>
                <a:r>
                  <a:rPr lang="en-US" sz="2200" i="1" spc="-95" dirty="0">
                    <a:solidFill>
                      <a:schemeClr val="tx1">
                        <a:lumMod val="85000"/>
                        <a:lumOff val="15000"/>
                      </a:schemeClr>
                    </a:solidFill>
                    <a:latin typeface="+mj-lt"/>
                    <a:cs typeface="Trebuchet MS"/>
                  </a:rPr>
                  <a:t>curve </a:t>
                </a:r>
                <a:r>
                  <a:rPr lang="en-US" sz="2200" i="1" spc="-120" dirty="0">
                    <a:solidFill>
                      <a:schemeClr val="tx1">
                        <a:lumMod val="85000"/>
                        <a:lumOff val="15000"/>
                      </a:schemeClr>
                    </a:solidFill>
                    <a:latin typeface="+mj-lt"/>
                    <a:cs typeface="Trebuchet MS"/>
                  </a:rPr>
                  <a:t>of the </a:t>
                </a:r>
                <a:r>
                  <a:rPr lang="en-US" sz="2200" i="1" spc="-85" dirty="0">
                    <a:solidFill>
                      <a:schemeClr val="tx1">
                        <a:lumMod val="85000"/>
                        <a:lumOff val="15000"/>
                      </a:schemeClr>
                    </a:solidFill>
                    <a:latin typeface="+mj-lt"/>
                    <a:cs typeface="Trebuchet MS"/>
                  </a:rPr>
                  <a:t>given </a:t>
                </a:r>
                <a:r>
                  <a:rPr lang="en-US" sz="2200" i="1" spc="-100" dirty="0">
                    <a:solidFill>
                      <a:schemeClr val="tx1">
                        <a:lumMod val="85000"/>
                        <a:lumOff val="15000"/>
                      </a:schemeClr>
                    </a:solidFill>
                    <a:latin typeface="+mj-lt"/>
                    <a:cs typeface="Trebuchet MS"/>
                  </a:rPr>
                  <a:t>distribution, </a:t>
                </a:r>
                <a:r>
                  <a:rPr lang="en-US" sz="2200" i="1" spc="-114" dirty="0">
                    <a:solidFill>
                      <a:schemeClr val="tx1">
                        <a:lumMod val="85000"/>
                        <a:lumOff val="15000"/>
                      </a:schemeClr>
                    </a:solidFill>
                    <a:latin typeface="+mj-lt"/>
                    <a:cs typeface="Trebuchet MS"/>
                  </a:rPr>
                  <a:t>it </a:t>
                </a:r>
                <a:r>
                  <a:rPr lang="en-US" sz="2200" i="1" spc="-135" dirty="0">
                    <a:solidFill>
                      <a:schemeClr val="tx1">
                        <a:lumMod val="85000"/>
                        <a:lumOff val="15000"/>
                      </a:schemeClr>
                    </a:solidFill>
                    <a:latin typeface="+mj-lt"/>
                    <a:cs typeface="Trebuchet MS"/>
                  </a:rPr>
                  <a:t>will </a:t>
                </a:r>
                <a:r>
                  <a:rPr lang="en-US" sz="2200" i="1" spc="-100" dirty="0">
                    <a:solidFill>
                      <a:schemeClr val="tx1">
                        <a:lumMod val="85000"/>
                        <a:lumOff val="15000"/>
                      </a:schemeClr>
                    </a:solidFill>
                    <a:latin typeface="+mj-lt"/>
                    <a:cs typeface="Trebuchet MS"/>
                  </a:rPr>
                  <a:t>have  </a:t>
                </a:r>
                <a:r>
                  <a:rPr lang="en-US" sz="2200" i="1" spc="-100" dirty="0">
                    <a:solidFill>
                      <a:schemeClr val="tx1">
                        <a:lumMod val="85000"/>
                        <a:lumOff val="15000"/>
                      </a:schemeClr>
                    </a:solidFill>
                    <a:uFill>
                      <a:solidFill>
                        <a:srgbClr val="0000FF"/>
                      </a:solidFill>
                    </a:uFill>
                    <a:latin typeface="+mj-lt"/>
                    <a:cs typeface="Trebuchet MS"/>
                  </a:rPr>
                  <a:t>longer </a:t>
                </a:r>
                <a:r>
                  <a:rPr lang="en-US" sz="2200" i="1" spc="-120" dirty="0">
                    <a:solidFill>
                      <a:schemeClr val="tx1">
                        <a:lumMod val="85000"/>
                        <a:lumOff val="15000"/>
                      </a:schemeClr>
                    </a:solidFill>
                    <a:uFill>
                      <a:solidFill>
                        <a:srgbClr val="0000FF"/>
                      </a:solidFill>
                    </a:uFill>
                    <a:latin typeface="+mj-lt"/>
                    <a:cs typeface="Trebuchet MS"/>
                  </a:rPr>
                  <a:t>tail </a:t>
                </a:r>
                <a:r>
                  <a:rPr lang="en-US" sz="2200" i="1" spc="-114" dirty="0">
                    <a:solidFill>
                      <a:schemeClr val="tx1">
                        <a:lumMod val="85000"/>
                        <a:lumOff val="15000"/>
                      </a:schemeClr>
                    </a:solidFill>
                    <a:uFill>
                      <a:solidFill>
                        <a:srgbClr val="0000FF"/>
                      </a:solidFill>
                    </a:uFill>
                    <a:latin typeface="+mj-lt"/>
                    <a:cs typeface="Trebuchet MS"/>
                  </a:rPr>
                  <a:t>towards </a:t>
                </a:r>
                <a:r>
                  <a:rPr lang="en-US" sz="2200" i="1" spc="-120" dirty="0">
                    <a:solidFill>
                      <a:schemeClr val="tx1">
                        <a:lumMod val="85000"/>
                        <a:lumOff val="15000"/>
                      </a:schemeClr>
                    </a:solidFill>
                    <a:uFill>
                      <a:solidFill>
                        <a:srgbClr val="0000FF"/>
                      </a:solidFill>
                    </a:uFill>
                    <a:latin typeface="+mj-lt"/>
                    <a:cs typeface="Trebuchet MS"/>
                  </a:rPr>
                  <a:t>the</a:t>
                </a:r>
                <a:r>
                  <a:rPr lang="en-US" sz="2200" i="1" spc="-260" dirty="0">
                    <a:solidFill>
                      <a:schemeClr val="tx1">
                        <a:lumMod val="85000"/>
                        <a:lumOff val="15000"/>
                      </a:schemeClr>
                    </a:solidFill>
                    <a:uFill>
                      <a:solidFill>
                        <a:srgbClr val="0000FF"/>
                      </a:solidFill>
                    </a:uFill>
                    <a:latin typeface="+mj-lt"/>
                    <a:cs typeface="Trebuchet MS"/>
                  </a:rPr>
                  <a:t/>
                </a:r>
                <a:r>
                  <a:rPr lang="en-US" sz="2200" i="1" spc="-105" dirty="0">
                    <a:solidFill>
                      <a:schemeClr val="tx1">
                        <a:lumMod val="85000"/>
                        <a:lumOff val="15000"/>
                      </a:schemeClr>
                    </a:solidFill>
                    <a:uFill>
                      <a:solidFill>
                        <a:srgbClr val="0000FF"/>
                      </a:solidFill>
                    </a:uFill>
                    <a:latin typeface="+mj-lt"/>
                    <a:cs typeface="Trebuchet MS"/>
                  </a:rPr>
                  <a:t>right.</a:t>
                </a:r>
                <a:endParaRPr lang="en-US" sz="2200" dirty="0">
                  <a:solidFill>
                    <a:schemeClr val="tx1">
                      <a:lumMod val="85000"/>
                      <a:lumOff val="15000"/>
                    </a:schemeClr>
                  </a:solidFill>
                  <a:latin typeface="+mj-lt"/>
                  <a:cs typeface="Trebuchet MS"/>
                </a:endParaRPr>
              </a:p>
              <a:p>
                <a:pPr marL="161925" marR="179070" indent="0">
                  <a:lnSpc>
                    <a:spcPct val="102200"/>
                  </a:lnSpc>
                  <a:spcBef>
                    <a:spcPts val="434"/>
                  </a:spcBef>
                  <a:buNone/>
                </a:pPr>
                <a:r>
                  <a:rPr lang="en-US" sz="2200" i="1" spc="-105" dirty="0" smtClean="0">
                    <a:solidFill>
                      <a:schemeClr val="tx1">
                        <a:lumMod val="85000"/>
                        <a:lumOff val="15000"/>
                      </a:schemeClr>
                    </a:solidFill>
                    <a:latin typeface="+mj-lt"/>
                    <a:cs typeface="Trebuchet MS"/>
                  </a:rPr>
                  <a:t>Further, </a:t>
                </a:r>
                <a:r>
                  <a:rPr lang="en-US" sz="2200" i="1" spc="-85" dirty="0" smtClean="0">
                    <a:solidFill>
                      <a:schemeClr val="tx1">
                        <a:lumMod val="85000"/>
                        <a:lumOff val="15000"/>
                      </a:schemeClr>
                    </a:solidFill>
                    <a:latin typeface="+mj-lt"/>
                    <a:cs typeface="Trebuchet MS"/>
                  </a:rPr>
                  <a:t>since </a:t>
                </a:r>
                <a:r>
                  <a:rPr lang="en-US" sz="2200" spc="-75" baseline="-12077" dirty="0" smtClean="0">
                    <a:solidFill>
                      <a:schemeClr val="tx1">
                        <a:lumMod val="85000"/>
                        <a:lumOff val="15000"/>
                      </a:schemeClr>
                    </a:solidFill>
                    <a:latin typeface="+mj-lt"/>
                    <a:cs typeface="Trebuchet MS"/>
                  </a:rPr>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oMath>
                </a14:m>
                <a:r>
                  <a:rPr lang="en-US" sz="2200" spc="320" dirty="0" smtClean="0">
                    <a:solidFill>
                      <a:schemeClr val="tx1">
                        <a:lumMod val="85000"/>
                        <a:lumOff val="15000"/>
                      </a:schemeClr>
                    </a:solidFill>
                    <a:latin typeface="+mj-lt"/>
                    <a:cs typeface="Arial"/>
                  </a:rPr>
                  <a:t>= </a:t>
                </a:r>
                <a:r>
                  <a:rPr lang="en-US" sz="2200" spc="-105" dirty="0" smtClean="0">
                    <a:solidFill>
                      <a:schemeClr val="tx1">
                        <a:lumMod val="85000"/>
                        <a:lumOff val="15000"/>
                      </a:schemeClr>
                    </a:solidFill>
                    <a:latin typeface="+mj-lt"/>
                    <a:cs typeface="Arial"/>
                  </a:rPr>
                  <a:t>4 </a:t>
                </a:r>
                <a:r>
                  <a:rPr lang="en-US" sz="2200" i="1" spc="-80" dirty="0" smtClean="0">
                    <a:solidFill>
                      <a:schemeClr val="tx1">
                        <a:lumMod val="85000"/>
                        <a:lumOff val="15000"/>
                      </a:schemeClr>
                    </a:solidFill>
                    <a:latin typeface="+mj-lt"/>
                    <a:cs typeface="Verdana"/>
                  </a:rPr>
                  <a:t>&gt;</a:t>
                </a:r>
                <a:r>
                  <a:rPr lang="en-US" sz="2200" spc="-130" dirty="0" smtClean="0">
                    <a:solidFill>
                      <a:schemeClr val="tx1">
                        <a:lumMod val="85000"/>
                        <a:lumOff val="15000"/>
                      </a:schemeClr>
                    </a:solidFill>
                    <a:latin typeface="+mj-lt"/>
                    <a:cs typeface="Arial"/>
                  </a:rPr>
                  <a:t>3</a:t>
                </a:r>
                <a:r>
                  <a:rPr lang="en-US" sz="2200" i="1" spc="-130" dirty="0" smtClean="0">
                    <a:solidFill>
                      <a:schemeClr val="tx1">
                        <a:lumMod val="85000"/>
                        <a:lumOff val="15000"/>
                      </a:schemeClr>
                    </a:solidFill>
                    <a:latin typeface="+mj-lt"/>
                    <a:cs typeface="Trebuchet MS"/>
                  </a:rPr>
                  <a:t>, </a:t>
                </a:r>
                <a:r>
                  <a:rPr lang="en-US" sz="2200" i="1" spc="-120" dirty="0" smtClean="0">
                    <a:solidFill>
                      <a:schemeClr val="tx1">
                        <a:lumMod val="85000"/>
                        <a:lumOff val="15000"/>
                      </a:schemeClr>
                    </a:solidFill>
                    <a:latin typeface="+mj-lt"/>
                    <a:cs typeface="Trebuchet MS"/>
                  </a:rPr>
                  <a:t>the </a:t>
                </a:r>
                <a:r>
                  <a:rPr lang="en-US" sz="2200" i="1" spc="-95" dirty="0" smtClean="0">
                    <a:solidFill>
                      <a:schemeClr val="tx1">
                        <a:lumMod val="85000"/>
                        <a:lumOff val="15000"/>
                      </a:schemeClr>
                    </a:solidFill>
                    <a:latin typeface="+mj-lt"/>
                    <a:cs typeface="Trebuchet MS"/>
                  </a:rPr>
                  <a:t>distribution </a:t>
                </a:r>
                <a:r>
                  <a:rPr lang="en-US" sz="2200" i="1" spc="-85" dirty="0" smtClean="0">
                    <a:solidFill>
                      <a:schemeClr val="tx1">
                        <a:lumMod val="85000"/>
                        <a:lumOff val="15000"/>
                      </a:schemeClr>
                    </a:solidFill>
                    <a:latin typeface="+mj-lt"/>
                    <a:cs typeface="Trebuchet MS"/>
                  </a:rPr>
                  <a:t>is </a:t>
                </a:r>
                <a:r>
                  <a:rPr lang="en-US" sz="2200" i="1" spc="-105" dirty="0" smtClean="0">
                    <a:solidFill>
                      <a:schemeClr val="tx1">
                        <a:lumMod val="85000"/>
                        <a:lumOff val="15000"/>
                      </a:schemeClr>
                    </a:solidFill>
                    <a:uFill>
                      <a:solidFill>
                        <a:srgbClr val="0000FF"/>
                      </a:solidFill>
                    </a:uFill>
                    <a:latin typeface="+mj-lt"/>
                    <a:cs typeface="Trebuchet MS"/>
                  </a:rPr>
                  <a:t>leptokurtic, </a:t>
                </a:r>
                <a:r>
                  <a:rPr lang="en-US" sz="2200" i="1" spc="-105" dirty="0" smtClean="0">
                    <a:solidFill>
                      <a:schemeClr val="tx1">
                        <a:lumMod val="85000"/>
                        <a:lumOff val="15000"/>
                      </a:schemeClr>
                    </a:solidFill>
                    <a:latin typeface="+mj-lt"/>
                    <a:cs typeface="Trebuchet MS"/>
                  </a:rPr>
                  <a:t/>
                </a:r>
                <a:r>
                  <a:rPr lang="en-US" sz="2200" i="1" spc="-155" dirty="0" smtClean="0">
                    <a:solidFill>
                      <a:schemeClr val="tx1">
                        <a:lumMod val="85000"/>
                        <a:lumOff val="15000"/>
                      </a:schemeClr>
                    </a:solidFill>
                    <a:latin typeface="+mj-lt"/>
                    <a:cs typeface="Trebuchet MS"/>
                  </a:rPr>
                  <a:t>i.e.,</a:t>
                </a:r>
                <a:endParaRPr lang="en-US" sz="2200" dirty="0" smtClean="0">
                  <a:solidFill>
                    <a:schemeClr val="tx1">
                      <a:lumMod val="85000"/>
                      <a:lumOff val="15000"/>
                    </a:schemeClr>
                  </a:solidFill>
                  <a:latin typeface="+mj-lt"/>
                  <a:cs typeface="Trebuchet MS"/>
                </a:endParaRPr>
              </a:p>
              <a:p>
                <a:pPr marL="161925" indent="0">
                  <a:lnSpc>
                    <a:spcPct val="100000"/>
                  </a:lnSpc>
                  <a:spcBef>
                    <a:spcPts val="475"/>
                  </a:spcBef>
                  <a:buNone/>
                </a:pPr>
                <a:r>
                  <a:rPr lang="en-US" sz="2200" i="1" spc="-114" dirty="0" smtClean="0">
                    <a:solidFill>
                      <a:schemeClr val="tx1">
                        <a:lumMod val="85000"/>
                        <a:lumOff val="15000"/>
                      </a:schemeClr>
                    </a:solidFill>
                    <a:latin typeface="+mj-lt"/>
                    <a:cs typeface="Trebuchet MS"/>
                  </a:rPr>
                  <a:t>it </a:t>
                </a:r>
                <a:r>
                  <a:rPr lang="en-US" sz="2200" i="1" spc="-135" dirty="0">
                    <a:solidFill>
                      <a:schemeClr val="tx1">
                        <a:lumMod val="85000"/>
                        <a:lumOff val="15000"/>
                      </a:schemeClr>
                    </a:solidFill>
                    <a:latin typeface="+mj-lt"/>
                    <a:cs typeface="Trebuchet MS"/>
                  </a:rPr>
                  <a:t>will </a:t>
                </a:r>
                <a:r>
                  <a:rPr lang="en-US" sz="2200" i="1" spc="-100" dirty="0">
                    <a:solidFill>
                      <a:schemeClr val="tx1">
                        <a:lumMod val="85000"/>
                        <a:lumOff val="15000"/>
                      </a:schemeClr>
                    </a:solidFill>
                    <a:latin typeface="+mj-lt"/>
                    <a:cs typeface="Trebuchet MS"/>
                  </a:rPr>
                  <a:t>be </a:t>
                </a:r>
                <a:r>
                  <a:rPr lang="en-US" sz="2200" i="1" spc="-85" dirty="0" err="1">
                    <a:solidFill>
                      <a:schemeClr val="tx1">
                        <a:lumMod val="85000"/>
                        <a:lumOff val="15000"/>
                      </a:schemeClr>
                    </a:solidFill>
                    <a:uFill>
                      <a:solidFill>
                        <a:srgbClr val="0000FF"/>
                      </a:solidFill>
                    </a:uFill>
                    <a:latin typeface="+mj-lt"/>
                    <a:cs typeface="Trebuchet MS"/>
                  </a:rPr>
                  <a:t>sightly</a:t>
                </a:r>
                <a:r>
                  <a:rPr lang="en-US" sz="2200" i="1" spc="-85" dirty="0">
                    <a:solidFill>
                      <a:schemeClr val="tx1">
                        <a:lumMod val="85000"/>
                        <a:lumOff val="15000"/>
                      </a:schemeClr>
                    </a:solidFill>
                    <a:uFill>
                      <a:solidFill>
                        <a:srgbClr val="0000FF"/>
                      </a:solidFill>
                    </a:uFill>
                    <a:latin typeface="+mj-lt"/>
                    <a:cs typeface="Trebuchet MS"/>
                  </a:rPr>
                  <a:t/>
                </a:r>
                <a:r>
                  <a:rPr lang="en-US" sz="2200" i="1" spc="-125" dirty="0">
                    <a:solidFill>
                      <a:schemeClr val="tx1">
                        <a:lumMod val="85000"/>
                        <a:lumOff val="15000"/>
                      </a:schemeClr>
                    </a:solidFill>
                    <a:uFill>
                      <a:solidFill>
                        <a:srgbClr val="0000FF"/>
                      </a:solidFill>
                    </a:uFill>
                    <a:latin typeface="+mj-lt"/>
                    <a:cs typeface="Trebuchet MS"/>
                  </a:rPr>
                  <a:t>more </a:t>
                </a:r>
                <a:r>
                  <a:rPr lang="en-US" sz="2200" i="1" spc="-105" dirty="0">
                    <a:solidFill>
                      <a:schemeClr val="tx1">
                        <a:lumMod val="85000"/>
                        <a:lumOff val="15000"/>
                      </a:schemeClr>
                    </a:solidFill>
                    <a:uFill>
                      <a:solidFill>
                        <a:srgbClr val="0000FF"/>
                      </a:solidFill>
                    </a:uFill>
                    <a:latin typeface="+mj-lt"/>
                    <a:cs typeface="Trebuchet MS"/>
                  </a:rPr>
                  <a:t>peaked</a:t>
                </a:r>
                <a:r>
                  <a:rPr lang="en-US" sz="2200" i="1" spc="-105" dirty="0">
                    <a:solidFill>
                      <a:schemeClr val="tx1">
                        <a:lumMod val="85000"/>
                        <a:lumOff val="15000"/>
                      </a:schemeClr>
                    </a:solidFill>
                    <a:latin typeface="+mj-lt"/>
                    <a:cs typeface="Trebuchet MS"/>
                  </a:rPr>
                  <a:t/>
                </a:r>
                <a:r>
                  <a:rPr lang="en-US" sz="2200" i="1" spc="-85" dirty="0">
                    <a:solidFill>
                      <a:schemeClr val="tx1">
                        <a:lumMod val="85000"/>
                        <a:lumOff val="15000"/>
                      </a:schemeClr>
                    </a:solidFill>
                    <a:latin typeface="+mj-lt"/>
                    <a:cs typeface="Trebuchet MS"/>
                  </a:rPr>
                  <a:t>than </a:t>
                </a:r>
                <a:r>
                  <a:rPr lang="en-US" sz="2200" i="1" spc="-120" dirty="0">
                    <a:solidFill>
                      <a:schemeClr val="tx1">
                        <a:lumMod val="85000"/>
                        <a:lumOff val="15000"/>
                      </a:schemeClr>
                    </a:solidFill>
                    <a:latin typeface="+mj-lt"/>
                    <a:cs typeface="Trebuchet MS"/>
                  </a:rPr>
                  <a:t>the </a:t>
                </a:r>
                <a:r>
                  <a:rPr lang="en-US" sz="2200" i="1" spc="-105" dirty="0">
                    <a:solidFill>
                      <a:schemeClr val="tx1">
                        <a:lumMod val="85000"/>
                        <a:lumOff val="15000"/>
                      </a:schemeClr>
                    </a:solidFill>
                    <a:latin typeface="+mj-lt"/>
                    <a:cs typeface="Trebuchet MS"/>
                  </a:rPr>
                  <a:t>normal</a:t>
                </a:r>
                <a:r>
                  <a:rPr lang="en-US" sz="2200" i="1" spc="150" dirty="0">
                    <a:solidFill>
                      <a:schemeClr val="tx1">
                        <a:lumMod val="85000"/>
                        <a:lumOff val="15000"/>
                      </a:schemeClr>
                    </a:solidFill>
                    <a:latin typeface="+mj-lt"/>
                    <a:cs typeface="Trebuchet MS"/>
                  </a:rPr>
                  <a:t/>
                </a:r>
                <a:r>
                  <a:rPr lang="en-US" sz="2200" i="1" spc="-105" dirty="0">
                    <a:solidFill>
                      <a:schemeClr val="tx1">
                        <a:lumMod val="85000"/>
                        <a:lumOff val="15000"/>
                      </a:schemeClr>
                    </a:solidFill>
                    <a:latin typeface="+mj-lt"/>
                    <a:cs typeface="Trebuchet MS"/>
                  </a:rPr>
                  <a:t>curve.</a:t>
                </a:r>
                <a:endParaRPr lang="en-US" sz="2200" dirty="0">
                  <a:solidFill>
                    <a:schemeClr val="tx1">
                      <a:lumMod val="85000"/>
                      <a:lumOff val="15000"/>
                    </a:schemeClr>
                  </a:solidFill>
                  <a:latin typeface="+mj-lt"/>
                  <a:cs typeface="Trebuchet MS"/>
                </a:endParaRPr>
              </a:p>
              <a:p>
                <a:pPr marL="0" indent="0">
                  <a:buNone/>
                </a:pP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1348" r="-370" b="-72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3781290-CECA-484F-8449-3332484244D5}"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245809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105400"/>
              </a:xfrm>
            </p:spPr>
            <p:txBody>
              <a:bodyPr>
                <a:normAutofit/>
              </a:bodyPr>
              <a:lstStyle/>
              <a:p>
                <a:pPr marL="0" indent="0">
                  <a:spcBef>
                    <a:spcPts val="1245"/>
                  </a:spcBef>
                  <a:buNone/>
                </a:pPr>
                <a:r>
                  <a:rPr lang="en-US" sz="2400" spc="-105" dirty="0" smtClean="0">
                    <a:solidFill>
                      <a:schemeClr val="tx1">
                        <a:lumMod val="85000"/>
                        <a:lumOff val="15000"/>
                      </a:schemeClr>
                    </a:solidFill>
                    <a:cs typeface="Arial"/>
                  </a:rPr>
                  <a:t>Example 3 The first four moment about the working mean 28.5 of a distribution are 0.294,7.144,42.409 and 454.98. Calculate  the first four moment about mean. Also evaluate </a:t>
                </a:r>
                <a14:m>
                  <m:oMath xmlns:m="http://schemas.openxmlformats.org/officeDocument/2006/math">
                    <m:sSub>
                      <m:sSubPr>
                        <m:ctrlPr>
                          <a:rPr lang="en-US" sz="2400" i="1">
                            <a:solidFill>
                              <a:schemeClr val="tx1">
                                <a:lumMod val="85000"/>
                                <a:lumOff val="15000"/>
                              </a:schemeClr>
                            </a:solidFill>
                            <a:latin typeface="Cambria Math"/>
                            <a:cs typeface="Arial"/>
                          </a:rPr>
                        </m:ctrlPr>
                      </m:sSubPr>
                      <m:e>
                        <m:r>
                          <a:rPr lang="en-US" sz="2400" i="1">
                            <a:solidFill>
                              <a:schemeClr val="tx1">
                                <a:lumMod val="85000"/>
                                <a:lumOff val="15000"/>
                              </a:schemeClr>
                            </a:solidFill>
                            <a:latin typeface="Cambria Math"/>
                            <a:ea typeface="Cambria Math"/>
                            <a:cs typeface="Arial"/>
                          </a:rPr>
                          <m:t>𝛽</m:t>
                        </m:r>
                      </m:e>
                      <m:sub>
                        <m:r>
                          <a:rPr lang="en-US" sz="2400" b="0" i="1" smtClean="0">
                            <a:solidFill>
                              <a:schemeClr val="tx1">
                                <a:lumMod val="85000"/>
                                <a:lumOff val="15000"/>
                              </a:schemeClr>
                            </a:solidFill>
                            <a:latin typeface="Cambria Math"/>
                            <a:ea typeface="Cambria Math"/>
                            <a:cs typeface="Arial"/>
                          </a:rPr>
                          <m:t>1</m:t>
                        </m:r>
                      </m:sub>
                    </m:sSub>
                    <m:r>
                      <a:rPr lang="en-US" sz="2400" b="0" i="1" smtClean="0">
                        <a:solidFill>
                          <a:schemeClr val="tx1">
                            <a:lumMod val="85000"/>
                            <a:lumOff val="15000"/>
                          </a:schemeClr>
                        </a:solidFill>
                        <a:latin typeface="Cambria Math"/>
                        <a:cs typeface="Arial"/>
                      </a:rPr>
                      <m:t> </m:t>
                    </m:r>
                  </m:oMath>
                </a14:m>
                <a:r>
                  <a:rPr lang="en-US" sz="2400" dirty="0" smtClean="0">
                    <a:solidFill>
                      <a:schemeClr val="tx1">
                        <a:lumMod val="85000"/>
                        <a:lumOff val="15000"/>
                      </a:schemeClr>
                    </a:solidFill>
                    <a:latin typeface="+mj-lt"/>
                  </a:rPr>
                  <a:t> and </a:t>
                </a:r>
                <a14:m>
                  <m:oMath xmlns:m="http://schemas.openxmlformats.org/officeDocument/2006/math">
                    <m:sSub>
                      <m:sSubPr>
                        <m:ctrlPr>
                          <a:rPr lang="en-US" sz="2400" i="1">
                            <a:solidFill>
                              <a:schemeClr val="tx1">
                                <a:lumMod val="85000"/>
                                <a:lumOff val="15000"/>
                              </a:schemeClr>
                            </a:solidFill>
                            <a:latin typeface="Cambria Math"/>
                            <a:cs typeface="Arial"/>
                          </a:rPr>
                        </m:ctrlPr>
                      </m:sSubPr>
                      <m:e>
                        <m:r>
                          <a:rPr lang="en-US" sz="2400" i="1">
                            <a:solidFill>
                              <a:schemeClr val="tx1">
                                <a:lumMod val="85000"/>
                                <a:lumOff val="15000"/>
                              </a:schemeClr>
                            </a:solidFill>
                            <a:latin typeface="Cambria Math"/>
                            <a:ea typeface="Cambria Math"/>
                            <a:cs typeface="Arial"/>
                          </a:rPr>
                          <m:t>𝛽</m:t>
                        </m:r>
                      </m:e>
                      <m:sub>
                        <m:r>
                          <a:rPr lang="en-US" sz="2400" i="1">
                            <a:solidFill>
                              <a:schemeClr val="tx1">
                                <a:lumMod val="85000"/>
                                <a:lumOff val="15000"/>
                              </a:schemeClr>
                            </a:solidFill>
                            <a:latin typeface="Cambria Math"/>
                            <a:cs typeface="Arial"/>
                          </a:rPr>
                          <m:t>2</m:t>
                        </m:r>
                      </m:sub>
                    </m:sSub>
                  </m:oMath>
                </a14:m>
                <a:r>
                  <a:rPr lang="en-US" sz="2400" dirty="0" smtClean="0">
                    <a:solidFill>
                      <a:schemeClr val="tx1">
                        <a:lumMod val="85000"/>
                        <a:lumOff val="15000"/>
                      </a:schemeClr>
                    </a:solidFill>
                    <a:latin typeface="+mj-lt"/>
                  </a:rPr>
                  <a:t>and comment upon the skewness and kurtosis of the distribution.</a:t>
                </a:r>
              </a:p>
              <a:p>
                <a:pPr marL="0" indent="0">
                  <a:buNone/>
                </a:pPr>
                <a:r>
                  <a:rPr lang="en-US" sz="2400" dirty="0">
                    <a:solidFill>
                      <a:schemeClr val="tx1">
                        <a:lumMod val="85000"/>
                        <a:lumOff val="15000"/>
                      </a:schemeClr>
                    </a:solidFill>
                    <a:latin typeface="+mj-lt"/>
                  </a:rPr>
                  <a:t/>
                </a:r>
                <a:r>
                  <a:rPr lang="en-US" sz="2400" dirty="0" smtClean="0">
                    <a:solidFill>
                      <a:schemeClr val="tx1">
                        <a:lumMod val="85000"/>
                        <a:lumOff val="15000"/>
                      </a:schemeClr>
                    </a:solidFill>
                    <a:latin typeface="+mj-lt"/>
                  </a:rPr>
                  <a:t>Solution:</a:t>
                </a:r>
                <a14:m>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r>
                          <a:rPr lang="en-US" sz="2400" i="1">
                            <a:solidFill>
                              <a:schemeClr val="tx1">
                                <a:lumMod val="85000"/>
                                <a:lumOff val="15000"/>
                              </a:schemeClr>
                            </a:solidFill>
                            <a:latin typeface="Cambria Math"/>
                            <a:ea typeface="Cambria Math"/>
                          </a:rPr>
                          <m:t>′</m:t>
                        </m:r>
                      </m:e>
                      <m:sub>
                        <m:r>
                          <a:rPr lang="en-US" sz="2400" i="1">
                            <a:solidFill>
                              <a:schemeClr val="tx1">
                                <a:lumMod val="85000"/>
                                <a:lumOff val="15000"/>
                              </a:schemeClr>
                            </a:solidFill>
                            <a:latin typeface="Cambria Math"/>
                          </a:rPr>
                          <m:t>1</m:t>
                        </m:r>
                      </m:sub>
                    </m:sSub>
                    <m:r>
                      <a:rPr lang="en-US" sz="2400" b="0" i="0" smtClean="0">
                        <a:solidFill>
                          <a:schemeClr val="tx1">
                            <a:lumMod val="85000"/>
                            <a:lumOff val="15000"/>
                          </a:schemeClr>
                        </a:solidFill>
                        <a:latin typeface="Cambria Math"/>
                      </a:rPr>
                      <m:t>=.</m:t>
                    </m:r>
                    <m:r>
                      <a:rPr lang="en-US" sz="2400" b="0" i="0" smtClean="0">
                        <a:solidFill>
                          <a:schemeClr val="tx1">
                            <a:lumMod val="85000"/>
                            <a:lumOff val="15000"/>
                          </a:schemeClr>
                        </a:solidFill>
                        <a:latin typeface="Cambria Math"/>
                      </a:rPr>
                      <m:t>294</m:t>
                    </m:r>
                  </m:oMath>
                </a14:m>
                <a:r>
                  <a:rPr lang="en-US" sz="2400" dirty="0" smtClean="0">
                    <a:solidFill>
                      <a:schemeClr val="tx1">
                        <a:lumMod val="85000"/>
                        <a:lumOff val="15000"/>
                      </a:schemeClr>
                    </a:solidFill>
                    <a:latin typeface="+mj-lt"/>
                  </a:rPr>
                  <a:t>,</a:t>
                </a:r>
                <a:r>
                  <a:rPr lang="en-US" sz="2400" dirty="0">
                    <a:solidFill>
                      <a:schemeClr val="tx1">
                        <a:lumMod val="85000"/>
                        <a:lumOff val="15000"/>
                      </a:schemeClr>
                    </a:solidFill>
                  </a:rPr>
                  <a:t/>
                </a:r>
                <a14:m>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r>
                          <a:rPr lang="en-US" sz="2400" i="1">
                            <a:solidFill>
                              <a:schemeClr val="tx1">
                                <a:lumMod val="85000"/>
                                <a:lumOff val="15000"/>
                              </a:schemeClr>
                            </a:solidFill>
                            <a:latin typeface="Cambria Math"/>
                            <a:ea typeface="Cambria Math"/>
                          </a:rPr>
                          <m:t>′</m:t>
                        </m:r>
                      </m:e>
                      <m:sub>
                        <m:r>
                          <a:rPr lang="en-US" sz="2400" b="0" i="1" smtClean="0">
                            <a:solidFill>
                              <a:schemeClr val="tx1">
                                <a:lumMod val="85000"/>
                                <a:lumOff val="15000"/>
                              </a:schemeClr>
                            </a:solidFill>
                            <a:latin typeface="Cambria Math"/>
                            <a:ea typeface="Cambria Math"/>
                          </a:rPr>
                          <m:t>2</m:t>
                        </m:r>
                      </m:sub>
                    </m:sSub>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7</m:t>
                    </m:r>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144</m:t>
                    </m:r>
                    <m:r>
                      <a:rPr lang="en-US" sz="2400" b="0" i="1" smtClean="0">
                        <a:solidFill>
                          <a:schemeClr val="tx1">
                            <a:lumMod val="85000"/>
                            <a:lumOff val="15000"/>
                          </a:schemeClr>
                        </a:solidFill>
                        <a:latin typeface="Cambria Math"/>
                      </a:rPr>
                      <m:t>,</m:t>
                    </m:r>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r>
                          <a:rPr lang="en-US" sz="2400" i="1">
                            <a:solidFill>
                              <a:schemeClr val="tx1">
                                <a:lumMod val="85000"/>
                                <a:lumOff val="15000"/>
                              </a:schemeClr>
                            </a:solidFill>
                            <a:latin typeface="Cambria Math"/>
                            <a:ea typeface="Cambria Math"/>
                          </a:rPr>
                          <m:t>′</m:t>
                        </m:r>
                      </m:e>
                      <m:sub>
                        <m:r>
                          <a:rPr lang="en-US" sz="2400" b="0" i="1" smtClean="0">
                            <a:solidFill>
                              <a:schemeClr val="tx1">
                                <a:lumMod val="85000"/>
                                <a:lumOff val="15000"/>
                              </a:schemeClr>
                            </a:solidFill>
                            <a:latin typeface="Cambria Math"/>
                            <a:ea typeface="Cambria Math"/>
                          </a:rPr>
                          <m:t>3</m:t>
                        </m:r>
                      </m:sub>
                    </m:sSub>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42</m:t>
                    </m:r>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409</m:t>
                    </m:r>
                    <m:r>
                      <a:rPr lang="en-US" sz="2400" b="0" i="1" smtClean="0">
                        <a:solidFill>
                          <a:schemeClr val="tx1">
                            <a:lumMod val="85000"/>
                            <a:lumOff val="15000"/>
                          </a:schemeClr>
                        </a:solidFill>
                        <a:latin typeface="Cambria Math"/>
                      </a:rPr>
                      <m:t>,</m:t>
                    </m:r>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r>
                          <a:rPr lang="en-US" sz="2400" i="1">
                            <a:solidFill>
                              <a:schemeClr val="tx1">
                                <a:lumMod val="85000"/>
                                <a:lumOff val="15000"/>
                              </a:schemeClr>
                            </a:solidFill>
                            <a:latin typeface="Cambria Math"/>
                            <a:ea typeface="Cambria Math"/>
                          </a:rPr>
                          <m:t>′</m:t>
                        </m:r>
                      </m:e>
                      <m:sub>
                        <m:r>
                          <a:rPr lang="en-US" sz="2400" b="0" i="1" smtClean="0">
                            <a:solidFill>
                              <a:schemeClr val="tx1">
                                <a:lumMod val="85000"/>
                                <a:lumOff val="15000"/>
                              </a:schemeClr>
                            </a:solidFill>
                            <a:latin typeface="Cambria Math"/>
                            <a:ea typeface="Cambria Math"/>
                          </a:rPr>
                          <m:t>4</m:t>
                        </m:r>
                      </m:sub>
                    </m:sSub>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454</m:t>
                    </m:r>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98</m:t>
                    </m:r>
                  </m:oMath>
                </a14:m>
                <a:r>
                  <a:rPr lang="en-US" sz="2400" dirty="0">
                    <a:solidFill>
                      <a:schemeClr val="tx1">
                        <a:lumMod val="85000"/>
                        <a:lumOff val="15000"/>
                      </a:schemeClr>
                    </a:solidFill>
                  </a:rPr>
                  <a:t>Moment about mean </a:t>
                </a:r>
              </a:p>
              <a:p>
                <a:pPr marL="0" indent="0">
                  <a:buNone/>
                </a:pPr>
                <a14:m>
                  <m:oMathPara xmlns:m="http://schemas.openxmlformats.org/officeDocument/2006/math">
                    <m:oMathParaPr>
                      <m:jc m:val="left"/>
                    </m:oMathParaPr>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e>
                        <m:sub>
                          <m:r>
                            <a:rPr lang="en-US" sz="2400" i="1">
                              <a:solidFill>
                                <a:schemeClr val="tx1">
                                  <a:lumMod val="85000"/>
                                  <a:lumOff val="15000"/>
                                </a:schemeClr>
                              </a:solidFill>
                              <a:latin typeface="Cambria Math"/>
                            </a:rPr>
                            <m:t>1</m:t>
                          </m:r>
                        </m:sub>
                      </m:sSub>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0</m:t>
                      </m:r>
                      <m:r>
                        <a:rPr lang="en-US" sz="2400" i="1">
                          <a:solidFill>
                            <a:schemeClr val="tx1">
                              <a:lumMod val="85000"/>
                              <a:lumOff val="15000"/>
                            </a:schemeClr>
                          </a:solidFill>
                          <a:latin typeface="Cambria Math"/>
                        </a:rPr>
                        <m:t>,</m:t>
                      </m:r>
                    </m:oMath>
                  </m:oMathPara>
                </a14:m>
                <a:endParaRPr lang="en-US" sz="2400" i="1" dirty="0">
                  <a:solidFill>
                    <a:schemeClr val="tx1">
                      <a:lumMod val="85000"/>
                      <a:lumOff val="15000"/>
                    </a:schemeClr>
                  </a:solidFill>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e>
                        <m:sub>
                          <m:r>
                            <a:rPr lang="en-US" sz="2400" i="1">
                              <a:solidFill>
                                <a:schemeClr val="tx1">
                                  <a:lumMod val="85000"/>
                                  <a:lumOff val="15000"/>
                                </a:schemeClr>
                              </a:solidFill>
                              <a:latin typeface="Cambria Math"/>
                              <a:ea typeface="Cambria Math"/>
                            </a:rPr>
                            <m:t>2</m:t>
                          </m:r>
                        </m:sub>
                      </m:sSub>
                      <m:r>
                        <a:rPr lang="en-US" sz="2400" i="1">
                          <a:solidFill>
                            <a:schemeClr val="tx1">
                              <a:lumMod val="85000"/>
                              <a:lumOff val="15000"/>
                            </a:schemeClr>
                          </a:solidFill>
                          <a:latin typeface="Cambria Math"/>
                        </a:rPr>
                        <m:t>=</m:t>
                      </m:r>
                      <m:sSubSup>
                        <m:sSubSupPr>
                          <m:ctrlPr>
                            <a:rPr lang="en-US" sz="2400" i="1">
                              <a:latin typeface="Cambria Math"/>
                              <a:ea typeface="Cambria Math"/>
                            </a:rPr>
                          </m:ctrlPr>
                        </m:sSubSupPr>
                        <m:e>
                          <m:r>
                            <a:rPr lang="en-US" sz="2400" i="1">
                              <a:latin typeface="Cambria Math"/>
                              <a:ea typeface="Cambria Math"/>
                            </a:rPr>
                            <m:t>𝜇</m:t>
                          </m:r>
                        </m:e>
                        <m:sub>
                          <m:r>
                            <a:rPr lang="en-US" sz="2400" i="1">
                              <a:latin typeface="Cambria Math"/>
                            </a:rPr>
                            <m:t>2</m:t>
                          </m:r>
                        </m:sub>
                        <m:sup>
                          <m:r>
                            <a:rPr lang="en-US" sz="2400" i="1">
                              <a:latin typeface="Cambria Math"/>
                            </a:rPr>
                            <m:t>′</m:t>
                          </m:r>
                        </m:sup>
                      </m:sSubSup>
                      <m:r>
                        <a:rPr lang="en-US" sz="2400" i="1">
                          <a:latin typeface="Cambria Math"/>
                        </a:rPr>
                        <m:t>−</m:t>
                      </m:r>
                      <m:sSup>
                        <m:sSupPr>
                          <m:ctrlPr>
                            <a:rPr lang="en-US" sz="2400" i="1">
                              <a:latin typeface="Cambria Math"/>
                            </a:rPr>
                          </m:ctrlPr>
                        </m:sSupPr>
                        <m:e>
                          <m:sSub>
                            <m:sSubPr>
                              <m:ctrlPr>
                                <a:rPr lang="en-US" sz="2400" i="1">
                                  <a:latin typeface="Cambria Math"/>
                                </a:rPr>
                              </m:ctrlPr>
                            </m:sSubPr>
                            <m:e>
                              <m:r>
                                <a:rPr lang="en-US" sz="2400" i="1">
                                  <a:latin typeface="Cambria Math"/>
                                  <a:ea typeface="Cambria Math"/>
                                </a:rPr>
                                <m:t>𝜇</m:t>
                              </m:r>
                            </m:e>
                            <m:sub>
                              <m:r>
                                <a:rPr lang="en-US" sz="2400" i="1">
                                  <a:latin typeface="Cambria Math"/>
                                </a:rPr>
                                <m:t>1</m:t>
                              </m:r>
                            </m:sub>
                          </m:sSub>
                          <m:r>
                            <a:rPr lang="en-US" sz="2400" i="1">
                              <a:latin typeface="Cambria Math"/>
                            </a:rPr>
                            <m:t>′</m:t>
                          </m:r>
                        </m:e>
                        <m:sup>
                          <m:r>
                            <a:rPr lang="en-US" sz="2400" i="1">
                              <a:latin typeface="Cambria Math"/>
                            </a:rPr>
                            <m:t>2</m:t>
                          </m:r>
                        </m:sup>
                      </m:sSup>
                      <m:r>
                        <a:rPr lang="en-US" sz="2400">
                          <a:latin typeface="Cambria Math"/>
                        </a:rPr>
                        <m:t>=</m:t>
                      </m:r>
                      <m:r>
                        <a:rPr lang="en-US" sz="2400" i="1">
                          <a:solidFill>
                            <a:schemeClr val="tx1">
                              <a:lumMod val="85000"/>
                              <a:lumOff val="15000"/>
                            </a:schemeClr>
                          </a:solidFill>
                          <a:latin typeface="Cambria Math"/>
                        </a:rPr>
                        <m:t>7</m:t>
                      </m:r>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0576</m:t>
                      </m:r>
                      <m:r>
                        <a:rPr lang="en-US" sz="2400" i="1">
                          <a:solidFill>
                            <a:schemeClr val="tx1">
                              <a:lumMod val="85000"/>
                              <a:lumOff val="15000"/>
                            </a:schemeClr>
                          </a:solidFill>
                          <a:latin typeface="Cambria Math"/>
                        </a:rPr>
                        <m:t>.</m:t>
                      </m:r>
                    </m:oMath>
                  </m:oMathPara>
                </a14:m>
                <a:endParaRPr lang="en-US" sz="2400" i="1" dirty="0">
                  <a:solidFill>
                    <a:schemeClr val="tx1">
                      <a:lumMod val="85000"/>
                      <a:lumOff val="15000"/>
                    </a:schemeClr>
                  </a:solidFill>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𝜇</m:t>
                          </m:r>
                        </m:e>
                        <m:sub>
                          <m:r>
                            <a:rPr lang="en-US" sz="2400" i="1">
                              <a:latin typeface="Cambria Math"/>
                            </a:rPr>
                            <m:t>3</m:t>
                          </m:r>
                        </m:sub>
                      </m:sSub>
                      <m:r>
                        <a:rPr lang="en-US" sz="2400" i="1">
                          <a:latin typeface="Cambria Math"/>
                        </a:rPr>
                        <m:t>=</m:t>
                      </m:r>
                      <m:sSubSup>
                        <m:sSubSupPr>
                          <m:ctrlPr>
                            <a:rPr lang="en-US" sz="2400" i="1">
                              <a:latin typeface="Cambria Math"/>
                              <a:ea typeface="Cambria Math"/>
                            </a:rPr>
                          </m:ctrlPr>
                        </m:sSubSupPr>
                        <m:e>
                          <m:r>
                            <a:rPr lang="en-US" sz="2400" i="1">
                              <a:latin typeface="Cambria Math"/>
                              <a:ea typeface="Cambria Math"/>
                            </a:rPr>
                            <m:t>𝜇</m:t>
                          </m:r>
                        </m:e>
                        <m:sub>
                          <m:r>
                            <a:rPr lang="en-US" sz="2400" i="1">
                              <a:latin typeface="Cambria Math"/>
                            </a:rPr>
                            <m:t>3</m:t>
                          </m:r>
                        </m:sub>
                        <m:sup>
                          <m:r>
                            <a:rPr lang="en-US" sz="2400" i="1">
                              <a:latin typeface="Cambria Math"/>
                            </a:rPr>
                            <m:t>′</m:t>
                          </m:r>
                        </m:sup>
                      </m:sSubSup>
                      <m:r>
                        <a:rPr lang="en-US" sz="2400" i="1">
                          <a:latin typeface="Cambria Math"/>
                        </a:rPr>
                        <m:t>−</m:t>
                      </m:r>
                      <m:r>
                        <a:rPr lang="en-US" sz="2400" i="1">
                          <a:latin typeface="Cambria Math"/>
                        </a:rPr>
                        <m:t>3</m:t>
                      </m:r>
                      <m:sSubSup>
                        <m:sSubSupPr>
                          <m:ctrlPr>
                            <a:rPr lang="en-US" sz="2400" i="1">
                              <a:latin typeface="Cambria Math"/>
                            </a:rPr>
                          </m:ctrlPr>
                        </m:sSubSupPr>
                        <m:e>
                          <m:r>
                            <a:rPr lang="en-US" sz="2400" i="1">
                              <a:latin typeface="Cambria Math"/>
                              <a:ea typeface="Cambria Math"/>
                            </a:rPr>
                            <m:t>𝜇</m:t>
                          </m:r>
                        </m:e>
                        <m:sub>
                          <m:r>
                            <a:rPr lang="en-US" sz="2400" i="1">
                              <a:latin typeface="Cambria Math"/>
                            </a:rPr>
                            <m:t>2</m:t>
                          </m:r>
                        </m:sub>
                        <m:sup>
                          <m:r>
                            <a:rPr lang="en-US" sz="2400" i="1">
                              <a:latin typeface="Cambria Math"/>
                            </a:rPr>
                            <m:t>′</m:t>
                          </m:r>
                        </m:sup>
                      </m:sSubSup>
                      <m:sSub>
                        <m:sSubPr>
                          <m:ctrlPr>
                            <a:rPr lang="en-US" sz="2400" i="1">
                              <a:latin typeface="Cambria Math"/>
                            </a:rPr>
                          </m:ctrlPr>
                        </m:sSubPr>
                        <m:e>
                          <m:r>
                            <a:rPr lang="en-US" sz="2400" i="1">
                              <a:latin typeface="Cambria Math"/>
                              <a:ea typeface="Cambria Math"/>
                            </a:rPr>
                            <m:t>𝜇</m:t>
                          </m:r>
                        </m:e>
                        <m:sub>
                          <m:r>
                            <a:rPr lang="en-US" sz="2400" i="1">
                              <a:latin typeface="Cambria Math"/>
                            </a:rPr>
                            <m:t>1</m:t>
                          </m:r>
                        </m:sub>
                      </m:sSub>
                      <m:r>
                        <a:rPr lang="en-US" sz="2400" i="1">
                          <a:latin typeface="Cambria Math"/>
                        </a:rPr>
                        <m:t>′+</m:t>
                      </m:r>
                      <m:r>
                        <a:rPr lang="en-US" sz="2400" i="1">
                          <a:latin typeface="Cambria Math"/>
                        </a:rPr>
                        <m:t>2</m:t>
                      </m:r>
                      <m:sSup>
                        <m:sSupPr>
                          <m:ctrlPr>
                            <a:rPr lang="en-US" sz="2400" i="1">
                              <a:latin typeface="Cambria Math"/>
                            </a:rPr>
                          </m:ctrlPr>
                        </m:sSupPr>
                        <m:e>
                          <m:sSub>
                            <m:sSubPr>
                              <m:ctrlPr>
                                <a:rPr lang="en-US" sz="2400" i="1">
                                  <a:latin typeface="Cambria Math"/>
                                </a:rPr>
                              </m:ctrlPr>
                            </m:sSubPr>
                            <m:e>
                              <m:r>
                                <a:rPr lang="en-US" sz="2400" i="1">
                                  <a:latin typeface="Cambria Math"/>
                                  <a:ea typeface="Cambria Math"/>
                                </a:rPr>
                                <m:t>𝜇</m:t>
                              </m:r>
                            </m:e>
                            <m:sub>
                              <m:r>
                                <a:rPr lang="en-US" sz="2400" i="1">
                                  <a:latin typeface="Cambria Math"/>
                                </a:rPr>
                                <m:t>1</m:t>
                              </m:r>
                            </m:sub>
                          </m:sSub>
                          <m:r>
                            <a:rPr lang="en-US" sz="2400" i="1">
                              <a:latin typeface="Cambria Math"/>
                            </a:rPr>
                            <m:t>′</m:t>
                          </m:r>
                        </m:e>
                        <m:sup>
                          <m:r>
                            <a:rPr lang="en-US" sz="2400" i="1">
                              <a:latin typeface="Cambria Math"/>
                            </a:rPr>
                            <m:t>3</m:t>
                          </m:r>
                        </m:sup>
                      </m:sSup>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36</m:t>
                      </m:r>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1588</m:t>
                      </m:r>
                      <m:r>
                        <a:rPr lang="en-US" sz="2400" i="1">
                          <a:solidFill>
                            <a:schemeClr val="tx1">
                              <a:lumMod val="85000"/>
                              <a:lumOff val="15000"/>
                            </a:schemeClr>
                          </a:solidFill>
                          <a:latin typeface="Cambria Math"/>
                        </a:rPr>
                        <m:t>,</m:t>
                      </m:r>
                    </m:oMath>
                  </m:oMathPara>
                </a14:m>
                <a:endParaRPr lang="en-US" sz="2400" i="1" dirty="0">
                  <a:solidFill>
                    <a:schemeClr val="tx1">
                      <a:lumMod val="85000"/>
                      <a:lumOff val="15000"/>
                    </a:schemeClr>
                  </a:solidFill>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𝜇</m:t>
                          </m:r>
                        </m:e>
                        <m:sub>
                          <m:r>
                            <a:rPr lang="en-US" sz="2400" i="1">
                              <a:latin typeface="Cambria Math"/>
                              <a:ea typeface="Cambria Math"/>
                            </a:rPr>
                            <m:t>4</m:t>
                          </m:r>
                        </m:sub>
                      </m:sSub>
                      <m:r>
                        <a:rPr lang="en-US" sz="2400" i="1">
                          <a:latin typeface="Cambria Math"/>
                        </a:rPr>
                        <m:t>=</m:t>
                      </m:r>
                      <m:sSubSup>
                        <m:sSubSupPr>
                          <m:ctrlPr>
                            <a:rPr lang="en-US" sz="2400" i="1">
                              <a:latin typeface="Cambria Math"/>
                              <a:ea typeface="Cambria Math"/>
                            </a:rPr>
                          </m:ctrlPr>
                        </m:sSubSupPr>
                        <m:e>
                          <m:r>
                            <a:rPr lang="en-US" sz="2400" i="1">
                              <a:latin typeface="Cambria Math"/>
                              <a:ea typeface="Cambria Math"/>
                            </a:rPr>
                            <m:t>𝜇</m:t>
                          </m:r>
                        </m:e>
                        <m:sub>
                          <m:r>
                            <a:rPr lang="en-US" sz="2400" i="1">
                              <a:latin typeface="Cambria Math"/>
                              <a:ea typeface="Cambria Math"/>
                            </a:rPr>
                            <m:t>4</m:t>
                          </m:r>
                        </m:sub>
                        <m:sup>
                          <m:r>
                            <a:rPr lang="en-US" sz="2400" i="1">
                              <a:latin typeface="Cambria Math"/>
                            </a:rPr>
                            <m:t>′</m:t>
                          </m:r>
                        </m:sup>
                      </m:sSubSup>
                      <m:r>
                        <a:rPr lang="en-US" sz="2400" i="1">
                          <a:latin typeface="Cambria Math"/>
                        </a:rPr>
                        <m:t>−</m:t>
                      </m:r>
                      <m:r>
                        <a:rPr lang="en-US" sz="2400" i="1">
                          <a:latin typeface="Cambria Math"/>
                        </a:rPr>
                        <m:t>4</m:t>
                      </m:r>
                      <m:sSubSup>
                        <m:sSubSupPr>
                          <m:ctrlPr>
                            <a:rPr lang="en-US" sz="2400" i="1">
                              <a:latin typeface="Cambria Math"/>
                            </a:rPr>
                          </m:ctrlPr>
                        </m:sSubSupPr>
                        <m:e>
                          <m:r>
                            <a:rPr lang="en-US" sz="2400" i="1">
                              <a:latin typeface="Cambria Math"/>
                              <a:ea typeface="Cambria Math"/>
                            </a:rPr>
                            <m:t>𝜇</m:t>
                          </m:r>
                        </m:e>
                        <m:sub>
                          <m:r>
                            <a:rPr lang="en-US" sz="2400" i="1">
                              <a:latin typeface="Cambria Math"/>
                              <a:ea typeface="Cambria Math"/>
                            </a:rPr>
                            <m:t>3</m:t>
                          </m:r>
                        </m:sub>
                        <m:sup>
                          <m:r>
                            <a:rPr lang="en-US" sz="2400" i="1">
                              <a:latin typeface="Cambria Math"/>
                            </a:rPr>
                            <m:t>′</m:t>
                          </m:r>
                        </m:sup>
                      </m:sSubSup>
                      <m:sSubSup>
                        <m:sSubSupPr>
                          <m:ctrlPr>
                            <a:rPr lang="en-US" sz="2400" i="1">
                              <a:latin typeface="Cambria Math"/>
                            </a:rPr>
                          </m:ctrlPr>
                        </m:sSubSupPr>
                        <m:e>
                          <m:r>
                            <a:rPr lang="en-US" sz="2400" i="1">
                              <a:latin typeface="Cambria Math"/>
                              <a:ea typeface="Cambria Math"/>
                            </a:rPr>
                            <m:t>𝜇</m:t>
                          </m:r>
                        </m:e>
                        <m:sub>
                          <m:r>
                            <a:rPr lang="en-US" sz="2400" i="1">
                              <a:latin typeface="Cambria Math"/>
                            </a:rPr>
                            <m:t>1</m:t>
                          </m:r>
                        </m:sub>
                        <m:sup>
                          <m:r>
                            <a:rPr lang="en-US" sz="2400" i="1">
                              <a:latin typeface="Cambria Math"/>
                            </a:rPr>
                            <m:t>′</m:t>
                          </m:r>
                        </m:sup>
                      </m:sSubSup>
                      <m:r>
                        <a:rPr lang="en-US" sz="2400" i="1">
                          <a:latin typeface="Cambria Math"/>
                        </a:rPr>
                        <m:t>+</m:t>
                      </m:r>
                      <m:r>
                        <a:rPr lang="en-US" sz="2400" i="1">
                          <a:latin typeface="Cambria Math"/>
                        </a:rPr>
                        <m:t>6</m:t>
                      </m:r>
                      <m:sSubSup>
                        <m:sSubSupPr>
                          <m:ctrlPr>
                            <a:rPr lang="en-US" sz="2400" i="1">
                              <a:latin typeface="Cambria Math"/>
                            </a:rPr>
                          </m:ctrlPr>
                        </m:sSubSupPr>
                        <m:e>
                          <m:r>
                            <a:rPr lang="en-US" sz="2400" i="1">
                              <a:latin typeface="Cambria Math"/>
                              <a:ea typeface="Cambria Math"/>
                            </a:rPr>
                            <m:t>𝜇</m:t>
                          </m:r>
                        </m:e>
                        <m:sub>
                          <m:r>
                            <a:rPr lang="en-US" sz="2400" i="1">
                              <a:latin typeface="Cambria Math"/>
                            </a:rPr>
                            <m:t>2</m:t>
                          </m:r>
                        </m:sub>
                        <m:sup>
                          <m:r>
                            <a:rPr lang="en-US" sz="2400" i="1">
                              <a:latin typeface="Cambria Math"/>
                            </a:rPr>
                            <m:t>′</m:t>
                          </m:r>
                        </m:sup>
                      </m:sSubSup>
                      <m:sSup>
                        <m:sSupPr>
                          <m:ctrlPr>
                            <a:rPr lang="en-US" sz="2400" i="1">
                              <a:latin typeface="Cambria Math"/>
                            </a:rPr>
                          </m:ctrlPr>
                        </m:sSupPr>
                        <m:e>
                          <m:sSub>
                            <m:sSubPr>
                              <m:ctrlPr>
                                <a:rPr lang="en-US" sz="2400" i="1">
                                  <a:latin typeface="Cambria Math"/>
                                </a:rPr>
                              </m:ctrlPr>
                            </m:sSubPr>
                            <m:e>
                              <m:r>
                                <a:rPr lang="en-US" sz="2400" i="1">
                                  <a:latin typeface="Cambria Math"/>
                                  <a:ea typeface="Cambria Math"/>
                                </a:rPr>
                                <m:t>𝜇</m:t>
                              </m:r>
                            </m:e>
                            <m:sub>
                              <m:r>
                                <a:rPr lang="en-US" sz="2400" i="1">
                                  <a:latin typeface="Cambria Math"/>
                                </a:rPr>
                                <m:t>1</m:t>
                              </m:r>
                            </m:sub>
                          </m:sSub>
                          <m:r>
                            <a:rPr lang="en-US" sz="2400" i="1">
                              <a:latin typeface="Cambria Math"/>
                            </a:rPr>
                            <m:t>′</m:t>
                          </m:r>
                        </m:e>
                        <m:sup>
                          <m:r>
                            <a:rPr lang="en-US" sz="2400" i="1">
                              <a:latin typeface="Cambria Math"/>
                            </a:rPr>
                            <m:t>2</m:t>
                          </m:r>
                        </m:sup>
                      </m:sSup>
                      <m:r>
                        <a:rPr lang="en-US" sz="2400">
                          <a:latin typeface="Cambria Math"/>
                        </a:rPr>
                        <m:t>−</m:t>
                      </m:r>
                      <m:r>
                        <a:rPr lang="en-US" sz="2400">
                          <a:latin typeface="Cambria Math"/>
                        </a:rPr>
                        <m:t>3</m:t>
                      </m:r>
                      <m:sSup>
                        <m:sSupPr>
                          <m:ctrlPr>
                            <a:rPr lang="en-US" sz="2400" i="1">
                              <a:latin typeface="Cambria Math"/>
                            </a:rPr>
                          </m:ctrlPr>
                        </m:sSupPr>
                        <m:e>
                          <m:sSub>
                            <m:sSubPr>
                              <m:ctrlPr>
                                <a:rPr lang="en-US" sz="2400" i="1">
                                  <a:latin typeface="Cambria Math"/>
                                </a:rPr>
                              </m:ctrlPr>
                            </m:sSubPr>
                            <m:e>
                              <m:r>
                                <a:rPr lang="en-US" sz="2400" i="1">
                                  <a:latin typeface="Cambria Math"/>
                                  <a:ea typeface="Cambria Math"/>
                                </a:rPr>
                                <m:t>𝜇</m:t>
                              </m:r>
                            </m:e>
                            <m:sub>
                              <m:r>
                                <a:rPr lang="en-US" sz="2400" i="1">
                                  <a:latin typeface="Cambria Math"/>
                                </a:rPr>
                                <m:t>1</m:t>
                              </m:r>
                            </m:sub>
                          </m:sSub>
                          <m:r>
                            <a:rPr lang="en-US" sz="2400" i="1">
                              <a:latin typeface="Cambria Math"/>
                            </a:rPr>
                            <m:t>′</m:t>
                          </m:r>
                        </m:e>
                        <m:sup>
                          <m:r>
                            <a:rPr lang="en-US" sz="2400" i="1">
                              <a:latin typeface="Cambria Math"/>
                            </a:rPr>
                            <m:t>4</m:t>
                          </m:r>
                        </m:sup>
                      </m:sSup>
                      <m:r>
                        <a:rPr lang="en-US" sz="2400" i="1">
                          <a:latin typeface="Cambria Math"/>
                        </a:rPr>
                        <m:t>=</m:t>
                      </m:r>
                      <m:r>
                        <a:rPr lang="en-US" sz="2400" i="1">
                          <a:solidFill>
                            <a:schemeClr val="tx1">
                              <a:lumMod val="85000"/>
                              <a:lumOff val="15000"/>
                            </a:schemeClr>
                          </a:solidFill>
                          <a:latin typeface="Cambria Math"/>
                        </a:rPr>
                        <m:t>408</m:t>
                      </m:r>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7896</m:t>
                      </m:r>
                    </m:oMath>
                  </m:oMathPara>
                </a14:m>
                <a:endParaRPr lang="en-US" sz="2400" dirty="0">
                  <a:solidFill>
                    <a:schemeClr val="tx1">
                      <a:lumMod val="85000"/>
                      <a:lumOff val="15000"/>
                    </a:schemeClr>
                  </a:solidFill>
                </a:endParaRPr>
              </a:p>
              <a:p>
                <a:pPr marL="0" indent="0">
                  <a:spcBef>
                    <a:spcPts val="1245"/>
                  </a:spcBef>
                  <a:buNone/>
                </a:pPr>
                <a:endParaRPr lang="en-US" sz="2400" dirty="0">
                  <a:solidFill>
                    <a:schemeClr val="tx1">
                      <a:lumMod val="85000"/>
                      <a:lumOff val="15000"/>
                    </a:schemeClr>
                  </a:solidFill>
                </a:endParaRPr>
              </a:p>
              <a:p>
                <a:pPr marL="0" indent="0">
                  <a:spcBef>
                    <a:spcPts val="1245"/>
                  </a:spcBef>
                  <a:buNone/>
                </a:pPr>
                <a:endParaRPr lang="en-US" sz="2400" b="0" dirty="0" smtClean="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rotWithShape="1">
                <a:blip r:embed="rId2"/>
                <a:stretch>
                  <a:fillRect l="-1185" t="-9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EE234AF-3F19-4885-8B8B-BB1A17737EF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482513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105400"/>
              </a:xfrm>
            </p:spPr>
            <p:txBody>
              <a:bodyPr>
                <a:normAutofit/>
              </a:bodyPr>
              <a:lstStyle/>
              <a:p>
                <a:pPr marL="0" indent="0">
                  <a:spcBef>
                    <a:spcPts val="1245"/>
                  </a:spcBef>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b>
                            <m:sSubPr>
                              <m:ctrlPr>
                                <a:rPr lang="en-US" sz="2200" i="1" smtClean="0">
                                  <a:solidFill>
                                    <a:schemeClr val="tx1">
                                      <a:lumMod val="85000"/>
                                      <a:lumOff val="15000"/>
                                    </a:schemeClr>
                                  </a:solidFill>
                                  <a:latin typeface="Cambria Math"/>
                                  <a:cs typeface="Arial"/>
                                </a:rPr>
                              </m:ctrlPr>
                            </m:sSubPr>
                            <m:e>
                              <m:sSup>
                                <m:sSupPr>
                                  <m:ctrlPr>
                                    <a:rPr lang="en-US" sz="2200" i="1">
                                      <a:solidFill>
                                        <a:schemeClr val="tx1">
                                          <a:lumMod val="85000"/>
                                          <a:lumOff val="15000"/>
                                        </a:schemeClr>
                                      </a:solidFill>
                                      <a:latin typeface="Cambria Math"/>
                                      <a:cs typeface="Arial"/>
                                    </a:rPr>
                                  </m:ctrlPr>
                                </m:sSupPr>
                                <m:e>
                                  <m:r>
                                    <a:rPr lang="en-US" sz="2200" i="1">
                                      <a:solidFill>
                                        <a:schemeClr val="tx1">
                                          <a:lumMod val="85000"/>
                                          <a:lumOff val="15000"/>
                                        </a:schemeClr>
                                      </a:solidFill>
                                      <a:latin typeface="Cambria Math"/>
                                      <a:ea typeface="Cambria Math"/>
                                      <a:cs typeface="Arial"/>
                                    </a:rPr>
                                    <m:t>𝜇</m:t>
                                  </m:r>
                                </m:e>
                                <m:sup>
                                  <m:r>
                                    <a:rPr lang="en-US" sz="2200" b="0" i="1" smtClean="0">
                                      <a:solidFill>
                                        <a:schemeClr val="tx1">
                                          <a:lumMod val="85000"/>
                                          <a:lumOff val="15000"/>
                                        </a:schemeClr>
                                      </a:solidFill>
                                      <a:latin typeface="Cambria Math"/>
                                      <a:ea typeface="Cambria Math"/>
                                      <a:cs typeface="Arial"/>
                                    </a:rPr>
                                    <m:t>2</m:t>
                                  </m:r>
                                </m:sup>
                              </m:sSup>
                            </m:e>
                            <m:sub>
                              <m:r>
                                <a:rPr lang="en-US" sz="2200" b="0" i="1" smtClean="0">
                                  <a:solidFill>
                                    <a:schemeClr val="tx1">
                                      <a:lumMod val="85000"/>
                                      <a:lumOff val="15000"/>
                                    </a:schemeClr>
                                  </a:solidFill>
                                  <a:latin typeface="Cambria Math"/>
                                  <a:cs typeface="Arial"/>
                                </a:rPr>
                                <m:t>3</m:t>
                              </m:r>
                            </m:sub>
                          </m:sSub>
                        </m:num>
                        <m:den>
                          <m:sSubSup>
                            <m:sSubSupPr>
                              <m:ctrlPr>
                                <a:rPr lang="en-US" sz="2200" i="1">
                                  <a:solidFill>
                                    <a:schemeClr val="tx1">
                                      <a:lumMod val="85000"/>
                                      <a:lumOff val="15000"/>
                                    </a:schemeClr>
                                  </a:solidFill>
                                  <a:latin typeface="Cambria Math"/>
                                  <a:cs typeface="Arial"/>
                                </a:rPr>
                              </m:ctrlPr>
                            </m:sSubSupPr>
                            <m:e>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b/>
                            <m:sup>
                              <m:r>
                                <a:rPr lang="en-US" sz="2200" i="1">
                                  <a:solidFill>
                                    <a:schemeClr val="tx1">
                                      <a:lumMod val="85000"/>
                                      <a:lumOff val="15000"/>
                                    </a:schemeClr>
                                  </a:solidFill>
                                  <a:latin typeface="Cambria Math"/>
                                  <a:cs typeface="Arial"/>
                                </a:rPr>
                                <m:t>3</m:t>
                              </m:r>
                            </m:sup>
                          </m:sSubSup>
                        </m:den>
                      </m:f>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3</m:t>
                      </m:r>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7193</m:t>
                      </m:r>
                      <m:r>
                        <a:rPr lang="en-US" sz="2200" b="0" i="1" smtClean="0">
                          <a:solidFill>
                            <a:schemeClr val="tx1">
                              <a:lumMod val="85000"/>
                              <a:lumOff val="15000"/>
                            </a:schemeClr>
                          </a:solidFill>
                          <a:latin typeface="Cambria Math"/>
                          <a:cs typeface="Arial"/>
                        </a:rPr>
                        <m:t>, </m:t>
                      </m:r>
                    </m:oMath>
                  </m:oMathPara>
                </a14:m>
                <a:endParaRPr lang="en-US" sz="2200" i="1" dirty="0" smtClean="0">
                  <a:solidFill>
                    <a:schemeClr val="tx1">
                      <a:lumMod val="85000"/>
                      <a:lumOff val="15000"/>
                    </a:schemeClr>
                  </a:solidFill>
                  <a:latin typeface="Cambria Math"/>
                  <a:cs typeface="Arial"/>
                </a:endParaRPr>
              </a:p>
              <a:p>
                <a:pPr marL="0" indent="0">
                  <a:spcBef>
                    <a:spcPts val="1245"/>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num>
                        <m:den>
                          <m:sSup>
                            <m:sSupPr>
                              <m:ctrlPr>
                                <a:rPr lang="en-US" sz="2200" i="1">
                                  <a:solidFill>
                                    <a:schemeClr val="tx1">
                                      <a:lumMod val="85000"/>
                                      <a:lumOff val="15000"/>
                                    </a:schemeClr>
                                  </a:solidFill>
                                  <a:latin typeface="Cambria Math"/>
                                  <a:cs typeface="Arial"/>
                                </a:rPr>
                              </m:ctrlPr>
                            </m:sSupPr>
                            <m:e>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p>
                              <m:r>
                                <a:rPr lang="en-US" sz="2200" i="1">
                                  <a:solidFill>
                                    <a:schemeClr val="tx1">
                                      <a:lumMod val="85000"/>
                                      <a:lumOff val="15000"/>
                                    </a:schemeClr>
                                  </a:solidFill>
                                  <a:latin typeface="Cambria Math"/>
                                  <a:cs typeface="Arial"/>
                                </a:rPr>
                                <m:t>2</m:t>
                              </m:r>
                            </m:sup>
                          </m:sSup>
                        </m:den>
                      </m:f>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8</m:t>
                      </m:r>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207</m:t>
                      </m:r>
                    </m:oMath>
                  </m:oMathPara>
                </a14:m>
                <a:endParaRPr lang="en-US" sz="2200" b="0" dirty="0" smtClean="0">
                  <a:solidFill>
                    <a:schemeClr val="tx1">
                      <a:lumMod val="85000"/>
                      <a:lumOff val="15000"/>
                    </a:schemeClr>
                  </a:solidFill>
                  <a:latin typeface="+mj-lt"/>
                </a:endParaRPr>
              </a:p>
              <a:p>
                <a:pPr marL="0" indent="0">
                  <a:spcBef>
                    <a:spcPts val="1245"/>
                  </a:spcBef>
                  <a:buNone/>
                </a:pPr>
                <a:r>
                  <a:rPr lang="en-US" sz="2200" dirty="0" smtClean="0">
                    <a:solidFill>
                      <a:schemeClr val="tx1">
                        <a:lumMod val="85000"/>
                        <a:lumOff val="15000"/>
                      </a:schemeClr>
                    </a:solidFill>
                    <a:latin typeface="+mj-lt"/>
                  </a:rPr>
                  <a:t>Skewness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b="0" dirty="0" smtClean="0">
                    <a:solidFill>
                      <a:schemeClr val="tx1">
                        <a:lumMod val="85000"/>
                        <a:lumOff val="15000"/>
                      </a:schemeClr>
                    </a:solidFill>
                    <a:latin typeface="+mj-lt"/>
                  </a:rPr>
                  <a:t> is positive so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𝛾</m:t>
                        </m:r>
                        <m:r>
                          <m:rPr>
                            <m:nor/>
                          </m:rPr>
                          <a:rPr lang="en-US" sz="2200" dirty="0">
                            <a:solidFill>
                              <a:schemeClr val="tx1">
                                <a:lumMod val="85000"/>
                                <a:lumOff val="15000"/>
                              </a:schemeClr>
                            </a:solidFill>
                          </a:rPr>
                          <m:t> </m:t>
                        </m:r>
                      </m:e>
                      <m:sub>
                        <m:r>
                          <a:rPr lang="en-US" sz="2200" i="1">
                            <a:solidFill>
                              <a:schemeClr val="tx1">
                                <a:lumMod val="85000"/>
                                <a:lumOff val="15000"/>
                              </a:schemeClr>
                            </a:solidFill>
                            <a:latin typeface="Cambria Math"/>
                            <a:cs typeface="Arial"/>
                          </a:rPr>
                          <m:t>1</m:t>
                        </m:r>
                      </m:sub>
                    </m:sSub>
                    <m:r>
                      <a:rPr lang="en-US" sz="2200" b="0" i="0" smtClean="0">
                        <a:solidFill>
                          <a:schemeClr val="tx1">
                            <a:lumMod val="85000"/>
                            <a:lumOff val="15000"/>
                          </a:schemeClr>
                        </a:solidFill>
                        <a:latin typeface="Cambria Math"/>
                        <a:cs typeface="Arial"/>
                      </a:rPr>
                      <m:t>=</m:t>
                    </m:r>
                    <m:r>
                      <a:rPr lang="en-US" sz="2200" b="0" i="0" smtClean="0">
                        <a:solidFill>
                          <a:schemeClr val="tx1">
                            <a:lumMod val="85000"/>
                            <a:lumOff val="15000"/>
                          </a:schemeClr>
                        </a:solidFill>
                        <a:latin typeface="Cambria Math"/>
                        <a:cs typeface="Arial"/>
                      </a:rPr>
                      <m:t>1</m:t>
                    </m:r>
                    <m:r>
                      <a:rPr lang="en-US" sz="2200" b="0" i="0" smtClean="0">
                        <a:solidFill>
                          <a:schemeClr val="tx1">
                            <a:lumMod val="85000"/>
                            <a:lumOff val="15000"/>
                          </a:schemeClr>
                        </a:solidFill>
                        <a:latin typeface="Cambria Math"/>
                        <a:cs typeface="Arial"/>
                      </a:rPr>
                      <m:t>.</m:t>
                    </m:r>
                    <m:r>
                      <a:rPr lang="en-US" sz="2200" b="0" i="0" smtClean="0">
                        <a:solidFill>
                          <a:schemeClr val="tx1">
                            <a:lumMod val="85000"/>
                            <a:lumOff val="15000"/>
                          </a:schemeClr>
                        </a:solidFill>
                        <a:latin typeface="Cambria Math"/>
                        <a:cs typeface="Arial"/>
                      </a:rPr>
                      <m:t>9285</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so</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distribution</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is</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positivley</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skewed</m:t>
                    </m:r>
                    <m:r>
                      <a:rPr lang="en-US" sz="2200" b="0" i="0" smtClean="0">
                        <a:solidFill>
                          <a:schemeClr val="tx1">
                            <a:lumMod val="85000"/>
                            <a:lumOff val="15000"/>
                          </a:schemeClr>
                        </a:solidFill>
                        <a:latin typeface="Cambria Math"/>
                        <a:cs typeface="Arial"/>
                      </a:rPr>
                      <m:t>.</m:t>
                    </m:r>
                  </m:oMath>
                </a14:m>
                <a:endParaRPr lang="en-US" sz="2200" b="0" dirty="0" smtClean="0">
                  <a:solidFill>
                    <a:schemeClr val="tx1">
                      <a:lumMod val="85000"/>
                      <a:lumOff val="15000"/>
                    </a:schemeClr>
                  </a:solidFill>
                  <a:latin typeface="+mj-lt"/>
                  <a:cs typeface="Arial"/>
                </a:endParaRPr>
              </a:p>
              <a:p>
                <a:pPr marL="0" indent="0">
                  <a:spcBef>
                    <a:spcPts val="1245"/>
                  </a:spcBef>
                  <a:buNone/>
                </a:pPr>
                <a:r>
                  <a:rPr lang="en-US" sz="2200" dirty="0" smtClean="0">
                    <a:solidFill>
                      <a:schemeClr val="tx1">
                        <a:lumMod val="85000"/>
                        <a:lumOff val="15000"/>
                      </a:schemeClr>
                    </a:solidFill>
                    <a:latin typeface="+mj-lt"/>
                  </a:rPr>
                  <a:t>Kurtosis: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b="0" i="1" smtClean="0">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8</m:t>
                    </m:r>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207</m:t>
                    </m:r>
                    <m:r>
                      <a:rPr lang="en-US" sz="2200" b="0" i="1" smtClean="0">
                        <a:solidFill>
                          <a:schemeClr val="tx1">
                            <a:lumMod val="85000"/>
                            <a:lumOff val="15000"/>
                          </a:schemeClr>
                        </a:solidFill>
                        <a:latin typeface="Cambria Math"/>
                        <a:cs typeface="Arial"/>
                      </a:rPr>
                      <m:t>&gt;</m:t>
                    </m:r>
                    <m:r>
                      <a:rPr lang="en-US" sz="2200" b="0" i="1" smtClean="0">
                        <a:solidFill>
                          <a:schemeClr val="tx1">
                            <a:lumMod val="85000"/>
                            <a:lumOff val="15000"/>
                          </a:schemeClr>
                        </a:solidFill>
                        <a:latin typeface="Cambria Math"/>
                        <a:cs typeface="Arial"/>
                      </a:rPr>
                      <m:t>3</m:t>
                    </m:r>
                  </m:oMath>
                </a14:m>
                <a:r>
                  <a:rPr lang="en-US" sz="2200" dirty="0" smtClean="0">
                    <a:solidFill>
                      <a:schemeClr val="tx1">
                        <a:lumMod val="85000"/>
                        <a:lumOff val="15000"/>
                      </a:schemeClr>
                    </a:solidFill>
                  </a:rPr>
                  <a:t> so distribution is </a:t>
                </a:r>
                <a:r>
                  <a:rPr lang="en-US" sz="2200" dirty="0" err="1" smtClean="0">
                    <a:solidFill>
                      <a:schemeClr val="tx1">
                        <a:lumMod val="85000"/>
                        <a:lumOff val="15000"/>
                      </a:schemeClr>
                    </a:solidFill>
                  </a:rPr>
                  <a:t>leptokutic</a:t>
                </a:r>
                <a:r>
                  <a:rPr lang="en-US" sz="2200" dirty="0" smtClean="0">
                    <a:solidFill>
                      <a:schemeClr val="tx1">
                        <a:lumMod val="85000"/>
                        <a:lumOff val="15000"/>
                      </a:schemeClr>
                    </a:solidFill>
                  </a:rPr>
                  <a:t>.</a:t>
                </a:r>
                <a:endParaRPr lang="en-US" sz="2200" dirty="0">
                  <a:solidFill>
                    <a:schemeClr val="tx1">
                      <a:lumMod val="85000"/>
                      <a:lumOff val="15000"/>
                    </a:schemeClr>
                  </a:solidFill>
                </a:endParaRPr>
              </a:p>
              <a:p>
                <a:pPr marL="0" indent="0">
                  <a:spcBef>
                    <a:spcPts val="1245"/>
                  </a:spcBef>
                  <a:buNone/>
                </a:pP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5C32C2E-A388-4290-99AF-A0820F32904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497598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Q1.</a:t>
            </a:r>
            <a:r>
              <a:rPr lang="en-US" sz="2200" dirty="0">
                <a:latin typeface="Calibri" pitchFamily="34" charset="0"/>
                <a:ea typeface="Calibri" pitchFamily="34" charset="0"/>
                <a:cs typeface="Calibri" pitchFamily="34" charset="0"/>
              </a:rPr>
              <a:t> Find all four central moments and Discuss Skewness and Kurtosis for the following distribution-</a:t>
            </a:r>
            <a:endParaRPr lang="en-US" sz="2200" dirty="0">
              <a:latin typeface="Arial" pitchFamily="34" charset="0"/>
              <a:cs typeface="Arial" pitchFamily="34" charset="0"/>
            </a:endParaRPr>
          </a:p>
          <a:p>
            <a:pPr marL="0" indent="0">
              <a:buNone/>
            </a:pPr>
            <a:endParaRPr lang="en-US" sz="2200" dirty="0"/>
          </a:p>
        </p:txBody>
      </p:sp>
      <p:sp>
        <p:nvSpPr>
          <p:cNvPr id="4" name="Date Placeholder 3"/>
          <p:cNvSpPr>
            <a:spLocks noGrp="1"/>
          </p:cNvSpPr>
          <p:nvPr>
            <p:ph type="dt" sz="half" idx="10"/>
          </p:nvPr>
        </p:nvSpPr>
        <p:spPr/>
        <p:txBody>
          <a:bodyPr/>
          <a:lstStyle/>
          <a:p>
            <a:fld id="{C96BD5D1-A87B-4CEE-8A09-3023C7C80AE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Daily</a:t>
            </a:r>
            <a:r>
              <a:rPr kumimoji="0" lang="en-US" sz="3000" b="1" i="0" u="none" strike="noStrike" kern="1200" cap="none" spc="0" normalizeH="0" noProof="0" dirty="0" smtClean="0">
                <a:ln>
                  <a:noFill/>
                </a:ln>
                <a:solidFill>
                  <a:schemeClr val="dk1"/>
                </a:solidFill>
                <a:effectLst/>
                <a:uLnTx/>
                <a:uFillTx/>
                <a:latin typeface="+mn-lt"/>
                <a:ea typeface="+mn-ea"/>
                <a:cs typeface="+mn-cs"/>
              </a:rPr>
              <a:t> Quiz(CO3)</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329408829"/>
              </p:ext>
            </p:extLst>
          </p:nvPr>
        </p:nvGraphicFramePr>
        <p:xfrm>
          <a:off x="1352318" y="2362200"/>
          <a:ext cx="5962882" cy="1813560"/>
        </p:xfrm>
        <a:graphic>
          <a:graphicData uri="http://schemas.openxmlformats.org/drawingml/2006/table">
            <a:tbl>
              <a:tblPr firstRow="1" firstCol="1" bandRow="1">
                <a:tableStyleId>{5C22544A-7EE6-4342-B048-85BDC9FD1C3A}</a:tableStyleId>
              </a:tblPr>
              <a:tblGrid>
                <a:gridCol w="1390882"/>
                <a:gridCol w="838200"/>
                <a:gridCol w="685800"/>
                <a:gridCol w="914400"/>
                <a:gridCol w="990600"/>
                <a:gridCol w="1143000"/>
              </a:tblGrid>
              <a:tr h="609600">
                <a:tc>
                  <a:txBody>
                    <a:bodyPr/>
                    <a:lstStyle/>
                    <a:p>
                      <a:pPr marL="0" marR="0" algn="l">
                        <a:lnSpc>
                          <a:spcPct val="115000"/>
                        </a:lnSpc>
                        <a:spcBef>
                          <a:spcPts val="0"/>
                        </a:spcBef>
                        <a:spcAft>
                          <a:spcPts val="0"/>
                        </a:spcAft>
                      </a:pPr>
                      <a:r>
                        <a:rPr lang="en-US" sz="2000" dirty="0">
                          <a:effectLst/>
                        </a:rPr>
                        <a:t>Range of Expenditures</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a:effectLst/>
                        </a:rPr>
                        <a:t>2-4</a:t>
                      </a:r>
                      <a:endParaRPr lang="en-US" sz="20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a:effectLst/>
                        </a:rPr>
                        <a:t>4-6</a:t>
                      </a:r>
                      <a:endParaRPr lang="en-US" sz="20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a:effectLst/>
                        </a:rPr>
                        <a:t> 6-8</a:t>
                      </a:r>
                      <a:endParaRPr lang="en-US" sz="20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a:effectLst/>
                        </a:rPr>
                        <a:t>8-10</a:t>
                      </a:r>
                      <a:endParaRPr lang="en-US" sz="20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10-12</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a:effectLst/>
                        </a:rPr>
                        <a:t>No. of families</a:t>
                      </a:r>
                      <a:endParaRPr lang="en-US" sz="20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38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292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 389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212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 69</a:t>
                      </a:r>
                      <a:endParaRPr lang="en-US" sz="2000" dirty="0">
                        <a:effectLst/>
                        <a:latin typeface="Calibri"/>
                        <a:ea typeface="Calibri"/>
                        <a:cs typeface="Mangal"/>
                      </a:endParaRPr>
                    </a:p>
                  </a:txBody>
                  <a:tcPr marL="68580" marR="68580" marT="0" marB="0"/>
                </a:tc>
              </a:tr>
            </a:tbl>
          </a:graphicData>
        </a:graphic>
      </p:graphicFrame>
    </p:spTree>
    <p:extLst>
      <p:ext uri="{BB962C8B-B14F-4D97-AF65-F5344CB8AC3E}">
        <p14:creationId xmlns:p14="http://schemas.microsoft.com/office/powerpoint/2010/main" xmlns="" val="3710376675"/>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a:p>
        </p:txBody>
      </p:sp>
      <p:sp>
        <p:nvSpPr>
          <p:cNvPr id="4" name="Date Placeholder 3"/>
          <p:cNvSpPr>
            <a:spLocks noGrp="1"/>
          </p:cNvSpPr>
          <p:nvPr>
            <p:ph type="dt" sz="half" idx="10"/>
          </p:nvPr>
        </p:nvSpPr>
        <p:spPr/>
        <p:txBody>
          <a:bodyPr/>
          <a:lstStyle/>
          <a:p>
            <a:fld id="{8BF0AD8A-CACC-4BD7-A088-D25457C5ED5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Daily</a:t>
            </a:r>
            <a:r>
              <a:rPr kumimoji="0" lang="en-US" sz="3000" b="1" i="0" u="none" strike="noStrike" kern="1200" cap="none" spc="0" normalizeH="0" noProof="0" dirty="0" smtClean="0">
                <a:ln>
                  <a:noFill/>
                </a:ln>
                <a:solidFill>
                  <a:schemeClr val="dk1"/>
                </a:solidFill>
                <a:effectLst/>
                <a:uLnTx/>
                <a:uFillTx/>
                <a:latin typeface="+mn-lt"/>
                <a:ea typeface="+mn-ea"/>
                <a:cs typeface="+mn-cs"/>
              </a:rPr>
              <a:t> Quiz(CO3)</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2986505784"/>
                  </p:ext>
                </p:extLst>
              </p:nvPr>
            </p:nvGraphicFramePr>
            <p:xfrm>
              <a:off x="457201" y="1219200"/>
              <a:ext cx="7924799" cy="5463032"/>
            </p:xfrm>
            <a:graphic>
              <a:graphicData uri="http://schemas.openxmlformats.org/drawingml/2006/table">
                <a:tbl>
                  <a:tblPr firstRow="1" firstCol="1" bandRow="1">
                    <a:tableStyleId>{5C22544A-7EE6-4342-B048-85BDC9FD1C3A}</a:tableStyleId>
                  </a:tblPr>
                  <a:tblGrid>
                    <a:gridCol w="533399"/>
                    <a:gridCol w="609600"/>
                    <a:gridCol w="914400"/>
                    <a:gridCol w="685800"/>
                    <a:gridCol w="838200"/>
                    <a:gridCol w="1109997"/>
                    <a:gridCol w="1176003"/>
                    <a:gridCol w="2057400"/>
                  </a:tblGrid>
                  <a:tr h="609600">
                    <a:tc>
                      <a:txBody>
                        <a:bodyPr/>
                        <a:lstStyle/>
                        <a:p>
                          <a:pPr marL="0" marR="0" algn="l">
                            <a:lnSpc>
                              <a:spcPct val="115000"/>
                            </a:lnSpc>
                            <a:spcBef>
                              <a:spcPts val="0"/>
                            </a:spcBef>
                            <a:spcAft>
                              <a:spcPts val="0"/>
                            </a:spcAft>
                          </a:pPr>
                          <a:r>
                            <a:rPr lang="en-US" sz="2000" dirty="0" smtClean="0">
                              <a:effectLst/>
                              <a:latin typeface="+mn-lt"/>
                              <a:ea typeface="+mn-ea"/>
                              <a:cs typeface="+mn-cs"/>
                            </a:rPr>
                            <a:t>x</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rPr>
                            <a:t>f</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err="1" smtClean="0">
                              <a:effectLst/>
                              <a:latin typeface="Calibri"/>
                              <a:ea typeface="Calibri"/>
                              <a:cs typeface="Mangal"/>
                            </a:rPr>
                            <a:t>fx</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14:m>
                            <m:oMath xmlns:m="http://schemas.openxmlformats.org/officeDocument/2006/math">
                              <m:r>
                                <a:rPr lang="en-US" sz="2000" b="1" i="1" smtClean="0">
                                  <a:effectLst/>
                                  <a:latin typeface="Cambria Math"/>
                                </a:rPr>
                                <m:t>𝒙</m:t>
                              </m:r>
                              <m:r>
                                <a:rPr lang="en-US" sz="2000" b="1" i="1" smtClean="0">
                                  <a:effectLst/>
                                  <a:latin typeface="Cambria Math"/>
                                </a:rPr>
                                <m:t>−</m:t>
                              </m:r>
                              <m:acc>
                                <m:accPr>
                                  <m:chr m:val="̅"/>
                                  <m:ctrlPr>
                                    <a:rPr lang="en-US" sz="2000" b="1" i="1" smtClean="0">
                                      <a:effectLst/>
                                      <a:latin typeface="Cambria Math"/>
                                    </a:rPr>
                                  </m:ctrlPr>
                                </m:accPr>
                                <m:e>
                                  <m:r>
                                    <a:rPr lang="en-US" sz="2000" b="1" i="1" smtClean="0">
                                      <a:effectLst/>
                                      <a:latin typeface="Cambria Math"/>
                                    </a:rPr>
                                    <m:t>𝒙</m:t>
                                  </m:r>
                                </m:e>
                              </m:acc>
                              <m:r>
                                <a:rPr lang="en-US" sz="2000" b="1" i="1" smtClean="0">
                                  <a:effectLst/>
                                  <a:latin typeface="Cambria Math"/>
                                </a:rPr>
                                <m:t>=</m:t>
                              </m:r>
                            </m:oMath>
                          </a14:m>
                          <a:r>
                            <a:rPr lang="en-US" sz="2000" dirty="0" smtClean="0">
                              <a:effectLst/>
                            </a:rPr>
                            <a:t> x-7</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F(x-7)*4</a:t>
                          </a:r>
                          <a:endParaRPr lang="en-US" sz="2000" dirty="0">
                            <a:effectLst/>
                            <a:latin typeface="Calibri"/>
                            <a:ea typeface="Calibri"/>
                            <a:cs typeface="Mangal"/>
                          </a:endParaRPr>
                        </a:p>
                      </a:txBody>
                      <a:tcPr marL="68580" marR="68580" marT="0" marB="0"/>
                    </a:tc>
                  </a:tr>
                  <a:tr h="609600">
                    <a:tc>
                      <a:txBody>
                        <a:bodyPr/>
                        <a:lstStyle/>
                        <a:p>
                          <a:pPr marL="0" marR="0" algn="l">
                            <a:lnSpc>
                              <a:spcPct val="115000"/>
                            </a:lnSpc>
                            <a:spcBef>
                              <a:spcPts val="0"/>
                            </a:spcBef>
                            <a:spcAft>
                              <a:spcPts val="0"/>
                            </a:spcAft>
                          </a:pPr>
                          <a:r>
                            <a:rPr lang="en-US" sz="2000" dirty="0" smtClean="0">
                              <a:effectLst/>
                              <a:latin typeface="Calibri"/>
                              <a:ea typeface="Calibri"/>
                              <a:cs typeface="Mangal"/>
                            </a:rPr>
                            <a:t>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-152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608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-2432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9728</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mn-lt"/>
                              <a:ea typeface="+mn-ea"/>
                              <a:cs typeface="+mn-cs"/>
                            </a:rPr>
                            <a:t>5</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mn-lt"/>
                              <a:ea typeface="+mn-ea"/>
                              <a:cs typeface="+mn-cs"/>
                            </a:rPr>
                            <a:t>292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mn-lt"/>
                              <a:ea typeface="+mn-ea"/>
                              <a:cs typeface="+mn-cs"/>
                            </a:rPr>
                            <a:t>1460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
                          </a:r>
                          <a:r>
                            <a:rPr lang="en-US" sz="2000" dirty="0" smtClean="0">
                              <a:effectLst/>
                            </a:rPr>
                            <a:t>-2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-584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1168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-2336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a:effectLst/>
                            </a:rPr>
                            <a:t/>
                          </a:r>
                          <a:r>
                            <a:rPr lang="en-US" sz="2000" dirty="0" smtClean="0">
                              <a:effectLst/>
                            </a:rPr>
                            <a:t>4672</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7</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389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2723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212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1908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424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848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1696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3392</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11</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759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276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1104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4416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17664</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1000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6964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3728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1344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35456</a:t>
                          </a:r>
                          <a:endParaRPr lang="en-US" sz="2000" dirty="0">
                            <a:effectLst/>
                            <a:latin typeface="Calibri"/>
                            <a:ea typeface="Calibri"/>
                            <a:cs typeface="Mangal"/>
                          </a:endParaRPr>
                        </a:p>
                      </a:txBody>
                      <a:tcPr marL="68580" marR="68580" marT="0" marB="0"/>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390118350"/>
                  </p:ext>
                </p:extLst>
              </p:nvPr>
            </p:nvGraphicFramePr>
            <p:xfrm>
              <a:off x="457201" y="1219200"/>
              <a:ext cx="7924799" cy="5463032"/>
            </p:xfrm>
            <a:graphic>
              <a:graphicData uri="http://schemas.openxmlformats.org/drawingml/2006/table">
                <a:tbl>
                  <a:tblPr firstRow="1" firstCol="1" bandRow="1">
                    <a:tableStyleId>{5C22544A-7EE6-4342-B048-85BDC9FD1C3A}</a:tableStyleId>
                  </a:tblPr>
                  <a:tblGrid>
                    <a:gridCol w="533399"/>
                    <a:gridCol w="609600"/>
                    <a:gridCol w="914400"/>
                    <a:gridCol w="685800"/>
                    <a:gridCol w="838200"/>
                    <a:gridCol w="1109997"/>
                    <a:gridCol w="1176003"/>
                    <a:gridCol w="2057400"/>
                  </a:tblGrid>
                  <a:tr h="1043432">
                    <a:tc>
                      <a:txBody>
                        <a:bodyPr/>
                        <a:lstStyle/>
                        <a:p>
                          <a:pPr marL="0" marR="0" algn="l">
                            <a:lnSpc>
                              <a:spcPct val="115000"/>
                            </a:lnSpc>
                            <a:spcBef>
                              <a:spcPts val="0"/>
                            </a:spcBef>
                            <a:spcAft>
                              <a:spcPts val="0"/>
                            </a:spcAft>
                          </a:pPr>
                          <a:r>
                            <a:rPr lang="en-US" sz="2000" dirty="0" smtClean="0">
                              <a:effectLst/>
                              <a:latin typeface="+mn-lt"/>
                              <a:ea typeface="+mn-ea"/>
                              <a:cs typeface="+mn-cs"/>
                            </a:rPr>
                            <a:t>x</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rPr>
                            <a:t>f</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err="1" smtClean="0">
                              <a:effectLst/>
                              <a:latin typeface="Calibri"/>
                              <a:ea typeface="Calibri"/>
                              <a:cs typeface="Mangal"/>
                            </a:rPr>
                            <a:t>fx</a:t>
                          </a:r>
                          <a:endParaRPr lang="en-US" sz="2000" dirty="0">
                            <a:effectLst/>
                            <a:latin typeface="Calibri"/>
                            <a:ea typeface="Calibri"/>
                            <a:cs typeface="Mangal"/>
                          </a:endParaRPr>
                        </a:p>
                      </a:txBody>
                      <a:tcPr marL="68580" marR="68580" marT="0" marB="0"/>
                    </a:tc>
                    <a:tc>
                      <a:txBody>
                        <a:bodyPr/>
                        <a:lstStyle/>
                        <a:p>
                          <a:endParaRPr lang="en-US"/>
                        </a:p>
                      </a:txBody>
                      <a:tcPr marL="68580" marR="68580" marT="0" marB="0">
                        <a:blipFill rotWithShape="1">
                          <a:blip r:embed="rId3"/>
                          <a:stretch>
                            <a:fillRect l="-298230" t="-4678" r="-752212" b="-431579"/>
                          </a:stretch>
                        </a:blipFill>
                      </a:tcPr>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F(x-7)*4</a:t>
                          </a:r>
                          <a:endParaRPr lang="en-US" sz="2000" dirty="0">
                            <a:effectLst/>
                            <a:latin typeface="Calibri"/>
                            <a:ea typeface="Calibri"/>
                            <a:cs typeface="Mangal"/>
                          </a:endParaRPr>
                        </a:p>
                      </a:txBody>
                      <a:tcPr marL="68580" marR="68580" marT="0" marB="0"/>
                    </a:tc>
                  </a:tr>
                  <a:tr h="609600">
                    <a:tc>
                      <a:txBody>
                        <a:bodyPr/>
                        <a:lstStyle/>
                        <a:p>
                          <a:pPr marL="0" marR="0" algn="l">
                            <a:lnSpc>
                              <a:spcPct val="115000"/>
                            </a:lnSpc>
                            <a:spcBef>
                              <a:spcPts val="0"/>
                            </a:spcBef>
                            <a:spcAft>
                              <a:spcPts val="0"/>
                            </a:spcAft>
                          </a:pPr>
                          <a:r>
                            <a:rPr lang="en-US" sz="2000" dirty="0" smtClean="0">
                              <a:effectLst/>
                              <a:latin typeface="Calibri"/>
                              <a:ea typeface="Calibri"/>
                              <a:cs typeface="Mangal"/>
                            </a:rPr>
                            <a:t>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-152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608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-2432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9728</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mn-lt"/>
                              <a:ea typeface="+mn-ea"/>
                              <a:cs typeface="+mn-cs"/>
                            </a:rPr>
                            <a:t>5</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mn-lt"/>
                              <a:ea typeface="+mn-ea"/>
                              <a:cs typeface="+mn-cs"/>
                            </a:rPr>
                            <a:t>292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mn-lt"/>
                              <a:ea typeface="+mn-ea"/>
                              <a:cs typeface="+mn-cs"/>
                            </a:rPr>
                            <a:t>1460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rPr>
                            <a:t>-2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-584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1168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-2336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rPr>
                            <a:t>4672</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7</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389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2723</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212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1908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424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848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1696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3392</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r>
                            <a:rPr lang="en-US" sz="2000" dirty="0" smtClean="0">
                              <a:effectLst/>
                              <a:latin typeface="Calibri"/>
                              <a:ea typeface="Calibri"/>
                              <a:cs typeface="Mangal"/>
                            </a:rPr>
                            <a:t>11</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759</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276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1104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4416</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17664</a:t>
                          </a:r>
                          <a:endParaRPr lang="en-US" sz="2000" dirty="0">
                            <a:effectLst/>
                            <a:latin typeface="Calibri"/>
                            <a:ea typeface="Calibri"/>
                            <a:cs typeface="Mangal"/>
                          </a:endParaRPr>
                        </a:p>
                      </a:txBody>
                      <a:tcPr marL="68580" marR="68580" marT="0" marB="0"/>
                    </a:tc>
                  </a:tr>
                  <a:tr h="762000">
                    <a:tc>
                      <a:txBody>
                        <a:bodyPr/>
                        <a:lstStyle/>
                        <a:p>
                          <a:pPr marL="0" marR="0" algn="l">
                            <a:lnSpc>
                              <a:spcPct val="115000"/>
                            </a:lnSpc>
                            <a:spcBef>
                              <a:spcPts val="0"/>
                            </a:spcBef>
                            <a:spcAft>
                              <a:spcPts val="0"/>
                            </a:spcAft>
                          </a:pP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1000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6964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0</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3728</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1344</a:t>
                          </a:r>
                          <a:endParaRPr lang="en-US" sz="20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000" dirty="0" smtClean="0">
                              <a:effectLst/>
                              <a:latin typeface="Calibri"/>
                              <a:ea typeface="Calibri"/>
                              <a:cs typeface="Mangal"/>
                            </a:rPr>
                            <a:t>35456</a:t>
                          </a:r>
                          <a:endParaRPr lang="en-US" sz="2000" dirty="0">
                            <a:effectLst/>
                            <a:latin typeface="Calibri"/>
                            <a:ea typeface="Calibri"/>
                            <a:cs typeface="Mangal"/>
                          </a:endParaRPr>
                        </a:p>
                      </a:txBody>
                      <a:tcPr marL="68580" marR="68580" marT="0" marB="0"/>
                    </a:tc>
                  </a:tr>
                </a:tbl>
              </a:graphicData>
            </a:graphic>
          </p:graphicFrame>
        </mc:Fallback>
      </mc:AlternateContent>
    </p:spTree>
    <p:extLst>
      <p:ext uri="{BB962C8B-B14F-4D97-AF65-F5344CB8AC3E}">
        <p14:creationId xmlns:p14="http://schemas.microsoft.com/office/powerpoint/2010/main" xmlns="" val="173869171"/>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105400"/>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lumMod val="85000"/>
                                  <a:lumOff val="15000"/>
                                </a:schemeClr>
                              </a:solidFill>
                              <a:latin typeface="Cambria Math"/>
                            </a:rPr>
                          </m:ctrlPr>
                        </m:accPr>
                        <m:e>
                          <m:r>
                            <a:rPr lang="en-US" sz="2400" b="0" i="1" smtClean="0">
                              <a:solidFill>
                                <a:schemeClr val="tx1">
                                  <a:lumMod val="85000"/>
                                  <a:lumOff val="15000"/>
                                </a:schemeClr>
                              </a:solidFill>
                              <a:latin typeface="Cambria Math"/>
                            </a:rPr>
                            <m:t>𝑥</m:t>
                          </m:r>
                        </m:e>
                      </m:acc>
                      <m:r>
                        <a:rPr lang="en-US" sz="2400" b="0" i="1" smtClean="0">
                          <a:solidFill>
                            <a:schemeClr val="tx1">
                              <a:lumMod val="85000"/>
                              <a:lumOff val="15000"/>
                            </a:schemeClr>
                          </a:solidFill>
                          <a:latin typeface="Cambria Math"/>
                        </a:rPr>
                        <m:t>=</m:t>
                      </m:r>
                      <m:f>
                        <m:fPr>
                          <m:ctrlPr>
                            <a:rPr lang="en-US" sz="2400" b="0" i="1" smtClean="0">
                              <a:solidFill>
                                <a:schemeClr val="tx1">
                                  <a:lumMod val="85000"/>
                                  <a:lumOff val="15000"/>
                                </a:schemeClr>
                              </a:solidFill>
                              <a:latin typeface="Cambria Math"/>
                            </a:rPr>
                          </m:ctrlPr>
                        </m:fPr>
                        <m:num>
                          <m:nary>
                            <m:naryPr>
                              <m:chr m:val="∑"/>
                              <m:subHide m:val="on"/>
                              <m:supHide m:val="on"/>
                              <m:ctrlPr>
                                <a:rPr lang="en-US" sz="2400" b="0" i="1" smtClean="0">
                                  <a:solidFill>
                                    <a:schemeClr val="tx1">
                                      <a:lumMod val="85000"/>
                                      <a:lumOff val="15000"/>
                                    </a:schemeClr>
                                  </a:solidFill>
                                  <a:latin typeface="Cambria Math"/>
                                </a:rPr>
                              </m:ctrlPr>
                            </m:naryPr>
                            <m:sub/>
                            <m:sup/>
                            <m:e>
                              <m:r>
                                <a:rPr lang="en-US" sz="2400" b="0" i="1" smtClean="0">
                                  <a:solidFill>
                                    <a:schemeClr val="tx1">
                                      <a:lumMod val="85000"/>
                                      <a:lumOff val="15000"/>
                                    </a:schemeClr>
                                  </a:solidFill>
                                  <a:latin typeface="Cambria Math"/>
                                </a:rPr>
                                <m:t>𝑓𝑥</m:t>
                              </m:r>
                            </m:e>
                          </m:nary>
                        </m:num>
                        <m:den>
                          <m:nary>
                            <m:naryPr>
                              <m:chr m:val="∑"/>
                              <m:subHide m:val="on"/>
                              <m:supHide m:val="on"/>
                              <m:ctrlPr>
                                <a:rPr lang="en-US" sz="2400" b="0" i="1" smtClean="0">
                                  <a:solidFill>
                                    <a:schemeClr val="tx1">
                                      <a:lumMod val="85000"/>
                                      <a:lumOff val="15000"/>
                                    </a:schemeClr>
                                  </a:solidFill>
                                  <a:latin typeface="Cambria Math"/>
                                </a:rPr>
                              </m:ctrlPr>
                            </m:naryPr>
                            <m:sub/>
                            <m:sup/>
                            <m:e>
                              <m:r>
                                <a:rPr lang="en-US" sz="2400" b="0" i="1" smtClean="0">
                                  <a:solidFill>
                                    <a:schemeClr val="tx1">
                                      <a:lumMod val="85000"/>
                                      <a:lumOff val="15000"/>
                                    </a:schemeClr>
                                  </a:solidFill>
                                  <a:latin typeface="Cambria Math"/>
                                </a:rPr>
                                <m:t>𝑓</m:t>
                              </m:r>
                            </m:e>
                          </m:nary>
                        </m:den>
                      </m:f>
                      <m:r>
                        <a:rPr lang="en-US" sz="2400" b="0" i="0" smtClean="0">
                          <a:solidFill>
                            <a:schemeClr val="tx1">
                              <a:lumMod val="85000"/>
                              <a:lumOff val="15000"/>
                            </a:schemeClr>
                          </a:solidFill>
                          <a:latin typeface="Cambria Math"/>
                        </a:rPr>
                        <m:t>=</m:t>
                      </m:r>
                      <m:f>
                        <m:fPr>
                          <m:ctrlPr>
                            <a:rPr lang="en-US" sz="2400" b="0" i="1" smtClean="0">
                              <a:solidFill>
                                <a:schemeClr val="tx1">
                                  <a:lumMod val="85000"/>
                                  <a:lumOff val="15000"/>
                                </a:schemeClr>
                              </a:solidFill>
                              <a:latin typeface="Cambria Math"/>
                            </a:rPr>
                          </m:ctrlPr>
                        </m:fPr>
                        <m:num>
                          <m:r>
                            <a:rPr lang="en-US" sz="2400" b="0" i="1" smtClean="0">
                              <a:solidFill>
                                <a:schemeClr val="tx1">
                                  <a:lumMod val="85000"/>
                                  <a:lumOff val="15000"/>
                                </a:schemeClr>
                              </a:solidFill>
                              <a:latin typeface="Cambria Math"/>
                            </a:rPr>
                            <m:t>6964</m:t>
                          </m:r>
                        </m:num>
                        <m:den>
                          <m:r>
                            <a:rPr lang="en-US" sz="2400" b="0" i="1" smtClean="0">
                              <a:solidFill>
                                <a:schemeClr val="tx1">
                                  <a:lumMod val="85000"/>
                                  <a:lumOff val="15000"/>
                                </a:schemeClr>
                              </a:solidFill>
                              <a:latin typeface="Cambria Math"/>
                            </a:rPr>
                            <m:t>1000</m:t>
                          </m:r>
                        </m:den>
                      </m:f>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6</m:t>
                      </m:r>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964</m:t>
                      </m:r>
                      <m:r>
                        <a:rPr lang="en-US" sz="2400" b="0" i="1" smtClean="0">
                          <a:solidFill>
                            <a:schemeClr val="tx1">
                              <a:lumMod val="85000"/>
                              <a:lumOff val="15000"/>
                            </a:schemeClr>
                          </a:solidFill>
                          <a:latin typeface="Cambria Math"/>
                        </a:rPr>
                        <m:t>=</m:t>
                      </m:r>
                      <m:r>
                        <a:rPr lang="en-US" sz="2400" b="0" i="1" smtClean="0">
                          <a:solidFill>
                            <a:schemeClr val="tx1">
                              <a:lumMod val="85000"/>
                              <a:lumOff val="15000"/>
                            </a:schemeClr>
                          </a:solidFill>
                          <a:latin typeface="Cambria Math"/>
                        </a:rPr>
                        <m:t>7</m:t>
                      </m:r>
                    </m:oMath>
                  </m:oMathPara>
                </a14:m>
                <a:endParaRPr lang="en-US" sz="2400" dirty="0" smtClean="0">
                  <a:solidFill>
                    <a:schemeClr val="tx1">
                      <a:lumMod val="85000"/>
                      <a:lumOff val="15000"/>
                    </a:schemeClr>
                  </a:solidFill>
                </a:endParaRPr>
              </a:p>
              <a:p>
                <a:pPr marL="0" indent="0">
                  <a:buNone/>
                </a:pPr>
                <a:r>
                  <a:rPr lang="en-US" sz="2400" dirty="0" smtClean="0">
                    <a:solidFill>
                      <a:schemeClr val="tx1">
                        <a:lumMod val="85000"/>
                        <a:lumOff val="15000"/>
                      </a:schemeClr>
                    </a:solidFill>
                  </a:rPr>
                  <a:t>Moment about mean </a:t>
                </a:r>
              </a:p>
              <a:p>
                <a:pPr marL="0" indent="0">
                  <a:buNone/>
                </a:pPr>
                <a14:m>
                  <m:oMathPara xmlns:m="http://schemas.openxmlformats.org/officeDocument/2006/math">
                    <m:oMathParaPr>
                      <m:jc m:val="left"/>
                    </m:oMathParaPr>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e>
                        <m:sub>
                          <m:r>
                            <a:rPr lang="en-US" sz="2400" i="1">
                              <a:solidFill>
                                <a:schemeClr val="tx1">
                                  <a:lumMod val="85000"/>
                                  <a:lumOff val="15000"/>
                                </a:schemeClr>
                              </a:solidFill>
                              <a:latin typeface="Cambria Math"/>
                            </a:rPr>
                            <m:t>1</m:t>
                          </m:r>
                        </m:sub>
                      </m:sSub>
                      <m:r>
                        <a:rPr lang="en-US" sz="2400" i="1">
                          <a:solidFill>
                            <a:schemeClr val="tx1">
                              <a:lumMod val="85000"/>
                              <a:lumOff val="15000"/>
                            </a:schemeClr>
                          </a:solidFill>
                          <a:latin typeface="Cambria Math"/>
                        </a:rPr>
                        <m:t>=</m:t>
                      </m:r>
                      <m:f>
                        <m:fPr>
                          <m:ctrlPr>
                            <a:rPr lang="en-US" sz="2400" i="1">
                              <a:solidFill>
                                <a:schemeClr val="tx1">
                                  <a:lumMod val="85000"/>
                                  <a:lumOff val="15000"/>
                                </a:schemeClr>
                              </a:solidFill>
                              <a:latin typeface="Cambria Math"/>
                            </a:rPr>
                          </m:ctrlPr>
                        </m:fPr>
                        <m:num>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r>
                                <a:rPr lang="en-US" sz="2400" b="0" i="1" smtClean="0">
                                  <a:solidFill>
                                    <a:schemeClr val="tx1">
                                      <a:lumMod val="85000"/>
                                      <a:lumOff val="15000"/>
                                    </a:schemeClr>
                                  </a:solidFill>
                                  <a:latin typeface="Cambria Math"/>
                                </a:rPr>
                                <m:t>(</m:t>
                              </m:r>
                              <m:r>
                                <a:rPr lang="en-US" sz="2400" i="1">
                                  <a:solidFill>
                                    <a:schemeClr val="tx1">
                                      <a:lumMod val="85000"/>
                                      <a:lumOff val="15000"/>
                                    </a:schemeClr>
                                  </a:solidFill>
                                  <a:latin typeface="Cambria Math"/>
                                </a:rPr>
                                <m:t>𝑥</m:t>
                              </m:r>
                              <m:r>
                                <a:rPr lang="en-US" sz="2400" b="0" i="1" smtClean="0">
                                  <a:solidFill>
                                    <a:schemeClr val="tx1">
                                      <a:lumMod val="85000"/>
                                      <a:lumOff val="15000"/>
                                    </a:schemeClr>
                                  </a:solidFill>
                                  <a:latin typeface="Cambria Math"/>
                                </a:rPr>
                                <m:t>−</m:t>
                              </m:r>
                            </m:e>
                          </m:nary>
                          <m:acc>
                            <m:accPr>
                              <m:chr m:val="̅"/>
                              <m:ctrlPr>
                                <a:rPr lang="en-US" sz="2400" i="1">
                                  <a:solidFill>
                                    <a:schemeClr val="tx1">
                                      <a:lumMod val="85000"/>
                                      <a:lumOff val="15000"/>
                                    </a:schemeClr>
                                  </a:solidFill>
                                  <a:latin typeface="Cambria Math"/>
                                </a:rPr>
                              </m:ctrlPr>
                            </m:accPr>
                            <m:e>
                              <m:r>
                                <a:rPr lang="en-US" sz="2400" i="1">
                                  <a:solidFill>
                                    <a:schemeClr val="tx1">
                                      <a:lumMod val="85000"/>
                                      <a:lumOff val="15000"/>
                                    </a:schemeClr>
                                  </a:solidFill>
                                  <a:latin typeface="Cambria Math"/>
                                </a:rPr>
                                <m:t>𝑥</m:t>
                              </m:r>
                            </m:e>
                          </m:acc>
                          <m:r>
                            <a:rPr lang="en-US" sz="2400" b="0" i="1" smtClean="0">
                              <a:solidFill>
                                <a:schemeClr val="tx1">
                                  <a:lumMod val="85000"/>
                                  <a:lumOff val="15000"/>
                                </a:schemeClr>
                              </a:solidFill>
                              <a:latin typeface="Cambria Math"/>
                            </a:rPr>
                            <m:t>)</m:t>
                          </m:r>
                        </m:num>
                        <m:den>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e>
                          </m:nary>
                        </m:den>
                      </m:f>
                      <m:r>
                        <a:rPr lang="en-US" sz="2400" b="0" i="1" smtClean="0">
                          <a:solidFill>
                            <a:schemeClr val="tx1">
                              <a:lumMod val="85000"/>
                              <a:lumOff val="15000"/>
                            </a:schemeClr>
                          </a:solidFill>
                          <a:latin typeface="Cambria Math"/>
                        </a:rPr>
                        <m:t>=</m:t>
                      </m:r>
                      <m:r>
                        <a:rPr lang="en-US" sz="2400" i="1">
                          <a:solidFill>
                            <a:schemeClr val="tx1">
                              <a:lumMod val="85000"/>
                              <a:lumOff val="15000"/>
                            </a:schemeClr>
                          </a:solidFill>
                          <a:latin typeface="Cambria Math"/>
                        </a:rPr>
                        <m:t>0</m:t>
                      </m:r>
                      <m:r>
                        <a:rPr lang="en-US" sz="2400" i="1">
                          <a:solidFill>
                            <a:schemeClr val="tx1">
                              <a:lumMod val="85000"/>
                              <a:lumOff val="15000"/>
                            </a:schemeClr>
                          </a:solidFill>
                          <a:latin typeface="Cambria Math"/>
                        </a:rPr>
                        <m:t>,</m:t>
                      </m:r>
                    </m:oMath>
                  </m:oMathPara>
                </a14:m>
                <a:endParaRPr lang="en-US" sz="2400" i="1" dirty="0">
                  <a:solidFill>
                    <a:schemeClr val="tx1">
                      <a:lumMod val="85000"/>
                      <a:lumOff val="15000"/>
                    </a:schemeClr>
                  </a:solidFill>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400" i="1">
                              <a:solidFill>
                                <a:schemeClr val="tx1">
                                  <a:lumMod val="85000"/>
                                  <a:lumOff val="15000"/>
                                </a:schemeClr>
                              </a:solidFill>
                              <a:latin typeface="Cambria Math"/>
                            </a:rPr>
                          </m:ctrlPr>
                        </m:sSubPr>
                        <m:e>
                          <m:r>
                            <a:rPr lang="en-US" sz="2400" i="1">
                              <a:solidFill>
                                <a:schemeClr val="tx1">
                                  <a:lumMod val="85000"/>
                                  <a:lumOff val="15000"/>
                                </a:schemeClr>
                              </a:solidFill>
                              <a:latin typeface="Cambria Math"/>
                              <a:ea typeface="Cambria Math"/>
                            </a:rPr>
                            <m:t>𝜇</m:t>
                          </m:r>
                        </m:e>
                        <m:sub>
                          <m:r>
                            <a:rPr lang="en-US" sz="2400" i="1">
                              <a:solidFill>
                                <a:schemeClr val="tx1">
                                  <a:lumMod val="85000"/>
                                  <a:lumOff val="15000"/>
                                </a:schemeClr>
                              </a:solidFill>
                              <a:latin typeface="Cambria Math"/>
                              <a:ea typeface="Cambria Math"/>
                            </a:rPr>
                            <m:t>2</m:t>
                          </m:r>
                        </m:sub>
                      </m:sSub>
                      <m:r>
                        <a:rPr lang="en-US" sz="2400" i="1">
                          <a:solidFill>
                            <a:schemeClr val="tx1">
                              <a:lumMod val="85000"/>
                              <a:lumOff val="15000"/>
                            </a:schemeClr>
                          </a:solidFill>
                          <a:latin typeface="Cambria Math"/>
                        </a:rPr>
                        <m:t>=</m:t>
                      </m:r>
                      <m:f>
                        <m:fPr>
                          <m:ctrlPr>
                            <a:rPr lang="en-US" sz="2400" i="1">
                              <a:solidFill>
                                <a:schemeClr val="tx1">
                                  <a:lumMod val="85000"/>
                                  <a:lumOff val="15000"/>
                                </a:schemeClr>
                              </a:solidFill>
                              <a:latin typeface="Cambria Math"/>
                            </a:rPr>
                          </m:ctrlPr>
                        </m:fPr>
                        <m:num>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sSup>
                                <m:sSupPr>
                                  <m:ctrlPr>
                                    <a:rPr lang="en-US" sz="2400" i="1">
                                      <a:solidFill>
                                        <a:schemeClr val="tx1">
                                          <a:lumMod val="85000"/>
                                          <a:lumOff val="15000"/>
                                        </a:schemeClr>
                                      </a:solidFill>
                                      <a:latin typeface="Cambria Math"/>
                                    </a:rPr>
                                  </m:ctrlPr>
                                </m:sSupPr>
                                <m:e>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𝑥</m:t>
                                  </m:r>
                                  <m:r>
                                    <a:rPr lang="en-US" sz="2400" i="1">
                                      <a:solidFill>
                                        <a:schemeClr val="tx1">
                                          <a:lumMod val="85000"/>
                                          <a:lumOff val="15000"/>
                                        </a:schemeClr>
                                      </a:solidFill>
                                      <a:latin typeface="Cambria Math"/>
                                    </a:rPr>
                                    <m:t>−</m:t>
                                  </m:r>
                                  <m:acc>
                                    <m:accPr>
                                      <m:chr m:val="̅"/>
                                      <m:ctrlPr>
                                        <a:rPr lang="en-US" sz="2400" i="1">
                                          <a:solidFill>
                                            <a:schemeClr val="tx1">
                                              <a:lumMod val="85000"/>
                                              <a:lumOff val="15000"/>
                                            </a:schemeClr>
                                          </a:solidFill>
                                          <a:latin typeface="Cambria Math"/>
                                        </a:rPr>
                                      </m:ctrlPr>
                                    </m:accPr>
                                    <m:e>
                                      <m:r>
                                        <a:rPr lang="en-US" sz="2400" i="1">
                                          <a:solidFill>
                                            <a:schemeClr val="tx1">
                                              <a:lumMod val="85000"/>
                                              <a:lumOff val="15000"/>
                                            </a:schemeClr>
                                          </a:solidFill>
                                          <a:latin typeface="Cambria Math"/>
                                        </a:rPr>
                                        <m:t>𝑥</m:t>
                                      </m:r>
                                    </m:e>
                                  </m:acc>
                                  <m:r>
                                    <a:rPr lang="en-US" sz="2400" i="1">
                                      <a:solidFill>
                                        <a:schemeClr val="tx1">
                                          <a:lumMod val="85000"/>
                                          <a:lumOff val="15000"/>
                                        </a:schemeClr>
                                      </a:solidFill>
                                      <a:latin typeface="Cambria Math"/>
                                    </a:rPr>
                                    <m:t>)</m:t>
                                  </m:r>
                                </m:e>
                                <m:sup>
                                  <m:r>
                                    <a:rPr lang="en-US" sz="2400" i="1">
                                      <a:solidFill>
                                        <a:schemeClr val="tx1">
                                          <a:lumMod val="85000"/>
                                          <a:lumOff val="15000"/>
                                        </a:schemeClr>
                                      </a:solidFill>
                                      <a:latin typeface="Cambria Math"/>
                                    </a:rPr>
                                    <m:t>2</m:t>
                                  </m:r>
                                </m:sup>
                              </m:sSup>
                              <m:r>
                                <m:rPr>
                                  <m:nor/>
                                </m:rPr>
                                <a:rPr lang="en-US" sz="2400" i="1" dirty="0">
                                  <a:solidFill>
                                    <a:schemeClr val="tx1">
                                      <a:lumMod val="85000"/>
                                      <a:lumOff val="15000"/>
                                    </a:schemeClr>
                                  </a:solidFill>
                                  <a:latin typeface="Cambria Math"/>
                                </a:rPr>
                                <m:t> </m:t>
                              </m:r>
                            </m:e>
                          </m:nary>
                        </m:num>
                        <m:den>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e>
                          </m:nary>
                        </m:den>
                      </m:f>
                      <m:r>
                        <a:rPr lang="en-US" sz="2400" b="0" i="1" smtClean="0">
                          <a:solidFill>
                            <a:schemeClr val="tx1">
                              <a:lumMod val="85000"/>
                              <a:lumOff val="15000"/>
                            </a:schemeClr>
                          </a:solidFill>
                          <a:latin typeface="Cambria Math"/>
                        </a:rPr>
                        <m:t>=</m:t>
                      </m:r>
                      <m:r>
                        <a:rPr lang="en-US" sz="2400" i="1">
                          <a:solidFill>
                            <a:schemeClr val="tx1">
                              <a:lumMod val="85000"/>
                              <a:lumOff val="15000"/>
                            </a:schemeClr>
                          </a:solidFill>
                          <a:latin typeface="Cambria Math"/>
                        </a:rPr>
                        <m:t>3</m:t>
                      </m:r>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728</m:t>
                      </m:r>
                      <m:r>
                        <a:rPr lang="en-US" sz="2400" i="1">
                          <a:solidFill>
                            <a:schemeClr val="tx1">
                              <a:lumMod val="85000"/>
                              <a:lumOff val="15000"/>
                            </a:schemeClr>
                          </a:solidFill>
                          <a:latin typeface="Cambria Math"/>
                        </a:rPr>
                        <m:t>. </m:t>
                      </m:r>
                      <m:sSub>
                        <m:sSubPr>
                          <m:ctrlPr>
                            <a:rPr lang="en-US" sz="2400" i="1">
                              <a:latin typeface="Cambria Math"/>
                            </a:rPr>
                          </m:ctrlPr>
                        </m:sSubPr>
                        <m:e>
                          <m:r>
                            <a:rPr lang="en-US" sz="2400" i="1">
                              <a:latin typeface="Cambria Math"/>
                              <a:ea typeface="Cambria Math"/>
                            </a:rPr>
                            <m:t>𝜇</m:t>
                          </m:r>
                        </m:e>
                        <m:sub>
                          <m:r>
                            <a:rPr lang="en-US" sz="2400" i="1">
                              <a:latin typeface="Cambria Math"/>
                            </a:rPr>
                            <m:t>3</m:t>
                          </m:r>
                        </m:sub>
                      </m:sSub>
                      <m:r>
                        <a:rPr lang="en-US" sz="2400" i="1">
                          <a:latin typeface="Cambria Math"/>
                        </a:rPr>
                        <m:t>=</m:t>
                      </m:r>
                      <m:f>
                        <m:fPr>
                          <m:ctrlPr>
                            <a:rPr lang="en-US" sz="2400" i="1">
                              <a:solidFill>
                                <a:schemeClr val="tx1">
                                  <a:lumMod val="85000"/>
                                  <a:lumOff val="15000"/>
                                </a:schemeClr>
                              </a:solidFill>
                              <a:latin typeface="Cambria Math"/>
                            </a:rPr>
                          </m:ctrlPr>
                        </m:fPr>
                        <m:num>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sSup>
                                <m:sSupPr>
                                  <m:ctrlPr>
                                    <a:rPr lang="en-US" sz="2400" i="1">
                                      <a:solidFill>
                                        <a:schemeClr val="tx1">
                                          <a:lumMod val="85000"/>
                                          <a:lumOff val="15000"/>
                                        </a:schemeClr>
                                      </a:solidFill>
                                      <a:latin typeface="Cambria Math"/>
                                    </a:rPr>
                                  </m:ctrlPr>
                                </m:sSupPr>
                                <m:e>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𝑥</m:t>
                                  </m:r>
                                  <m:r>
                                    <a:rPr lang="en-US" sz="2400" i="1">
                                      <a:solidFill>
                                        <a:schemeClr val="tx1">
                                          <a:lumMod val="85000"/>
                                          <a:lumOff val="15000"/>
                                        </a:schemeClr>
                                      </a:solidFill>
                                      <a:latin typeface="Cambria Math"/>
                                    </a:rPr>
                                    <m:t>−</m:t>
                                  </m:r>
                                  <m:acc>
                                    <m:accPr>
                                      <m:chr m:val="̅"/>
                                      <m:ctrlPr>
                                        <a:rPr lang="en-US" sz="2400" i="1">
                                          <a:solidFill>
                                            <a:schemeClr val="tx1">
                                              <a:lumMod val="85000"/>
                                              <a:lumOff val="15000"/>
                                            </a:schemeClr>
                                          </a:solidFill>
                                          <a:latin typeface="Cambria Math"/>
                                        </a:rPr>
                                      </m:ctrlPr>
                                    </m:accPr>
                                    <m:e>
                                      <m:r>
                                        <a:rPr lang="en-US" sz="2400" i="1">
                                          <a:solidFill>
                                            <a:schemeClr val="tx1">
                                              <a:lumMod val="85000"/>
                                              <a:lumOff val="15000"/>
                                            </a:schemeClr>
                                          </a:solidFill>
                                          <a:latin typeface="Cambria Math"/>
                                        </a:rPr>
                                        <m:t>𝑥</m:t>
                                      </m:r>
                                    </m:e>
                                  </m:acc>
                                  <m:r>
                                    <a:rPr lang="en-US" sz="2400" i="1">
                                      <a:solidFill>
                                        <a:schemeClr val="tx1">
                                          <a:lumMod val="85000"/>
                                          <a:lumOff val="15000"/>
                                        </a:schemeClr>
                                      </a:solidFill>
                                      <a:latin typeface="Cambria Math"/>
                                    </a:rPr>
                                    <m:t>)</m:t>
                                  </m:r>
                                </m:e>
                                <m:sup>
                                  <m:r>
                                    <a:rPr lang="en-US" sz="2400" b="0" i="1" smtClean="0">
                                      <a:solidFill>
                                        <a:schemeClr val="tx1">
                                          <a:lumMod val="85000"/>
                                          <a:lumOff val="15000"/>
                                        </a:schemeClr>
                                      </a:solidFill>
                                      <a:latin typeface="Cambria Math"/>
                                    </a:rPr>
                                    <m:t>3</m:t>
                                  </m:r>
                                </m:sup>
                              </m:sSup>
                              <m:r>
                                <m:rPr>
                                  <m:nor/>
                                </m:rPr>
                                <a:rPr lang="en-US" sz="2400" i="1" dirty="0">
                                  <a:solidFill>
                                    <a:schemeClr val="tx1">
                                      <a:lumMod val="85000"/>
                                      <a:lumOff val="15000"/>
                                    </a:schemeClr>
                                  </a:solidFill>
                                  <a:latin typeface="Cambria Math"/>
                                </a:rPr>
                                <m:t> </m:t>
                              </m:r>
                            </m:e>
                          </m:nary>
                        </m:num>
                        <m:den>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e>
                          </m:nary>
                        </m:den>
                      </m:f>
                      <m:r>
                        <a:rPr lang="en-US" sz="2400" b="0" i="1" smtClean="0">
                          <a:solidFill>
                            <a:schemeClr val="tx1">
                              <a:lumMod val="85000"/>
                              <a:lumOff val="15000"/>
                            </a:schemeClr>
                          </a:solidFill>
                          <a:latin typeface="Cambria Math"/>
                        </a:rPr>
                        <m:t>=</m:t>
                      </m:r>
                      <m:r>
                        <a:rPr lang="en-US" sz="2400" i="1">
                          <a:latin typeface="Cambria Math"/>
                        </a:rPr>
                        <m:t>1</m:t>
                      </m:r>
                      <m:r>
                        <a:rPr lang="en-US" sz="2400" i="1">
                          <a:latin typeface="Cambria Math"/>
                        </a:rPr>
                        <m:t>.</m:t>
                      </m:r>
                      <m:r>
                        <a:rPr lang="en-US" sz="2400" i="1">
                          <a:latin typeface="Cambria Math"/>
                        </a:rPr>
                        <m:t>344</m:t>
                      </m:r>
                    </m:oMath>
                  </m:oMathPara>
                </a14:m>
                <a:endParaRPr lang="en-US" sz="2400" i="1" dirty="0">
                  <a:solidFill>
                    <a:schemeClr val="tx1">
                      <a:lumMod val="85000"/>
                      <a:lumOff val="15000"/>
                    </a:schemeClr>
                  </a:solidFill>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𝜇</m:t>
                          </m:r>
                        </m:e>
                        <m:sub>
                          <m:r>
                            <a:rPr lang="en-US" sz="2400" i="1">
                              <a:latin typeface="Cambria Math"/>
                              <a:ea typeface="Cambria Math"/>
                            </a:rPr>
                            <m:t>4</m:t>
                          </m:r>
                        </m:sub>
                      </m:sSub>
                      <m:r>
                        <a:rPr lang="en-US" sz="2400" i="1">
                          <a:latin typeface="Cambria Math"/>
                        </a:rPr>
                        <m:t>=</m:t>
                      </m:r>
                      <m:f>
                        <m:fPr>
                          <m:ctrlPr>
                            <a:rPr lang="en-US" sz="2400" i="1">
                              <a:solidFill>
                                <a:schemeClr val="tx1">
                                  <a:lumMod val="85000"/>
                                  <a:lumOff val="15000"/>
                                </a:schemeClr>
                              </a:solidFill>
                              <a:latin typeface="Cambria Math"/>
                            </a:rPr>
                          </m:ctrlPr>
                        </m:fPr>
                        <m:num>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sSup>
                                <m:sSupPr>
                                  <m:ctrlPr>
                                    <a:rPr lang="en-US" sz="2400" i="1">
                                      <a:solidFill>
                                        <a:schemeClr val="tx1">
                                          <a:lumMod val="85000"/>
                                          <a:lumOff val="15000"/>
                                        </a:schemeClr>
                                      </a:solidFill>
                                      <a:latin typeface="Cambria Math"/>
                                    </a:rPr>
                                  </m:ctrlPr>
                                </m:sSupPr>
                                <m:e>
                                  <m:r>
                                    <a:rPr lang="en-US" sz="2400" i="1">
                                      <a:solidFill>
                                        <a:schemeClr val="tx1">
                                          <a:lumMod val="85000"/>
                                          <a:lumOff val="15000"/>
                                        </a:schemeClr>
                                      </a:solidFill>
                                      <a:latin typeface="Cambria Math"/>
                                    </a:rPr>
                                    <m:t>(</m:t>
                                  </m:r>
                                  <m:r>
                                    <a:rPr lang="en-US" sz="2400" i="1">
                                      <a:solidFill>
                                        <a:schemeClr val="tx1">
                                          <a:lumMod val="85000"/>
                                          <a:lumOff val="15000"/>
                                        </a:schemeClr>
                                      </a:solidFill>
                                      <a:latin typeface="Cambria Math"/>
                                    </a:rPr>
                                    <m:t>𝑥</m:t>
                                  </m:r>
                                  <m:r>
                                    <a:rPr lang="en-US" sz="2400" i="1">
                                      <a:solidFill>
                                        <a:schemeClr val="tx1">
                                          <a:lumMod val="85000"/>
                                          <a:lumOff val="15000"/>
                                        </a:schemeClr>
                                      </a:solidFill>
                                      <a:latin typeface="Cambria Math"/>
                                    </a:rPr>
                                    <m:t>−</m:t>
                                  </m:r>
                                  <m:acc>
                                    <m:accPr>
                                      <m:chr m:val="̅"/>
                                      <m:ctrlPr>
                                        <a:rPr lang="en-US" sz="2400" i="1">
                                          <a:solidFill>
                                            <a:schemeClr val="tx1">
                                              <a:lumMod val="85000"/>
                                              <a:lumOff val="15000"/>
                                            </a:schemeClr>
                                          </a:solidFill>
                                          <a:latin typeface="Cambria Math"/>
                                        </a:rPr>
                                      </m:ctrlPr>
                                    </m:accPr>
                                    <m:e>
                                      <m:r>
                                        <a:rPr lang="en-US" sz="2400" i="1">
                                          <a:solidFill>
                                            <a:schemeClr val="tx1">
                                              <a:lumMod val="85000"/>
                                              <a:lumOff val="15000"/>
                                            </a:schemeClr>
                                          </a:solidFill>
                                          <a:latin typeface="Cambria Math"/>
                                        </a:rPr>
                                        <m:t>𝑥</m:t>
                                      </m:r>
                                    </m:e>
                                  </m:acc>
                                  <m:r>
                                    <a:rPr lang="en-US" sz="2400" i="1">
                                      <a:solidFill>
                                        <a:schemeClr val="tx1">
                                          <a:lumMod val="85000"/>
                                          <a:lumOff val="15000"/>
                                        </a:schemeClr>
                                      </a:solidFill>
                                      <a:latin typeface="Cambria Math"/>
                                    </a:rPr>
                                    <m:t>)</m:t>
                                  </m:r>
                                </m:e>
                                <m:sup>
                                  <m:r>
                                    <a:rPr lang="en-US" sz="2400" b="0" i="1" smtClean="0">
                                      <a:solidFill>
                                        <a:schemeClr val="tx1">
                                          <a:lumMod val="85000"/>
                                          <a:lumOff val="15000"/>
                                        </a:schemeClr>
                                      </a:solidFill>
                                      <a:latin typeface="Cambria Math"/>
                                    </a:rPr>
                                    <m:t>4</m:t>
                                  </m:r>
                                </m:sup>
                              </m:sSup>
                              <m:r>
                                <m:rPr>
                                  <m:nor/>
                                </m:rPr>
                                <a:rPr lang="en-US" sz="2400" i="1" dirty="0">
                                  <a:solidFill>
                                    <a:schemeClr val="tx1">
                                      <a:lumMod val="85000"/>
                                      <a:lumOff val="15000"/>
                                    </a:schemeClr>
                                  </a:solidFill>
                                  <a:latin typeface="Cambria Math"/>
                                </a:rPr>
                                <m:t> </m:t>
                              </m:r>
                            </m:e>
                          </m:nary>
                        </m:num>
                        <m:den>
                          <m:nary>
                            <m:naryPr>
                              <m:chr m:val="∑"/>
                              <m:subHide m:val="on"/>
                              <m:supHide m:val="on"/>
                              <m:ctrlPr>
                                <a:rPr lang="en-US" sz="2400" i="1">
                                  <a:solidFill>
                                    <a:schemeClr val="tx1">
                                      <a:lumMod val="85000"/>
                                      <a:lumOff val="15000"/>
                                    </a:schemeClr>
                                  </a:solidFill>
                                  <a:latin typeface="Cambria Math"/>
                                </a:rPr>
                              </m:ctrlPr>
                            </m:naryPr>
                            <m:sub/>
                            <m:sup/>
                            <m:e>
                              <m:r>
                                <a:rPr lang="en-US" sz="2400" i="1">
                                  <a:solidFill>
                                    <a:schemeClr val="tx1">
                                      <a:lumMod val="85000"/>
                                      <a:lumOff val="15000"/>
                                    </a:schemeClr>
                                  </a:solidFill>
                                  <a:latin typeface="Cambria Math"/>
                                </a:rPr>
                                <m:t>𝑓</m:t>
                              </m:r>
                            </m:e>
                          </m:nary>
                        </m:den>
                      </m:f>
                      <m:r>
                        <a:rPr lang="en-US" sz="2400" b="0" i="1" smtClean="0">
                          <a:solidFill>
                            <a:schemeClr val="tx1">
                              <a:lumMod val="85000"/>
                              <a:lumOff val="15000"/>
                            </a:schemeClr>
                          </a:solidFill>
                          <a:latin typeface="Cambria Math"/>
                        </a:rPr>
                        <m:t>=</m:t>
                      </m:r>
                      <m:r>
                        <a:rPr lang="en-US" sz="2400">
                          <a:latin typeface="Cambria Math"/>
                        </a:rPr>
                        <m:t>35</m:t>
                      </m:r>
                      <m:r>
                        <a:rPr lang="en-US" sz="2400">
                          <a:latin typeface="Cambria Math"/>
                        </a:rPr>
                        <m:t>.</m:t>
                      </m:r>
                      <m:r>
                        <a:rPr lang="en-US" sz="2400">
                          <a:latin typeface="Cambria Math"/>
                        </a:rPr>
                        <m:t>456</m:t>
                      </m:r>
                    </m:oMath>
                  </m:oMathPara>
                </a14:m>
                <a:endParaRPr lang="en-US" sz="2400" dirty="0">
                  <a:solidFill>
                    <a:schemeClr val="tx1">
                      <a:lumMod val="85000"/>
                      <a:lumOff val="15000"/>
                    </a:schemeClr>
                  </a:solidFill>
                </a:endParaRPr>
              </a:p>
              <a:p>
                <a:pPr marL="0" indent="0">
                  <a:spcBef>
                    <a:spcPts val="1245"/>
                  </a:spcBef>
                  <a:buNone/>
                </a:pPr>
                <a14:m>
                  <m:oMathPara xmlns:m="http://schemas.openxmlformats.org/officeDocument/2006/math">
                    <m:oMathParaPr>
                      <m:jc m:val="left"/>
                    </m:oMathParaPr>
                    <m:oMath xmlns:m="http://schemas.openxmlformats.org/officeDocument/2006/math">
                      <m:sSub>
                        <m:sSubPr>
                          <m:ctrlPr>
                            <a:rPr lang="en-US" sz="2200" i="1" smtClean="0">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b>
                            <m:sSubPr>
                              <m:ctrlPr>
                                <a:rPr lang="en-US" sz="2200" i="1" smtClean="0">
                                  <a:solidFill>
                                    <a:schemeClr val="tx1">
                                      <a:lumMod val="85000"/>
                                      <a:lumOff val="15000"/>
                                    </a:schemeClr>
                                  </a:solidFill>
                                  <a:latin typeface="Cambria Math"/>
                                  <a:cs typeface="Arial"/>
                                </a:rPr>
                              </m:ctrlPr>
                            </m:sSubPr>
                            <m:e>
                              <m:sSup>
                                <m:sSupPr>
                                  <m:ctrlPr>
                                    <a:rPr lang="en-US" sz="2200" i="1">
                                      <a:solidFill>
                                        <a:schemeClr val="tx1">
                                          <a:lumMod val="85000"/>
                                          <a:lumOff val="15000"/>
                                        </a:schemeClr>
                                      </a:solidFill>
                                      <a:latin typeface="Cambria Math"/>
                                      <a:cs typeface="Arial"/>
                                    </a:rPr>
                                  </m:ctrlPr>
                                </m:sSupPr>
                                <m:e>
                                  <m:r>
                                    <a:rPr lang="en-US" sz="2200" i="1">
                                      <a:solidFill>
                                        <a:schemeClr val="tx1">
                                          <a:lumMod val="85000"/>
                                          <a:lumOff val="15000"/>
                                        </a:schemeClr>
                                      </a:solidFill>
                                      <a:latin typeface="Cambria Math"/>
                                      <a:ea typeface="Cambria Math"/>
                                      <a:cs typeface="Arial"/>
                                    </a:rPr>
                                    <m:t>𝜇</m:t>
                                  </m:r>
                                </m:e>
                                <m:sup>
                                  <m:r>
                                    <a:rPr lang="en-US" sz="2200" b="0" i="1" smtClean="0">
                                      <a:solidFill>
                                        <a:schemeClr val="tx1">
                                          <a:lumMod val="85000"/>
                                          <a:lumOff val="15000"/>
                                        </a:schemeClr>
                                      </a:solidFill>
                                      <a:latin typeface="Cambria Math"/>
                                      <a:ea typeface="Cambria Math"/>
                                      <a:cs typeface="Arial"/>
                                    </a:rPr>
                                    <m:t>2</m:t>
                                  </m:r>
                                </m:sup>
                              </m:sSup>
                            </m:e>
                            <m:sub>
                              <m:r>
                                <a:rPr lang="en-US" sz="2200" b="0" i="1" smtClean="0">
                                  <a:solidFill>
                                    <a:schemeClr val="tx1">
                                      <a:lumMod val="85000"/>
                                      <a:lumOff val="15000"/>
                                    </a:schemeClr>
                                  </a:solidFill>
                                  <a:latin typeface="Cambria Math"/>
                                  <a:cs typeface="Arial"/>
                                </a:rPr>
                                <m:t>3</m:t>
                              </m:r>
                            </m:sub>
                          </m:sSub>
                        </m:num>
                        <m:den>
                          <m:sSubSup>
                            <m:sSubSupPr>
                              <m:ctrlPr>
                                <a:rPr lang="en-US" sz="2200" i="1">
                                  <a:solidFill>
                                    <a:schemeClr val="tx1">
                                      <a:lumMod val="85000"/>
                                      <a:lumOff val="15000"/>
                                    </a:schemeClr>
                                  </a:solidFill>
                                  <a:latin typeface="Cambria Math"/>
                                  <a:cs typeface="Arial"/>
                                </a:rPr>
                              </m:ctrlPr>
                            </m:sSubSupPr>
                            <m:e>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b/>
                            <m:sup>
                              <m:r>
                                <a:rPr lang="en-US" sz="2200" i="1">
                                  <a:solidFill>
                                    <a:schemeClr val="tx1">
                                      <a:lumMod val="85000"/>
                                      <a:lumOff val="15000"/>
                                    </a:schemeClr>
                                  </a:solidFill>
                                  <a:latin typeface="Cambria Math"/>
                                  <a:cs typeface="Arial"/>
                                </a:rPr>
                                <m:t>3</m:t>
                              </m:r>
                            </m:sup>
                          </m:sSubSup>
                        </m:den>
                      </m:f>
                      <m:r>
                        <a:rPr lang="en-US" sz="2200" b="0" i="1" smtClean="0">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p>
                            <m:sSupPr>
                              <m:ctrlPr>
                                <a:rPr lang="en-US" sz="2200" i="1">
                                  <a:solidFill>
                                    <a:schemeClr val="tx1">
                                      <a:lumMod val="85000"/>
                                      <a:lumOff val="15000"/>
                                    </a:schemeClr>
                                  </a:solidFill>
                                  <a:latin typeface="Cambria Math"/>
                                  <a:cs typeface="Arial"/>
                                </a:rPr>
                              </m:ctrlPr>
                            </m:sSupPr>
                            <m:e>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1</m:t>
                              </m:r>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344</m:t>
                              </m:r>
                              <m:r>
                                <a:rPr lang="en-US" sz="2200" i="1">
                                  <a:solidFill>
                                    <a:schemeClr val="tx1">
                                      <a:lumMod val="85000"/>
                                      <a:lumOff val="15000"/>
                                    </a:schemeClr>
                                  </a:solidFill>
                                  <a:latin typeface="Cambria Math"/>
                                  <a:cs typeface="Arial"/>
                                </a:rPr>
                                <m:t>)</m:t>
                              </m:r>
                            </m:e>
                            <m:sup>
                              <m:r>
                                <a:rPr lang="en-US" sz="2200" i="1">
                                  <a:solidFill>
                                    <a:schemeClr val="tx1">
                                      <a:lumMod val="85000"/>
                                      <a:lumOff val="15000"/>
                                    </a:schemeClr>
                                  </a:solidFill>
                                  <a:latin typeface="Cambria Math"/>
                                  <a:cs typeface="Arial"/>
                                </a:rPr>
                                <m:t>2</m:t>
                              </m:r>
                            </m:sup>
                          </m:sSup>
                        </m:num>
                        <m:den>
                          <m:sSup>
                            <m:sSupPr>
                              <m:ctrlPr>
                                <a:rPr lang="en-US" sz="2200" i="1">
                                  <a:solidFill>
                                    <a:schemeClr val="tx1">
                                      <a:lumMod val="85000"/>
                                      <a:lumOff val="15000"/>
                                    </a:schemeClr>
                                  </a:solidFill>
                                  <a:latin typeface="Cambria Math"/>
                                  <a:cs typeface="Arial"/>
                                </a:rPr>
                              </m:ctrlPr>
                            </m:sSupPr>
                            <m:e>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3</m:t>
                              </m:r>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3728</m:t>
                              </m:r>
                              <m:r>
                                <a:rPr lang="en-US" sz="2200" i="1">
                                  <a:solidFill>
                                    <a:schemeClr val="tx1">
                                      <a:lumMod val="85000"/>
                                      <a:lumOff val="15000"/>
                                    </a:schemeClr>
                                  </a:solidFill>
                                  <a:latin typeface="Cambria Math"/>
                                  <a:cs typeface="Arial"/>
                                </a:rPr>
                                <m:t>)</m:t>
                              </m:r>
                            </m:e>
                            <m:sup>
                              <m:r>
                                <a:rPr lang="en-US" sz="2200" i="1">
                                  <a:solidFill>
                                    <a:schemeClr val="tx1">
                                      <a:lumMod val="85000"/>
                                      <a:lumOff val="15000"/>
                                    </a:schemeClr>
                                  </a:solidFill>
                                  <a:latin typeface="Cambria Math"/>
                                  <a:cs typeface="Arial"/>
                                </a:rPr>
                                <m:t>3</m:t>
                              </m:r>
                            </m:sup>
                          </m:sSup>
                        </m:den>
                      </m:f>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0</m:t>
                      </m:r>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034</m:t>
                      </m:r>
                      <m:r>
                        <a:rPr lang="en-US" sz="2200" b="0" i="1" smtClean="0">
                          <a:solidFill>
                            <a:schemeClr val="tx1">
                              <a:lumMod val="85000"/>
                              <a:lumOff val="15000"/>
                            </a:schemeClr>
                          </a:solidFill>
                          <a:latin typeface="Cambria Math"/>
                          <a:cs typeface="Arial"/>
                        </a:rPr>
                        <m:t>, </m:t>
                      </m:r>
                    </m:oMath>
                  </m:oMathPara>
                </a14:m>
                <a:endParaRPr lang="en-US" sz="2200" i="1" dirty="0" smtClean="0">
                  <a:solidFill>
                    <a:schemeClr val="tx1">
                      <a:lumMod val="85000"/>
                      <a:lumOff val="15000"/>
                    </a:schemeClr>
                  </a:solidFill>
                  <a:latin typeface="Cambria Math"/>
                  <a:cs typeface="Arial"/>
                </a:endParaRPr>
              </a:p>
              <a:p>
                <a:pPr marL="0" indent="0">
                  <a:spcBef>
                    <a:spcPts val="1245"/>
                  </a:spcBef>
                  <a:buNone/>
                </a:pPr>
                <a14:m>
                  <m:oMathPara xmlns:m="http://schemas.openxmlformats.org/officeDocument/2006/math">
                    <m:oMathParaPr>
                      <m:jc m:val="centerGroup"/>
                    </m:oMathParaPr>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i="1">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4</m:t>
                              </m:r>
                            </m:sub>
                          </m:sSub>
                        </m:num>
                        <m:den>
                          <m:sSup>
                            <m:sSupPr>
                              <m:ctrlPr>
                                <a:rPr lang="en-US" sz="2200" i="1">
                                  <a:solidFill>
                                    <a:schemeClr val="tx1">
                                      <a:lumMod val="85000"/>
                                      <a:lumOff val="15000"/>
                                    </a:schemeClr>
                                  </a:solidFill>
                                  <a:latin typeface="Cambria Math"/>
                                  <a:cs typeface="Arial"/>
                                </a:rPr>
                              </m:ctrlPr>
                            </m:sSupPr>
                            <m:e>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𝜇</m:t>
                                  </m:r>
                                </m:e>
                                <m:sub>
                                  <m:r>
                                    <a:rPr lang="en-US" sz="2200" i="1">
                                      <a:solidFill>
                                        <a:schemeClr val="tx1">
                                          <a:lumMod val="85000"/>
                                          <a:lumOff val="15000"/>
                                        </a:schemeClr>
                                      </a:solidFill>
                                      <a:latin typeface="Cambria Math"/>
                                      <a:cs typeface="Arial"/>
                                    </a:rPr>
                                    <m:t>2</m:t>
                                  </m:r>
                                </m:sub>
                              </m:sSub>
                            </m:e>
                            <m:sup>
                              <m:r>
                                <a:rPr lang="en-US" sz="2200" i="1">
                                  <a:solidFill>
                                    <a:schemeClr val="tx1">
                                      <a:lumMod val="85000"/>
                                      <a:lumOff val="15000"/>
                                    </a:schemeClr>
                                  </a:solidFill>
                                  <a:latin typeface="Cambria Math"/>
                                  <a:cs typeface="Arial"/>
                                </a:rPr>
                                <m:t>2</m:t>
                              </m:r>
                            </m:sup>
                          </m:sSup>
                        </m:den>
                      </m:f>
                      <m:r>
                        <a:rPr lang="en-US" sz="2200" b="0" i="1" smtClean="0">
                          <a:solidFill>
                            <a:schemeClr val="tx1">
                              <a:lumMod val="85000"/>
                              <a:lumOff val="15000"/>
                            </a:schemeClr>
                          </a:solidFill>
                          <a:latin typeface="Cambria Math"/>
                          <a:cs typeface="Arial"/>
                        </a:rPr>
                        <m:t>=</m:t>
                      </m:r>
                      <m:f>
                        <m:fPr>
                          <m:ctrlPr>
                            <a:rPr lang="en-US" sz="2200" i="1">
                              <a:solidFill>
                                <a:schemeClr val="tx1">
                                  <a:lumMod val="85000"/>
                                  <a:lumOff val="15000"/>
                                </a:schemeClr>
                              </a:solidFill>
                              <a:latin typeface="Cambria Math"/>
                              <a:cs typeface="Arial"/>
                            </a:rPr>
                          </m:ctrlPr>
                        </m:fPr>
                        <m:num>
                          <m:r>
                            <a:rPr lang="en-US" sz="2200" i="1">
                              <a:solidFill>
                                <a:schemeClr val="tx1">
                                  <a:lumMod val="85000"/>
                                  <a:lumOff val="15000"/>
                                </a:schemeClr>
                              </a:solidFill>
                              <a:latin typeface="Cambria Math"/>
                              <a:cs typeface="Arial"/>
                            </a:rPr>
                            <m:t>35</m:t>
                          </m:r>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456</m:t>
                          </m:r>
                        </m:num>
                        <m:den>
                          <m:r>
                            <a:rPr lang="en-US" sz="2200" b="0" i="1" smtClean="0">
                              <a:solidFill>
                                <a:schemeClr val="tx1">
                                  <a:lumMod val="85000"/>
                                  <a:lumOff val="15000"/>
                                </a:schemeClr>
                              </a:solidFill>
                              <a:latin typeface="Cambria Math"/>
                              <a:cs typeface="Arial"/>
                            </a:rPr>
                            <m:t>(</m:t>
                          </m:r>
                          <m:sSup>
                            <m:sSupPr>
                              <m:ctrlPr>
                                <a:rPr lang="en-US" sz="2200" i="1">
                                  <a:solidFill>
                                    <a:schemeClr val="tx1">
                                      <a:lumMod val="85000"/>
                                      <a:lumOff val="15000"/>
                                    </a:schemeClr>
                                  </a:solidFill>
                                  <a:latin typeface="Cambria Math"/>
                                  <a:cs typeface="Arial"/>
                                </a:rPr>
                              </m:ctrlPr>
                            </m:sSupPr>
                            <m:e>
                              <m:r>
                                <a:rPr lang="en-US" sz="2200" i="1">
                                  <a:solidFill>
                                    <a:schemeClr val="tx1">
                                      <a:lumMod val="85000"/>
                                      <a:lumOff val="15000"/>
                                    </a:schemeClr>
                                  </a:solidFill>
                                  <a:latin typeface="Cambria Math"/>
                                  <a:cs typeface="Arial"/>
                                </a:rPr>
                                <m:t>3</m:t>
                              </m:r>
                              <m:r>
                                <a:rPr lang="en-US" sz="2200" i="1">
                                  <a:solidFill>
                                    <a:schemeClr val="tx1">
                                      <a:lumMod val="85000"/>
                                      <a:lumOff val="15000"/>
                                    </a:schemeClr>
                                  </a:solidFill>
                                  <a:latin typeface="Cambria Math"/>
                                  <a:cs typeface="Arial"/>
                                </a:rPr>
                                <m:t>.</m:t>
                              </m:r>
                              <m:r>
                                <a:rPr lang="en-US" sz="2200" i="1">
                                  <a:solidFill>
                                    <a:schemeClr val="tx1">
                                      <a:lumMod val="85000"/>
                                      <a:lumOff val="15000"/>
                                    </a:schemeClr>
                                  </a:solidFill>
                                  <a:latin typeface="Cambria Math"/>
                                  <a:cs typeface="Arial"/>
                                </a:rPr>
                                <m:t>728</m:t>
                              </m:r>
                              <m:r>
                                <a:rPr lang="en-US" sz="2200" b="0" i="1" smtClean="0">
                                  <a:solidFill>
                                    <a:schemeClr val="tx1">
                                      <a:lumMod val="85000"/>
                                      <a:lumOff val="15000"/>
                                    </a:schemeClr>
                                  </a:solidFill>
                                  <a:latin typeface="Cambria Math"/>
                                  <a:cs typeface="Arial"/>
                                </a:rPr>
                                <m:t>)</m:t>
                              </m:r>
                            </m:e>
                            <m:sup>
                              <m:r>
                                <a:rPr lang="en-US" sz="2200" i="1">
                                  <a:solidFill>
                                    <a:schemeClr val="tx1">
                                      <a:lumMod val="85000"/>
                                      <a:lumOff val="15000"/>
                                    </a:schemeClr>
                                  </a:solidFill>
                                  <a:latin typeface="Cambria Math"/>
                                  <a:cs typeface="Arial"/>
                                </a:rPr>
                                <m:t>2</m:t>
                              </m:r>
                            </m:sup>
                          </m:sSup>
                        </m:den>
                      </m:f>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2</m:t>
                      </m:r>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554</m:t>
                      </m:r>
                    </m:oMath>
                  </m:oMathPara>
                </a14:m>
                <a:endParaRPr lang="en-US" sz="2200" b="0" dirty="0" smtClean="0">
                  <a:solidFill>
                    <a:schemeClr val="tx1">
                      <a:lumMod val="85000"/>
                      <a:lumOff val="15000"/>
                    </a:schemeClr>
                  </a:solidFill>
                  <a:latin typeface="+mj-lt"/>
                </a:endParaRPr>
              </a:p>
              <a:p>
                <a:pPr marL="0" indent="0">
                  <a:spcBef>
                    <a:spcPts val="1245"/>
                  </a:spcBef>
                  <a:buNone/>
                </a:pPr>
                <a:r>
                  <a:rPr lang="en-US" sz="2200" dirty="0" smtClean="0">
                    <a:solidFill>
                      <a:schemeClr val="tx1">
                        <a:lumMod val="85000"/>
                        <a:lumOff val="15000"/>
                      </a:schemeClr>
                    </a:solidFill>
                    <a:latin typeface="+mj-lt"/>
                  </a:rPr>
                  <a:t>Skewness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1</m:t>
                        </m:r>
                      </m:sub>
                    </m:sSub>
                  </m:oMath>
                </a14:m>
                <a:r>
                  <a:rPr lang="en-US" sz="2200" b="0" dirty="0" smtClean="0">
                    <a:solidFill>
                      <a:schemeClr val="tx1">
                        <a:lumMod val="85000"/>
                        <a:lumOff val="15000"/>
                      </a:schemeClr>
                    </a:solidFill>
                    <a:latin typeface="+mj-lt"/>
                  </a:rPr>
                  <a:t> is positive so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𝛾</m:t>
                        </m:r>
                        <m:r>
                          <m:rPr>
                            <m:nor/>
                          </m:rPr>
                          <a:rPr lang="en-US" sz="2200" dirty="0">
                            <a:solidFill>
                              <a:schemeClr val="tx1">
                                <a:lumMod val="85000"/>
                                <a:lumOff val="15000"/>
                              </a:schemeClr>
                            </a:solidFill>
                          </a:rPr>
                          <m:t> </m:t>
                        </m:r>
                      </m:e>
                      <m:sub>
                        <m:r>
                          <a:rPr lang="en-US" sz="2200" i="1">
                            <a:solidFill>
                              <a:schemeClr val="tx1">
                                <a:lumMod val="85000"/>
                                <a:lumOff val="15000"/>
                              </a:schemeClr>
                            </a:solidFill>
                            <a:latin typeface="Cambria Math"/>
                            <a:cs typeface="Arial"/>
                          </a:rPr>
                          <m:t>1</m:t>
                        </m:r>
                      </m:sub>
                    </m:sSub>
                    <m:r>
                      <a:rPr lang="en-US" sz="2200" b="0" i="0" smtClean="0">
                        <a:solidFill>
                          <a:schemeClr val="tx1">
                            <a:lumMod val="85000"/>
                            <a:lumOff val="15000"/>
                          </a:schemeClr>
                        </a:solidFill>
                        <a:latin typeface="Cambria Math"/>
                        <a:cs typeface="Arial"/>
                      </a:rPr>
                      <m:t>=</m:t>
                    </m:r>
                    <m:r>
                      <a:rPr lang="en-US" sz="2200" b="0" i="0" smtClean="0">
                        <a:solidFill>
                          <a:schemeClr val="tx1">
                            <a:lumMod val="85000"/>
                            <a:lumOff val="15000"/>
                          </a:schemeClr>
                        </a:solidFill>
                        <a:latin typeface="Cambria Math"/>
                        <a:cs typeface="Arial"/>
                      </a:rPr>
                      <m:t>0</m:t>
                    </m:r>
                    <m:r>
                      <a:rPr lang="en-US" sz="2200" b="0" i="0" smtClean="0">
                        <a:solidFill>
                          <a:schemeClr val="tx1">
                            <a:lumMod val="85000"/>
                            <a:lumOff val="15000"/>
                          </a:schemeClr>
                        </a:solidFill>
                        <a:latin typeface="Cambria Math"/>
                        <a:cs typeface="Arial"/>
                      </a:rPr>
                      <m:t>.</m:t>
                    </m:r>
                    <m:r>
                      <a:rPr lang="en-US" sz="2200" b="0" i="0" smtClean="0">
                        <a:solidFill>
                          <a:schemeClr val="tx1">
                            <a:lumMod val="85000"/>
                            <a:lumOff val="15000"/>
                          </a:schemeClr>
                        </a:solidFill>
                        <a:latin typeface="Cambria Math"/>
                        <a:cs typeface="Arial"/>
                      </a:rPr>
                      <m:t>184</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so</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distribution</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is</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positivley</m:t>
                    </m:r>
                    <m:r>
                      <a:rPr lang="en-US" sz="2200" b="0" i="0" smtClean="0">
                        <a:solidFill>
                          <a:schemeClr val="tx1">
                            <a:lumMod val="85000"/>
                            <a:lumOff val="15000"/>
                          </a:schemeClr>
                        </a:solidFill>
                        <a:latin typeface="Cambria Math"/>
                        <a:cs typeface="Arial"/>
                      </a:rPr>
                      <m:t> </m:t>
                    </m:r>
                    <m:r>
                      <m:rPr>
                        <m:sty m:val="p"/>
                      </m:rPr>
                      <a:rPr lang="en-US" sz="2200" b="0" i="0" smtClean="0">
                        <a:solidFill>
                          <a:schemeClr val="tx1">
                            <a:lumMod val="85000"/>
                            <a:lumOff val="15000"/>
                          </a:schemeClr>
                        </a:solidFill>
                        <a:latin typeface="Cambria Math"/>
                        <a:cs typeface="Arial"/>
                      </a:rPr>
                      <m:t>skewed</m:t>
                    </m:r>
                    <m:r>
                      <a:rPr lang="en-US" sz="2200" b="0" i="0" smtClean="0">
                        <a:solidFill>
                          <a:schemeClr val="tx1">
                            <a:lumMod val="85000"/>
                            <a:lumOff val="15000"/>
                          </a:schemeClr>
                        </a:solidFill>
                        <a:latin typeface="Cambria Math"/>
                        <a:cs typeface="Arial"/>
                      </a:rPr>
                      <m:t>.</m:t>
                    </m:r>
                  </m:oMath>
                </a14:m>
                <a:endParaRPr lang="en-US" sz="2200" b="0" dirty="0" smtClean="0">
                  <a:solidFill>
                    <a:schemeClr val="tx1">
                      <a:lumMod val="85000"/>
                      <a:lumOff val="15000"/>
                    </a:schemeClr>
                  </a:solidFill>
                  <a:latin typeface="+mj-lt"/>
                  <a:cs typeface="Arial"/>
                </a:endParaRPr>
              </a:p>
              <a:p>
                <a:pPr marL="0" indent="0">
                  <a:spcBef>
                    <a:spcPts val="1245"/>
                  </a:spcBef>
                  <a:buNone/>
                </a:pPr>
                <a:r>
                  <a:rPr lang="en-US" sz="2200" dirty="0" smtClean="0">
                    <a:solidFill>
                      <a:schemeClr val="tx1">
                        <a:lumMod val="85000"/>
                        <a:lumOff val="15000"/>
                      </a:schemeClr>
                    </a:solidFill>
                    <a:latin typeface="+mj-lt"/>
                  </a:rPr>
                  <a:t>Kurtosis: </a:t>
                </a:r>
                <a14:m>
                  <m:oMath xmlns:m="http://schemas.openxmlformats.org/officeDocument/2006/math">
                    <m:sSub>
                      <m:sSubPr>
                        <m:ctrlPr>
                          <a:rPr lang="en-US" sz="2200" i="1">
                            <a:solidFill>
                              <a:schemeClr val="tx1">
                                <a:lumMod val="85000"/>
                                <a:lumOff val="15000"/>
                              </a:schemeClr>
                            </a:solidFill>
                            <a:latin typeface="Cambria Math"/>
                            <a:cs typeface="Arial"/>
                          </a:rPr>
                        </m:ctrlPr>
                      </m:sSubPr>
                      <m:e>
                        <m:r>
                          <a:rPr lang="en-US" sz="2200" i="1">
                            <a:solidFill>
                              <a:schemeClr val="tx1">
                                <a:lumMod val="85000"/>
                                <a:lumOff val="15000"/>
                              </a:schemeClr>
                            </a:solidFill>
                            <a:latin typeface="Cambria Math"/>
                            <a:ea typeface="Cambria Math"/>
                            <a:cs typeface="Arial"/>
                          </a:rPr>
                          <m:t>𝛽</m:t>
                        </m:r>
                      </m:e>
                      <m:sub>
                        <m:r>
                          <a:rPr lang="en-US" sz="2200" i="1">
                            <a:solidFill>
                              <a:schemeClr val="tx1">
                                <a:lumMod val="85000"/>
                                <a:lumOff val="15000"/>
                              </a:schemeClr>
                            </a:solidFill>
                            <a:latin typeface="Cambria Math"/>
                            <a:cs typeface="Arial"/>
                          </a:rPr>
                          <m:t>2</m:t>
                        </m:r>
                      </m:sub>
                    </m:sSub>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2</m:t>
                    </m:r>
                    <m:r>
                      <a:rPr lang="en-US" sz="2200" b="0" i="1" smtClean="0">
                        <a:solidFill>
                          <a:schemeClr val="tx1">
                            <a:lumMod val="85000"/>
                            <a:lumOff val="15000"/>
                          </a:schemeClr>
                        </a:solidFill>
                        <a:latin typeface="Cambria Math"/>
                        <a:cs typeface="Arial"/>
                      </a:rPr>
                      <m:t>.</m:t>
                    </m:r>
                    <m:r>
                      <a:rPr lang="en-US" sz="2200" b="0" i="1" smtClean="0">
                        <a:solidFill>
                          <a:schemeClr val="tx1">
                            <a:lumMod val="85000"/>
                            <a:lumOff val="15000"/>
                          </a:schemeClr>
                        </a:solidFill>
                        <a:latin typeface="Cambria Math"/>
                        <a:cs typeface="Arial"/>
                      </a:rPr>
                      <m:t>554</m:t>
                    </m:r>
                    <m:r>
                      <a:rPr lang="en-US" sz="2200" b="0" i="1" smtClean="0">
                        <a:solidFill>
                          <a:schemeClr val="tx1">
                            <a:lumMod val="85000"/>
                            <a:lumOff val="15000"/>
                          </a:schemeClr>
                        </a:solidFill>
                        <a:latin typeface="Cambria Math"/>
                        <a:cs typeface="Arial"/>
                      </a:rPr>
                      <m:t>&lt;</m:t>
                    </m:r>
                    <m:r>
                      <a:rPr lang="en-US" sz="2200" b="0" i="1" smtClean="0">
                        <a:solidFill>
                          <a:schemeClr val="tx1">
                            <a:lumMod val="85000"/>
                            <a:lumOff val="15000"/>
                          </a:schemeClr>
                        </a:solidFill>
                        <a:latin typeface="Cambria Math"/>
                        <a:cs typeface="Arial"/>
                      </a:rPr>
                      <m:t>3</m:t>
                    </m:r>
                  </m:oMath>
                </a14:m>
                <a:r>
                  <a:rPr lang="en-US" sz="2200" dirty="0" smtClean="0">
                    <a:solidFill>
                      <a:schemeClr val="tx1">
                        <a:lumMod val="85000"/>
                        <a:lumOff val="15000"/>
                      </a:schemeClr>
                    </a:solidFill>
                  </a:rPr>
                  <a:t> so distribution is </a:t>
                </a:r>
                <a:r>
                  <a:rPr lang="en-US" sz="2200" dirty="0" err="1" smtClean="0">
                    <a:solidFill>
                      <a:schemeClr val="tx1">
                        <a:lumMod val="85000"/>
                        <a:lumOff val="15000"/>
                      </a:schemeClr>
                    </a:solidFill>
                  </a:rPr>
                  <a:t>platykurtic</a:t>
                </a:r>
                <a:r>
                  <a:rPr lang="en-US" sz="2200" dirty="0" smtClean="0">
                    <a:solidFill>
                      <a:schemeClr val="tx1">
                        <a:lumMod val="85000"/>
                        <a:lumOff val="15000"/>
                      </a:schemeClr>
                    </a:solidFill>
                  </a:rPr>
                  <a:t>.</a:t>
                </a:r>
                <a:endParaRPr lang="en-US" sz="2200" dirty="0">
                  <a:solidFill>
                    <a:schemeClr val="tx1">
                      <a:lumMod val="85000"/>
                      <a:lumOff val="15000"/>
                    </a:schemeClr>
                  </a:solidFill>
                </a:endParaRPr>
              </a:p>
              <a:p>
                <a:pPr marL="0" indent="0">
                  <a:spcBef>
                    <a:spcPts val="1245"/>
                  </a:spcBef>
                  <a:buNone/>
                </a:pPr>
                <a:endParaRPr lang="en-US" sz="2200" dirty="0">
                  <a:solidFill>
                    <a:schemeClr val="tx1">
                      <a:lumMod val="85000"/>
                      <a:lumOff val="1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rotWithShape="1">
                <a:blip r:embed="rId2"/>
                <a:stretch>
                  <a:fillRect l="-815" b="-90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CFC7001-0DCD-47F8-9837-6DDE5ECBE68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Kurtosis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560082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smtClean="0"/>
                  <a:t>Example : </a:t>
                </a:r>
                <a:r>
                  <a:rPr lang="en-US" sz="2200" dirty="0" smtClean="0"/>
                  <a:t>The First four moments of a distribution about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4</m:t>
                    </m:r>
                  </m:oMath>
                </a14:m>
                <a:r>
                  <a:rPr lang="en-US" sz="2200" b="1" dirty="0" smtClean="0"/>
                  <a:t/>
                </a:r>
                <a:r>
                  <a:rPr lang="en-US" sz="2200" dirty="0" smtClean="0"/>
                  <a:t>are </a:t>
                </a:r>
                <a14:m>
                  <m:oMath xmlns:m="http://schemas.openxmlformats.org/officeDocument/2006/math">
                    <m:r>
                      <a:rPr lang="en-US" sz="2200" b="0" i="1" smtClean="0">
                        <a:latin typeface="Cambria Math"/>
                      </a:rPr>
                      <m:t>1</m:t>
                    </m:r>
                    <m:r>
                      <a:rPr lang="en-US" sz="2200" b="0" i="1" smtClean="0">
                        <a:latin typeface="Cambria Math"/>
                      </a:rPr>
                      <m:t>, </m:t>
                    </m:r>
                    <m:r>
                      <a:rPr lang="en-US" sz="2200" b="0" i="1" smtClean="0">
                        <a:latin typeface="Cambria Math"/>
                      </a:rPr>
                      <m:t>4</m:t>
                    </m:r>
                    <m:r>
                      <a:rPr lang="en-US" sz="2200" b="0" i="1" smtClean="0">
                        <a:latin typeface="Cambria Math"/>
                      </a:rPr>
                      <m:t>, </m:t>
                    </m:r>
                    <m:r>
                      <a:rPr lang="en-US" sz="2200" b="0" i="1" smtClean="0">
                        <a:latin typeface="Cambria Math"/>
                      </a:rPr>
                      <m:t>10</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45</m:t>
                    </m:r>
                    <m:r>
                      <a:rPr lang="en-US" sz="2200" b="0" i="0" smtClean="0">
                        <a:latin typeface="Cambria Math"/>
                      </a:rPr>
                      <m:t>.</m:t>
                    </m:r>
                  </m:oMath>
                </a14:m>
                <a:r>
                  <a:rPr lang="en-US" sz="2200" b="1" dirty="0" smtClean="0"/>
                  <a:t/>
                </a:r>
                <a:r>
                  <a:rPr lang="en-US" sz="2200" dirty="0" smtClean="0"/>
                  <a:t>Find the first four moments about mean. Discuss the Skewness and Kurtosis and also comment upon the nature of the distribution.</a:t>
                </a:r>
              </a:p>
              <a:p>
                <a:pPr marL="0" indent="0">
                  <a:buNone/>
                </a:pPr>
                <a:r>
                  <a:rPr lang="en-US" sz="2200" b="1" dirty="0" smtClean="0"/>
                  <a:t>Solution: </a:t>
                </a:r>
                <a:r>
                  <a:rPr lang="en-US" sz="2200" dirty="0" smtClean="0"/>
                  <a:t>Here </a:t>
                </a:r>
                <a:r>
                  <a:rPr lang="en-US" sz="2200" dirty="0"/>
                  <a:t>We have</a:t>
                </a:r>
                <a:r>
                  <a:rPr lang="en-US" sz="2200" dirty="0" smtClean="0"/>
                  <a:t/>
                </a:r>
                <a14:m>
                  <m:oMath xmlns:m="http://schemas.openxmlformats.org/officeDocument/2006/math">
                    <m:r>
                      <m:rPr>
                        <m:sty m:val="p"/>
                      </m:rPr>
                      <a:rPr lang="en-US" sz="2200" b="0" i="0" smtClean="0">
                        <a:latin typeface="Cambria Math"/>
                      </a:rPr>
                      <m:t>A</m:t>
                    </m:r>
                    <m:r>
                      <a:rPr lang="en-US" sz="2200" b="0" i="0" smtClean="0">
                        <a:latin typeface="Cambria Math"/>
                      </a:rPr>
                      <m:t>=</m:t>
                    </m:r>
                    <m:r>
                      <a:rPr lang="en-US" sz="2200" b="0" i="0" smtClean="0">
                        <a:latin typeface="Cambria Math"/>
                      </a:rPr>
                      <m:t>4</m:t>
                    </m:r>
                    <m:r>
                      <a:rPr lang="en-US" sz="2200" b="0" i="0" smtClean="0">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1</m:t>
                        </m:r>
                      </m:sub>
                    </m:sSub>
                    <m:r>
                      <a:rPr lang="en-US" sz="2200" i="1">
                        <a:latin typeface="Cambria Math"/>
                      </a:rPr>
                      <m:t>=</m:t>
                    </m:r>
                    <m:r>
                      <a:rPr lang="en-US" sz="2200" b="0" i="1" smtClean="0">
                        <a:latin typeface="Cambria Math"/>
                      </a:rPr>
                      <m:t>1</m:t>
                    </m:r>
                    <m:r>
                      <a:rPr lang="en-US" sz="2200" i="1">
                        <a:latin typeface="Cambria Math"/>
                      </a:rPr>
                      <m:t>,</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2</m:t>
                        </m:r>
                      </m:sub>
                    </m:sSub>
                    <m:r>
                      <a:rPr lang="en-US" sz="2200" i="1">
                        <a:latin typeface="Cambria Math"/>
                      </a:rPr>
                      <m:t>=</m:t>
                    </m:r>
                    <m:r>
                      <a:rPr lang="en-US" sz="2200" b="0" i="1" smtClean="0">
                        <a:latin typeface="Cambria Math"/>
                      </a:rPr>
                      <m:t>4</m:t>
                    </m:r>
                    <m:r>
                      <a:rPr lang="en-US" sz="2200" i="1">
                        <a:latin typeface="Cambria Math"/>
                      </a:rPr>
                      <m:t>,</m:t>
                    </m:r>
                  </m:oMath>
                </a14:m>
                <a:endParaRPr lang="en-US" sz="22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3</m:t>
                          </m:r>
                        </m:sub>
                      </m:sSub>
                      <m:r>
                        <a:rPr lang="en-US" sz="2200" i="1">
                          <a:latin typeface="Cambria Math"/>
                        </a:rPr>
                        <m:t>=</m:t>
                      </m:r>
                      <m:r>
                        <a:rPr lang="en-US" sz="2200" b="0" i="1" smtClean="0">
                          <a:latin typeface="Cambria Math"/>
                        </a:rPr>
                        <m:t>1</m:t>
                      </m:r>
                      <m:r>
                        <a:rPr lang="en-US" sz="2200" i="1">
                          <a:latin typeface="Cambria Math"/>
                        </a:rPr>
                        <m:t>0</m:t>
                      </m:r>
                      <m:r>
                        <a:rPr lang="en-US" sz="2200" i="1">
                          <a:latin typeface="Cambria Math"/>
                        </a:rPr>
                        <m:t>,</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4</m:t>
                          </m:r>
                        </m:sub>
                      </m:sSub>
                      <m:r>
                        <a:rPr lang="en-US" sz="2200" i="1">
                          <a:latin typeface="Cambria Math"/>
                        </a:rPr>
                        <m:t>=</m:t>
                      </m:r>
                      <m:r>
                        <a:rPr lang="en-US" sz="2200" b="0" i="1" smtClean="0">
                          <a:latin typeface="Cambria Math"/>
                        </a:rPr>
                        <m:t>45</m:t>
                      </m:r>
                    </m:oMath>
                  </m:oMathPara>
                </a14:m>
                <a:endParaRPr lang="en-US" sz="2200" b="1" dirty="0"/>
              </a:p>
              <a:p>
                <a:pPr marL="0" indent="0">
                  <a:buNone/>
                </a:pPr>
                <a:r>
                  <a:rPr lang="en-US" sz="2200" dirty="0"/>
                  <a:t>Moments about mean</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r>
                        <a:rPr lang="en-US" sz="2200" i="1">
                          <a:latin typeface="Cambria Math"/>
                        </a:rPr>
                        <m:t>0</m:t>
                      </m:r>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2</m:t>
                          </m:r>
                        </m:sub>
                      </m:sSub>
                      <m:r>
                        <a:rPr lang="en-US" sz="2200" i="1">
                          <a:latin typeface="Cambria Math"/>
                        </a:rPr>
                        <m:t>−</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i="1">
                          <a:latin typeface="Cambria Math"/>
                        </a:rPr>
                        <m:t>=</m:t>
                      </m:r>
                      <m:r>
                        <a:rPr lang="en-US" sz="2200" b="0" i="1" smtClean="0">
                          <a:latin typeface="Cambria Math"/>
                        </a:rPr>
                        <m:t>4</m:t>
                      </m:r>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1</m:t>
                              </m:r>
                            </m:e>
                          </m:d>
                        </m:e>
                        <m:sup>
                          <m:r>
                            <a:rPr lang="en-US" sz="2200" b="0" i="1" smtClean="0">
                              <a:latin typeface="Cambria Math"/>
                            </a:rPr>
                            <m:t>2</m:t>
                          </m:r>
                        </m:sup>
                      </m:sSup>
                      <m:r>
                        <a:rPr lang="en-US" sz="2200" b="0" i="1" smtClean="0">
                          <a:latin typeface="Cambria Math"/>
                        </a:rPr>
                        <m:t>=</m:t>
                      </m:r>
                      <m:r>
                        <a:rPr lang="en-US" sz="2200" b="0" i="1" smtClean="0">
                          <a:latin typeface="Cambria Math"/>
                        </a:rPr>
                        <m:t>3</m:t>
                      </m:r>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ea typeface="Cambria Math"/>
                            </a:rPr>
                            <m:t>3</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ea typeface="Cambria Math"/>
                            </a:rPr>
                            <m:t>3</m:t>
                          </m:r>
                        </m:sub>
                      </m:sSub>
                      <m:r>
                        <a:rPr lang="en-US" sz="2200" i="1">
                          <a:latin typeface="Cambria Math"/>
                        </a:rPr>
                        <m:t>−</m:t>
                      </m:r>
                      <m:r>
                        <a:rPr lang="en-US" sz="2200" i="1">
                          <a:latin typeface="Cambria Math"/>
                        </a:rPr>
                        <m:t>3</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2</m:t>
                          </m:r>
                        </m:sub>
                      </m:sSub>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1</m:t>
                          </m:r>
                        </m:sub>
                      </m:sSub>
                      <m:r>
                        <a:rPr lang="en-US" sz="2200" i="1">
                          <a:latin typeface="Cambria Math"/>
                        </a:rPr>
                        <m:t>+</m:t>
                      </m:r>
                      <m:r>
                        <a:rPr lang="en-US" sz="2200" i="1">
                          <a:latin typeface="Cambria Math"/>
                        </a:rPr>
                        <m:t>2</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3</m:t>
                          </m:r>
                        </m:sup>
                      </m:sSup>
                      <m:r>
                        <a:rPr lang="en-US" sz="2200" i="1">
                          <a:latin typeface="Cambria Math"/>
                        </a:rPr>
                        <m:t>=</m:t>
                      </m:r>
                      <m:r>
                        <a:rPr lang="en-US" sz="2200" b="0" i="1" smtClean="0">
                          <a:latin typeface="Cambria Math"/>
                        </a:rPr>
                        <m:t>10</m:t>
                      </m:r>
                      <m:r>
                        <a:rPr lang="en-US" sz="2200" b="0" i="1" smtClean="0">
                          <a:latin typeface="Cambria Math"/>
                        </a:rPr>
                        <m:t>−</m:t>
                      </m:r>
                      <m:r>
                        <a:rPr lang="en-US" sz="2200" b="0" i="1" smtClean="0">
                          <a:latin typeface="Cambria Math"/>
                        </a:rPr>
                        <m:t>3</m:t>
                      </m:r>
                      <m:d>
                        <m:dPr>
                          <m:ctrlPr>
                            <a:rPr lang="en-US" sz="2200" b="0" i="1" smtClean="0">
                              <a:latin typeface="Cambria Math"/>
                            </a:rPr>
                          </m:ctrlPr>
                        </m:dPr>
                        <m:e>
                          <m:r>
                            <a:rPr lang="en-US" sz="2200" b="0" i="1" smtClean="0">
                              <a:latin typeface="Cambria Math"/>
                            </a:rPr>
                            <m:t>4</m:t>
                          </m:r>
                        </m:e>
                      </m:d>
                      <m:d>
                        <m:dPr>
                          <m:ctrlPr>
                            <a:rPr lang="en-US" sz="2200" b="0" i="1" smtClean="0">
                              <a:latin typeface="Cambria Math"/>
                            </a:rPr>
                          </m:ctrlPr>
                        </m:dPr>
                        <m:e>
                          <m:r>
                            <a:rPr lang="en-US" sz="2200" b="0" i="1" smtClean="0">
                              <a:latin typeface="Cambria Math"/>
                            </a:rPr>
                            <m:t>1</m:t>
                          </m:r>
                        </m:e>
                      </m:d>
                      <m:r>
                        <a:rPr lang="en-US" sz="2200" b="0" i="1" smtClean="0">
                          <a:latin typeface="Cambria Math"/>
                        </a:rPr>
                        <m:t>+</m:t>
                      </m:r>
                      <m:r>
                        <a:rPr lang="en-US" sz="2200" b="0" i="1" smtClean="0">
                          <a:latin typeface="Cambria Math"/>
                        </a:rPr>
                        <m:t>2</m:t>
                      </m:r>
                      <m:sSup>
                        <m:sSupPr>
                          <m:ctrlPr>
                            <a:rPr lang="en-US" sz="2200" i="1">
                              <a:latin typeface="Cambria Math"/>
                            </a:rPr>
                          </m:ctrlPr>
                        </m:sSupPr>
                        <m:e>
                          <m:d>
                            <m:dPr>
                              <m:ctrlPr>
                                <a:rPr lang="en-US" sz="2200" i="1">
                                  <a:latin typeface="Cambria Math"/>
                                </a:rPr>
                              </m:ctrlPr>
                            </m:dPr>
                            <m:e>
                              <m:r>
                                <a:rPr lang="en-US" sz="2200" i="1">
                                  <a:latin typeface="Cambria Math"/>
                                </a:rPr>
                                <m:t>1</m:t>
                              </m:r>
                            </m:e>
                          </m:d>
                        </m:e>
                        <m:sup>
                          <m:r>
                            <a:rPr lang="en-US" sz="2200" b="0" i="1" smtClean="0">
                              <a:latin typeface="Cambria Math"/>
                            </a:rPr>
                            <m:t>3</m:t>
                          </m:r>
                        </m:sup>
                      </m:sSup>
                      <m:r>
                        <a:rPr lang="en-US" sz="2200" b="0" i="1" smtClean="0">
                          <a:latin typeface="Cambria Math"/>
                        </a:rPr>
                        <m:t>=</m:t>
                      </m:r>
                      <m:r>
                        <a:rPr lang="en-US" sz="2200" b="0" i="1" smtClean="0">
                          <a:latin typeface="Cambria Math"/>
                        </a:rPr>
                        <m:t>0</m:t>
                      </m:r>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ea typeface="Cambria Math"/>
                            </a:rPr>
                            <m:t>4</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ea typeface="Cambria Math"/>
                            </a:rPr>
                            <m:t>4</m:t>
                          </m:r>
                        </m:sub>
                      </m:sSub>
                      <m:r>
                        <a:rPr lang="en-US" sz="2200" i="1">
                          <a:latin typeface="Cambria Math"/>
                        </a:rPr>
                        <m:t>−</m:t>
                      </m:r>
                      <m:r>
                        <a:rPr lang="en-US" sz="2200" i="1">
                          <a:latin typeface="Cambria Math"/>
                        </a:rPr>
                        <m:t>4</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ea typeface="Cambria Math"/>
                            </a:rPr>
                            <m:t>3</m:t>
                          </m:r>
                        </m:sub>
                      </m:sSub>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1</m:t>
                          </m:r>
                        </m:sub>
                      </m:sSub>
                      <m:r>
                        <a:rPr lang="en-US" sz="2200" i="1">
                          <a:latin typeface="Cambria Math"/>
                        </a:rPr>
                        <m:t>+</m:t>
                      </m:r>
                      <m:r>
                        <a:rPr lang="en-US" sz="2200" i="1">
                          <a:latin typeface="Cambria Math"/>
                        </a:rPr>
                        <m:t>6</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2</m:t>
                          </m:r>
                        </m:sub>
                      </m:sSub>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i="1">
                          <a:latin typeface="Cambria Math"/>
                        </a:rPr>
                        <m:t>−</m:t>
                      </m:r>
                      <m:r>
                        <a:rPr lang="en-US" sz="2200" i="1">
                          <a:latin typeface="Cambria Math"/>
                        </a:rPr>
                        <m:t>3</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4</m:t>
                          </m:r>
                        </m:sup>
                      </m:sSup>
                    </m:oMath>
                  </m:oMathPara>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m:t>
                      </m:r>
                      <m:r>
                        <a:rPr lang="en-US" sz="2200" b="0" i="1" smtClean="0">
                          <a:latin typeface="Cambria Math"/>
                        </a:rPr>
                        <m:t>45</m:t>
                      </m:r>
                      <m:r>
                        <a:rPr lang="en-US" sz="2200" b="0" i="1" smtClean="0">
                          <a:latin typeface="Cambria Math"/>
                        </a:rPr>
                        <m:t>−</m:t>
                      </m:r>
                      <m:r>
                        <a:rPr lang="en-US" sz="2200" b="0" i="1" smtClean="0">
                          <a:latin typeface="Cambria Math"/>
                        </a:rPr>
                        <m:t>4</m:t>
                      </m:r>
                      <m:d>
                        <m:dPr>
                          <m:ctrlPr>
                            <a:rPr lang="en-US" sz="2200" b="0" i="1" smtClean="0">
                              <a:latin typeface="Cambria Math"/>
                            </a:rPr>
                          </m:ctrlPr>
                        </m:dPr>
                        <m:e>
                          <m:r>
                            <a:rPr lang="en-US" sz="2200" b="0" i="1" smtClean="0">
                              <a:latin typeface="Cambria Math"/>
                            </a:rPr>
                            <m:t>10</m:t>
                          </m:r>
                        </m:e>
                      </m:d>
                      <m:d>
                        <m:dPr>
                          <m:ctrlPr>
                            <a:rPr lang="en-US" sz="2200" b="0" i="1" smtClean="0">
                              <a:latin typeface="Cambria Math"/>
                            </a:rPr>
                          </m:ctrlPr>
                        </m:dPr>
                        <m:e>
                          <m:r>
                            <a:rPr lang="en-US" sz="2200" b="0" i="1" smtClean="0">
                              <a:latin typeface="Cambria Math"/>
                            </a:rPr>
                            <m:t>1</m:t>
                          </m:r>
                        </m:e>
                      </m:d>
                      <m:r>
                        <a:rPr lang="en-US" sz="2200" b="0" i="1" smtClean="0">
                          <a:latin typeface="Cambria Math"/>
                        </a:rPr>
                        <m:t>+</m:t>
                      </m:r>
                      <m:r>
                        <a:rPr lang="en-US" sz="2200" b="0" i="1" smtClean="0">
                          <a:latin typeface="Cambria Math"/>
                        </a:rPr>
                        <m:t>6</m:t>
                      </m:r>
                      <m:d>
                        <m:dPr>
                          <m:ctrlPr>
                            <a:rPr lang="en-US" sz="2200" b="0" i="1" smtClean="0">
                              <a:latin typeface="Cambria Math"/>
                            </a:rPr>
                          </m:ctrlPr>
                        </m:dPr>
                        <m:e>
                          <m:r>
                            <a:rPr lang="en-US" sz="2200" b="0" i="1" smtClean="0">
                              <a:latin typeface="Cambria Math"/>
                            </a:rPr>
                            <m:t>4</m:t>
                          </m:r>
                        </m:e>
                      </m:d>
                      <m:sSup>
                        <m:sSupPr>
                          <m:ctrlPr>
                            <a:rPr lang="en-US" sz="2200" i="1">
                              <a:latin typeface="Cambria Math"/>
                            </a:rPr>
                          </m:ctrlPr>
                        </m:sSupPr>
                        <m:e>
                          <m:d>
                            <m:dPr>
                              <m:ctrlPr>
                                <a:rPr lang="en-US" sz="2200" i="1">
                                  <a:latin typeface="Cambria Math"/>
                                </a:rPr>
                              </m:ctrlPr>
                            </m:dPr>
                            <m:e>
                              <m:r>
                                <a:rPr lang="en-US" sz="2200" i="1">
                                  <a:latin typeface="Cambria Math"/>
                                </a:rPr>
                                <m:t>1</m:t>
                              </m:r>
                            </m:e>
                          </m:d>
                        </m:e>
                        <m:sup>
                          <m:r>
                            <a:rPr lang="en-US" sz="2200" i="1">
                              <a:latin typeface="Cambria Math"/>
                            </a:rPr>
                            <m:t>2</m:t>
                          </m:r>
                        </m:sup>
                      </m:sSup>
                      <m:r>
                        <a:rPr lang="en-US" sz="2200" b="0" i="1" smtClean="0">
                          <a:latin typeface="Cambria Math"/>
                        </a:rPr>
                        <m:t>−</m:t>
                      </m:r>
                      <m:r>
                        <a:rPr lang="en-US" sz="2200" b="0" i="1" smtClean="0">
                          <a:latin typeface="Cambria Math"/>
                        </a:rPr>
                        <m:t>3</m:t>
                      </m:r>
                      <m:sSup>
                        <m:sSupPr>
                          <m:ctrlPr>
                            <a:rPr lang="en-US" sz="2200" i="1">
                              <a:latin typeface="Cambria Math"/>
                            </a:rPr>
                          </m:ctrlPr>
                        </m:sSupPr>
                        <m:e>
                          <m:d>
                            <m:dPr>
                              <m:ctrlPr>
                                <a:rPr lang="en-US" sz="2200" i="1">
                                  <a:latin typeface="Cambria Math"/>
                                </a:rPr>
                              </m:ctrlPr>
                            </m:dPr>
                            <m:e>
                              <m:r>
                                <a:rPr lang="en-US" sz="2200" i="1">
                                  <a:latin typeface="Cambria Math"/>
                                </a:rPr>
                                <m:t>1</m:t>
                              </m:r>
                            </m:e>
                          </m:d>
                        </m:e>
                        <m:sup>
                          <m:r>
                            <a:rPr lang="en-US" sz="2200" b="0" i="1" smtClean="0">
                              <a:latin typeface="Cambria Math"/>
                            </a:rPr>
                            <m:t>4</m:t>
                          </m:r>
                        </m:sup>
                      </m:sSup>
                      <m:r>
                        <a:rPr lang="en-US" sz="2200" b="0" i="1" smtClean="0">
                          <a:latin typeface="Cambria Math"/>
                        </a:rPr>
                        <m:t>=</m:t>
                      </m:r>
                      <m:r>
                        <a:rPr lang="en-US" sz="2200" b="0" i="1" smtClean="0">
                          <a:latin typeface="Cambria Math"/>
                        </a:rPr>
                        <m:t>26</m:t>
                      </m:r>
                    </m:oMath>
                  </m:oMathPara>
                </a14:m>
                <a:endParaRPr lang="en-US" sz="2200" dirty="0"/>
              </a:p>
              <a:p>
                <a:pPr marL="0" indent="0">
                  <a:buNone/>
                </a:pPr>
                <a:endParaRPr lang="en-US" sz="2200" b="1" dirty="0" smtClean="0"/>
              </a:p>
              <a:p>
                <a:pPr marL="0" indent="0">
                  <a:buNone/>
                </a:pPr>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739" b="-559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A3E7B4C-EBFC-4E46-B92A-C5984DA39299}"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smtClean="0">
                <a:solidFill>
                  <a:schemeClr val="tx1">
                    <a:lumMod val="85000"/>
                    <a:lumOff val="15000"/>
                  </a:schemeClr>
                </a:solidFill>
                <a:cs typeface="Arial"/>
              </a:rPr>
              <a:t>Skewness &amp; </a:t>
            </a:r>
            <a:r>
              <a:rPr lang="en-US" sz="3000" b="1" dirty="0" smtClean="0"/>
              <a:t>Kurtosis </a:t>
            </a:r>
            <a:r>
              <a:rPr lang="en-US" sz="3000" b="1" dirty="0"/>
              <a:t>(CO3)</a:t>
            </a:r>
          </a:p>
        </p:txBody>
      </p:sp>
    </p:spTree>
    <p:extLst>
      <p:ext uri="{BB962C8B-B14F-4D97-AF65-F5344CB8AC3E}">
        <p14:creationId xmlns:p14="http://schemas.microsoft.com/office/powerpoint/2010/main" xmlns="" val="1502144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70000" lnSpcReduction="20000"/>
          </a:bodyPr>
          <a:lstStyle/>
          <a:p>
            <a:pPr marL="0" indent="0">
              <a:buNone/>
            </a:pPr>
            <a:r>
              <a:rPr lang="en-US" b="1" spc="15" dirty="0">
                <a:latin typeface="LM Roman Caps 10"/>
                <a:cs typeface="LM Roman Caps 10"/>
              </a:rPr>
              <a:t>Requisites </a:t>
            </a:r>
            <a:r>
              <a:rPr lang="en-US" b="1" spc="-5" dirty="0">
                <a:latin typeface="LM Roman Caps 10"/>
                <a:cs typeface="LM Roman Caps 10"/>
              </a:rPr>
              <a:t>for </a:t>
            </a:r>
            <a:r>
              <a:rPr lang="en-US" b="1" spc="20" dirty="0">
                <a:latin typeface="LM Roman Caps 10"/>
                <a:cs typeface="LM Roman Caps 10"/>
              </a:rPr>
              <a:t>an </a:t>
            </a:r>
            <a:r>
              <a:rPr lang="en-US" b="1" spc="15" dirty="0">
                <a:latin typeface="LM Roman Caps 10"/>
                <a:cs typeface="LM Roman Caps 10"/>
              </a:rPr>
              <a:t>Ideal </a:t>
            </a:r>
            <a:r>
              <a:rPr lang="en-US" b="1" spc="20" dirty="0">
                <a:latin typeface="LM Roman Caps 10"/>
                <a:cs typeface="LM Roman Caps 10"/>
              </a:rPr>
              <a:t>Measure</a:t>
            </a:r>
            <a:r>
              <a:rPr lang="en-US" b="1" spc="-30" dirty="0">
                <a:latin typeface="LM Roman Caps 10"/>
                <a:cs typeface="LM Roman Caps 10"/>
              </a:rPr>
              <a:t> </a:t>
            </a:r>
            <a:r>
              <a:rPr lang="en-US" b="1" spc="15" dirty="0">
                <a:latin typeface="LM Roman Caps 10"/>
                <a:cs typeface="LM Roman Caps 10"/>
              </a:rPr>
              <a:t>of  </a:t>
            </a:r>
            <a:r>
              <a:rPr lang="en-US" b="1" spc="20" dirty="0">
                <a:latin typeface="LM Roman Caps 10"/>
                <a:cs typeface="LM Roman Caps 10"/>
              </a:rPr>
              <a:t>Central</a:t>
            </a:r>
            <a:r>
              <a:rPr lang="en-US" b="1" spc="5" dirty="0">
                <a:latin typeface="LM Roman Caps 10"/>
                <a:cs typeface="LM Roman Caps 10"/>
              </a:rPr>
              <a:t> </a:t>
            </a:r>
            <a:r>
              <a:rPr lang="en-US" b="1" spc="20" dirty="0" smtClean="0">
                <a:latin typeface="LM Roman Caps 10"/>
                <a:cs typeface="LM Roman Caps 10"/>
              </a:rPr>
              <a:t>Tendency</a:t>
            </a:r>
          </a:p>
          <a:p>
            <a:pPr marL="0" indent="0">
              <a:buNone/>
            </a:pPr>
            <a:r>
              <a:rPr lang="en-US" spc="10" dirty="0">
                <a:solidFill>
                  <a:schemeClr val="tx1">
                    <a:lumMod val="95000"/>
                    <a:lumOff val="5000"/>
                  </a:schemeClr>
                </a:solidFill>
                <a:latin typeface="LM Roman 12"/>
                <a:cs typeface="LM Roman 12"/>
              </a:rPr>
              <a:t>According to Prof. </a:t>
            </a:r>
            <a:r>
              <a:rPr lang="en-US" spc="-25" dirty="0">
                <a:solidFill>
                  <a:schemeClr val="tx1">
                    <a:lumMod val="95000"/>
                    <a:lumOff val="5000"/>
                  </a:schemeClr>
                </a:solidFill>
                <a:latin typeface="LM Roman 12"/>
                <a:cs typeface="LM Roman 12"/>
              </a:rPr>
              <a:t>Yule, </a:t>
            </a:r>
            <a:r>
              <a:rPr lang="en-US" spc="10" dirty="0">
                <a:solidFill>
                  <a:schemeClr val="tx1">
                    <a:lumMod val="95000"/>
                    <a:lumOff val="5000"/>
                  </a:schemeClr>
                </a:solidFill>
                <a:latin typeface="LM Roman 12"/>
                <a:cs typeface="LM Roman 12"/>
              </a:rPr>
              <a:t>the </a:t>
            </a:r>
            <a:r>
              <a:rPr lang="en-US" spc="5" dirty="0">
                <a:solidFill>
                  <a:schemeClr val="tx1">
                    <a:lumMod val="95000"/>
                    <a:lumOff val="5000"/>
                  </a:schemeClr>
                </a:solidFill>
                <a:latin typeface="LM Roman 12"/>
                <a:cs typeface="LM Roman 12"/>
              </a:rPr>
              <a:t>following </a:t>
            </a:r>
            <a:r>
              <a:rPr lang="en-US" spc="10" dirty="0">
                <a:solidFill>
                  <a:schemeClr val="tx1">
                    <a:lumMod val="95000"/>
                    <a:lumOff val="5000"/>
                  </a:schemeClr>
                </a:solidFill>
                <a:latin typeface="LM Roman 12"/>
                <a:cs typeface="LM Roman 12"/>
              </a:rPr>
              <a:t>are the  </a:t>
            </a:r>
            <a:r>
              <a:rPr lang="en-US" spc="5" dirty="0">
                <a:solidFill>
                  <a:schemeClr val="tx1">
                    <a:lumMod val="95000"/>
                    <a:lumOff val="5000"/>
                  </a:schemeClr>
                </a:solidFill>
                <a:latin typeface="LM Roman 12"/>
                <a:cs typeface="LM Roman 12"/>
              </a:rPr>
              <a:t>characteristics </a:t>
            </a:r>
            <a:r>
              <a:rPr lang="en-US" spc="10" dirty="0">
                <a:solidFill>
                  <a:schemeClr val="tx1">
                    <a:lumMod val="95000"/>
                    <a:lumOff val="5000"/>
                  </a:schemeClr>
                </a:solidFill>
                <a:latin typeface="LM Roman 12"/>
                <a:cs typeface="LM Roman 12"/>
              </a:rPr>
              <a:t>to </a:t>
            </a:r>
            <a:r>
              <a:rPr lang="en-US" spc="35" dirty="0">
                <a:solidFill>
                  <a:schemeClr val="tx1">
                    <a:lumMod val="95000"/>
                    <a:lumOff val="5000"/>
                  </a:schemeClr>
                </a:solidFill>
                <a:latin typeface="LM Roman 12"/>
                <a:cs typeface="LM Roman 12"/>
              </a:rPr>
              <a:t>be </a:t>
            </a:r>
            <a:r>
              <a:rPr lang="en-US" dirty="0">
                <a:solidFill>
                  <a:schemeClr val="tx1">
                    <a:lumMod val="95000"/>
                    <a:lumOff val="5000"/>
                  </a:schemeClr>
                </a:solidFill>
                <a:latin typeface="LM Roman 12"/>
                <a:cs typeface="LM Roman 12"/>
              </a:rPr>
              <a:t>satisfied </a:t>
            </a:r>
            <a:r>
              <a:rPr lang="en-US" spc="-15" dirty="0">
                <a:solidFill>
                  <a:schemeClr val="tx1">
                    <a:lumMod val="95000"/>
                    <a:lumOff val="5000"/>
                  </a:schemeClr>
                </a:solidFill>
                <a:latin typeface="LM Roman 12"/>
                <a:cs typeface="LM Roman 12"/>
              </a:rPr>
              <a:t>by </a:t>
            </a:r>
            <a:r>
              <a:rPr lang="en-US" spc="10" dirty="0">
                <a:solidFill>
                  <a:schemeClr val="tx1">
                    <a:lumMod val="95000"/>
                    <a:lumOff val="5000"/>
                  </a:schemeClr>
                </a:solidFill>
                <a:latin typeface="LM Roman 12"/>
                <a:cs typeface="LM Roman 12"/>
              </a:rPr>
              <a:t>an ideal measure</a:t>
            </a:r>
            <a:r>
              <a:rPr lang="en-US" spc="-180" dirty="0">
                <a:solidFill>
                  <a:schemeClr val="tx1">
                    <a:lumMod val="95000"/>
                    <a:lumOff val="5000"/>
                  </a:schemeClr>
                </a:solidFill>
                <a:latin typeface="LM Roman 12"/>
                <a:cs typeface="LM Roman 12"/>
              </a:rPr>
              <a:t> </a:t>
            </a:r>
            <a:r>
              <a:rPr lang="en-US" spc="5" dirty="0">
                <a:solidFill>
                  <a:schemeClr val="tx1">
                    <a:lumMod val="95000"/>
                    <a:lumOff val="5000"/>
                  </a:schemeClr>
                </a:solidFill>
                <a:latin typeface="LM Roman 12"/>
                <a:cs typeface="LM Roman 12"/>
              </a:rPr>
              <a:t>of  </a:t>
            </a:r>
            <a:r>
              <a:rPr lang="en-US" dirty="0">
                <a:solidFill>
                  <a:schemeClr val="tx1">
                    <a:lumMod val="95000"/>
                    <a:lumOff val="5000"/>
                  </a:schemeClr>
                </a:solidFill>
                <a:latin typeface="LM Roman 12"/>
                <a:cs typeface="LM Roman 12"/>
              </a:rPr>
              <a:t>central</a:t>
            </a:r>
            <a:r>
              <a:rPr lang="en-US" spc="5" dirty="0">
                <a:solidFill>
                  <a:schemeClr val="tx1">
                    <a:lumMod val="95000"/>
                    <a:lumOff val="5000"/>
                  </a:schemeClr>
                </a:solidFill>
                <a:latin typeface="LM Roman 12"/>
                <a:cs typeface="LM Roman 12"/>
              </a:rPr>
              <a:t> </a:t>
            </a:r>
            <a:r>
              <a:rPr lang="en-US" spc="10" dirty="0" smtClean="0">
                <a:solidFill>
                  <a:schemeClr val="tx1">
                    <a:lumMod val="95000"/>
                    <a:lumOff val="5000"/>
                  </a:schemeClr>
                </a:solidFill>
                <a:latin typeface="LM Roman 12"/>
                <a:cs typeface="LM Roman 12"/>
              </a:rPr>
              <a:t>tendency</a:t>
            </a:r>
          </a:p>
          <a:p>
            <a:pPr marL="0" indent="0">
              <a:buNone/>
            </a:pPr>
            <a:endParaRPr lang="en-US" dirty="0">
              <a:solidFill>
                <a:schemeClr val="tx1">
                  <a:lumMod val="95000"/>
                  <a:lumOff val="5000"/>
                </a:schemeClr>
              </a:solidFill>
              <a:latin typeface="LM Roman 12"/>
              <a:cs typeface="LM Roman 12"/>
            </a:endParaRPr>
          </a:p>
          <a:p>
            <a:pPr marL="127000" indent="-457200">
              <a:lnSpc>
                <a:spcPct val="100000"/>
              </a:lnSpc>
              <a:spcBef>
                <a:spcPts val="570"/>
              </a:spcBef>
              <a:buFont typeface="Wingdings" pitchFamily="2" charset="2"/>
              <a:buChar char="Ø"/>
            </a:pPr>
            <a:r>
              <a:rPr lang="en-US" spc="5" dirty="0">
                <a:latin typeface="LM Sans 12"/>
                <a:cs typeface="LM Sans 12"/>
              </a:rPr>
              <a:t>rigidly</a:t>
            </a:r>
            <a:r>
              <a:rPr lang="en-US" dirty="0">
                <a:latin typeface="LM Sans 12"/>
                <a:cs typeface="LM Sans 12"/>
              </a:rPr>
              <a:t> </a:t>
            </a:r>
            <a:r>
              <a:rPr lang="en-US" spc="5" dirty="0">
                <a:latin typeface="LM Sans 12"/>
                <a:cs typeface="LM Sans 12"/>
              </a:rPr>
              <a:t>defined.</a:t>
            </a:r>
            <a:endParaRPr lang="en-US" dirty="0">
              <a:latin typeface="LM Sans 12"/>
              <a:cs typeface="LM Sans 12"/>
            </a:endParaRPr>
          </a:p>
          <a:p>
            <a:pPr marL="127000" marR="1166495" indent="-457200">
              <a:lnSpc>
                <a:spcPct val="123400"/>
              </a:lnSpc>
              <a:buFont typeface="Wingdings" pitchFamily="2" charset="2"/>
              <a:buChar char="Ø"/>
            </a:pPr>
            <a:r>
              <a:rPr lang="en-US" spc="5" dirty="0">
                <a:latin typeface="LM Sans 12"/>
                <a:cs typeface="LM Sans 12"/>
              </a:rPr>
              <a:t>readily comprehensible </a:t>
            </a:r>
            <a:r>
              <a:rPr lang="en-US" spc="10" dirty="0">
                <a:latin typeface="LM Sans 12"/>
                <a:cs typeface="LM Sans 12"/>
              </a:rPr>
              <a:t>and easy </a:t>
            </a:r>
            <a:r>
              <a:rPr lang="en-US" spc="5" dirty="0">
                <a:latin typeface="LM Sans 12"/>
                <a:cs typeface="LM Sans 12"/>
              </a:rPr>
              <a:t>to </a:t>
            </a:r>
            <a:r>
              <a:rPr lang="en-US" spc="5" dirty="0" smtClean="0">
                <a:latin typeface="LM Sans 12"/>
                <a:cs typeface="LM Sans 12"/>
              </a:rPr>
              <a:t>calculate.</a:t>
            </a:r>
          </a:p>
          <a:p>
            <a:pPr marL="127000" marR="1166495" indent="-457200">
              <a:lnSpc>
                <a:spcPct val="123400"/>
              </a:lnSpc>
              <a:buFont typeface="Wingdings" pitchFamily="2" charset="2"/>
              <a:buChar char="Ø"/>
            </a:pPr>
            <a:r>
              <a:rPr lang="en-US" spc="10" dirty="0" smtClean="0">
                <a:latin typeface="LM Sans 12"/>
                <a:cs typeface="LM Sans 12"/>
              </a:rPr>
              <a:t>based </a:t>
            </a:r>
            <a:r>
              <a:rPr lang="en-US" spc="10" dirty="0">
                <a:latin typeface="LM Sans 12"/>
                <a:cs typeface="LM Sans 12"/>
              </a:rPr>
              <a:t>on </a:t>
            </a:r>
            <a:r>
              <a:rPr lang="en-US" spc="5" dirty="0">
                <a:latin typeface="LM Sans 12"/>
                <a:cs typeface="LM Sans 12"/>
              </a:rPr>
              <a:t>all </a:t>
            </a:r>
            <a:r>
              <a:rPr lang="en-US" spc="10" dirty="0">
                <a:latin typeface="LM Sans 12"/>
                <a:cs typeface="LM Sans 12"/>
              </a:rPr>
              <a:t>the</a:t>
            </a:r>
            <a:r>
              <a:rPr lang="en-US" dirty="0">
                <a:latin typeface="LM Sans 12"/>
                <a:cs typeface="LM Sans 12"/>
              </a:rPr>
              <a:t> </a:t>
            </a:r>
            <a:r>
              <a:rPr lang="en-US" spc="5" dirty="0">
                <a:latin typeface="LM Sans 12"/>
                <a:cs typeface="LM Sans 12"/>
              </a:rPr>
              <a:t>observations.</a:t>
            </a:r>
            <a:endParaRPr lang="en-US" dirty="0">
              <a:latin typeface="LM Sans 12"/>
              <a:cs typeface="LM Sans 12"/>
            </a:endParaRPr>
          </a:p>
          <a:p>
            <a:pPr marL="127000" indent="-457200">
              <a:lnSpc>
                <a:spcPct val="100000"/>
              </a:lnSpc>
              <a:spcBef>
                <a:spcPts val="475"/>
              </a:spcBef>
              <a:buFont typeface="Wingdings" pitchFamily="2" charset="2"/>
              <a:buChar char="Ø"/>
            </a:pPr>
            <a:r>
              <a:rPr lang="en-US" spc="5" dirty="0">
                <a:latin typeface="LM Sans 12"/>
                <a:cs typeface="LM Sans 12"/>
              </a:rPr>
              <a:t>suitable </a:t>
            </a:r>
            <a:r>
              <a:rPr lang="en-US" spc="-10" dirty="0">
                <a:latin typeface="LM Sans 12"/>
                <a:cs typeface="LM Sans 12"/>
              </a:rPr>
              <a:t>for </a:t>
            </a:r>
            <a:r>
              <a:rPr lang="en-US" spc="5" dirty="0">
                <a:latin typeface="LM Sans 12"/>
                <a:cs typeface="LM Sans 12"/>
              </a:rPr>
              <a:t>further </a:t>
            </a:r>
            <a:r>
              <a:rPr lang="en-US" spc="10" dirty="0">
                <a:latin typeface="LM Sans 12"/>
                <a:cs typeface="LM Sans 12"/>
              </a:rPr>
              <a:t>mathematical</a:t>
            </a:r>
            <a:r>
              <a:rPr lang="en-US" spc="25" dirty="0">
                <a:latin typeface="LM Sans 12"/>
                <a:cs typeface="LM Sans 12"/>
              </a:rPr>
              <a:t> </a:t>
            </a:r>
            <a:r>
              <a:rPr lang="en-US" spc="10" dirty="0">
                <a:latin typeface="LM Sans 12"/>
                <a:cs typeface="LM Sans 12"/>
              </a:rPr>
              <a:t>treatment.</a:t>
            </a:r>
            <a:endParaRPr lang="en-US" dirty="0">
              <a:latin typeface="LM Sans 12"/>
              <a:cs typeface="LM Sans 12"/>
            </a:endParaRPr>
          </a:p>
          <a:p>
            <a:pPr marL="127000" indent="-457200">
              <a:lnSpc>
                <a:spcPct val="100000"/>
              </a:lnSpc>
              <a:spcBef>
                <a:spcPts val="480"/>
              </a:spcBef>
              <a:buFont typeface="Wingdings" pitchFamily="2" charset="2"/>
              <a:buChar char="Ø"/>
            </a:pPr>
            <a:r>
              <a:rPr lang="en-US" dirty="0">
                <a:latin typeface="LM Sans 12"/>
                <a:cs typeface="LM Sans 12"/>
              </a:rPr>
              <a:t>affected </a:t>
            </a:r>
            <a:r>
              <a:rPr lang="en-US" spc="10" dirty="0">
                <a:latin typeface="LM Sans 12"/>
                <a:cs typeface="LM Sans 12"/>
              </a:rPr>
              <a:t>as </a:t>
            </a:r>
            <a:r>
              <a:rPr lang="en-US" spc="5" dirty="0">
                <a:latin typeface="LM Sans 12"/>
                <a:cs typeface="LM Sans 12"/>
              </a:rPr>
              <a:t>little </a:t>
            </a:r>
            <a:r>
              <a:rPr lang="en-US" spc="10" dirty="0">
                <a:latin typeface="LM Sans 12"/>
                <a:cs typeface="LM Sans 12"/>
              </a:rPr>
              <a:t>as </a:t>
            </a:r>
            <a:r>
              <a:rPr lang="en-US" spc="15" dirty="0">
                <a:latin typeface="LM Sans 12"/>
                <a:cs typeface="LM Sans 12"/>
              </a:rPr>
              <a:t>possible </a:t>
            </a:r>
            <a:r>
              <a:rPr lang="en-US" spc="-15" dirty="0">
                <a:latin typeface="LM Sans 12"/>
                <a:cs typeface="LM Sans 12"/>
              </a:rPr>
              <a:t>by </a:t>
            </a:r>
            <a:r>
              <a:rPr lang="en-US" spc="5" dirty="0">
                <a:latin typeface="LM Sans 12"/>
                <a:cs typeface="LM Sans 12"/>
              </a:rPr>
              <a:t>fluctuations of</a:t>
            </a:r>
            <a:r>
              <a:rPr lang="en-US" spc="60" dirty="0">
                <a:latin typeface="LM Sans 12"/>
                <a:cs typeface="LM Sans 12"/>
              </a:rPr>
              <a:t> </a:t>
            </a:r>
            <a:r>
              <a:rPr lang="en-US" spc="5" dirty="0">
                <a:latin typeface="LM Sans 12"/>
                <a:cs typeface="LM Sans 12"/>
              </a:rPr>
              <a:t>sampling.</a:t>
            </a:r>
            <a:endParaRPr lang="en-US" dirty="0">
              <a:latin typeface="LM Sans 12"/>
              <a:cs typeface="LM Sans 12"/>
            </a:endParaRPr>
          </a:p>
          <a:p>
            <a:pPr marL="127000" marR="5080" indent="-457200">
              <a:lnSpc>
                <a:spcPct val="102200"/>
              </a:lnSpc>
              <a:spcBef>
                <a:spcPts val="430"/>
              </a:spcBef>
              <a:buFont typeface="Wingdings" pitchFamily="2" charset="2"/>
              <a:buChar char="Ø"/>
            </a:pPr>
            <a:r>
              <a:rPr lang="en-US" spc="10" dirty="0">
                <a:latin typeface="LM Sans 12"/>
                <a:cs typeface="LM Sans 12"/>
              </a:rPr>
              <a:t>not </a:t>
            </a:r>
            <a:r>
              <a:rPr lang="en-US" spc="30" dirty="0">
                <a:latin typeface="LM Sans 12"/>
                <a:cs typeface="LM Sans 12"/>
              </a:rPr>
              <a:t>be </a:t>
            </a:r>
            <a:r>
              <a:rPr lang="en-US" dirty="0">
                <a:latin typeface="LM Sans 12"/>
                <a:cs typeface="LM Sans 12"/>
              </a:rPr>
              <a:t>affected </a:t>
            </a:r>
            <a:r>
              <a:rPr lang="en-US" spc="10" dirty="0">
                <a:latin typeface="LM Sans 12"/>
                <a:cs typeface="LM Sans 12"/>
              </a:rPr>
              <a:t>much </a:t>
            </a:r>
            <a:r>
              <a:rPr lang="en-US" spc="-15" dirty="0">
                <a:latin typeface="LM Sans 12"/>
                <a:cs typeface="LM Sans 12"/>
              </a:rPr>
              <a:t>by </a:t>
            </a:r>
            <a:r>
              <a:rPr lang="en-US" spc="10" dirty="0">
                <a:latin typeface="LM Sans 12"/>
                <a:cs typeface="LM Sans 12"/>
              </a:rPr>
              <a:t>extreme values </a:t>
            </a:r>
            <a:r>
              <a:rPr lang="en-US" i="1" spc="5" dirty="0">
                <a:latin typeface="LM Sans 12"/>
                <a:cs typeface="LM Sans 12"/>
              </a:rPr>
              <a:t>(not </a:t>
            </a:r>
            <a:r>
              <a:rPr lang="en-US" i="1" spc="10" dirty="0">
                <a:latin typeface="LM Sans 12"/>
                <a:cs typeface="LM Sans 12"/>
              </a:rPr>
              <a:t>due </a:t>
            </a:r>
            <a:r>
              <a:rPr lang="en-US" i="1" spc="5" dirty="0">
                <a:latin typeface="LM Sans 12"/>
                <a:cs typeface="LM Sans 12"/>
              </a:rPr>
              <a:t>to Prof.  </a:t>
            </a:r>
            <a:r>
              <a:rPr lang="en-US" i="1" spc="-15" dirty="0">
                <a:latin typeface="LM Sans 12"/>
                <a:cs typeface="LM Sans 12"/>
              </a:rPr>
              <a:t>Yule)</a:t>
            </a:r>
            <a:r>
              <a:rPr lang="en-US" spc="-15" dirty="0">
                <a:latin typeface="LM Sans 12"/>
                <a:cs typeface="LM Sans 12"/>
              </a:rPr>
              <a:t>.</a:t>
            </a:r>
            <a:endParaRPr lang="en-US" dirty="0">
              <a:latin typeface="LM Sans 12"/>
              <a:cs typeface="LM Sans 12"/>
            </a:endParaRPr>
          </a:p>
          <a:p>
            <a:endParaRPr lang="en-US" dirty="0">
              <a:latin typeface="LM Roman Caps 10"/>
              <a:cs typeface="LM Roman Caps 10"/>
            </a:endParaRPr>
          </a:p>
          <a:p>
            <a:endParaRPr lang="en-US" dirty="0"/>
          </a:p>
        </p:txBody>
      </p:sp>
      <p:sp>
        <p:nvSpPr>
          <p:cNvPr id="4" name="Date Placeholder 3"/>
          <p:cNvSpPr>
            <a:spLocks noGrp="1"/>
          </p:cNvSpPr>
          <p:nvPr>
            <p:ph type="dt" sz="half" idx="10"/>
          </p:nvPr>
        </p:nvSpPr>
        <p:spPr/>
        <p:txBody>
          <a:bodyPr/>
          <a:lstStyle/>
          <a:p>
            <a:fld id="{15EFE186-1E29-4DEA-9ED8-7B4122DA553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t>Measures </a:t>
            </a:r>
            <a:r>
              <a:rPr lang="en-US" sz="3000" b="1" spc="10" dirty="0"/>
              <a:t>of </a:t>
            </a:r>
            <a:r>
              <a:rPr lang="en-US" sz="3000" b="1" spc="5" dirty="0"/>
              <a:t>Central</a:t>
            </a:r>
            <a:r>
              <a:rPr lang="en-US" sz="3000" b="1" spc="-45" dirty="0"/>
              <a:t> </a:t>
            </a:r>
            <a:r>
              <a:rPr lang="en-US" sz="3000" b="1" spc="-10" dirty="0"/>
              <a:t>Tendency (</a:t>
            </a:r>
            <a:r>
              <a:rPr lang="en-US" sz="3000" b="1" spc="-10" dirty="0" smtClean="0"/>
              <a:t>CO1)</a:t>
            </a:r>
            <a:endParaRPr lang="en-US" sz="3000" b="1" spc="-1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410370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smtClean="0"/>
                  <a:t>Skewness: </a:t>
                </a:r>
                <a:r>
                  <a:rPr lang="en-US" sz="2200" dirty="0" smtClean="0"/>
                  <a:t>The Coefficients of skewness,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𝛾</m:t>
                        </m:r>
                      </m:e>
                      <m:sub>
                        <m:r>
                          <a:rPr lang="en-US" sz="2200" b="0" i="1" smtClean="0">
                            <a:latin typeface="Cambria Math"/>
                          </a:rPr>
                          <m:t>1</m:t>
                        </m:r>
                      </m:sub>
                    </m:sSub>
                    <m:r>
                      <a:rPr lang="en-US" sz="2200" b="0" i="1" smtClean="0">
                        <a:latin typeface="Cambria Math"/>
                      </a:rPr>
                      <m:t>=</m:t>
                    </m:r>
                    <m:f>
                      <m:fPr>
                        <m:ctrlPr>
                          <a:rPr lang="en-US" sz="2200" b="0" i="1" smtClean="0">
                            <a:latin typeface="Cambria Math"/>
                          </a:rPr>
                        </m:ctrlPr>
                      </m:fPr>
                      <m:num>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3</m:t>
                            </m:r>
                          </m:sub>
                        </m:sSub>
                      </m:num>
                      <m:den>
                        <m:rad>
                          <m:radPr>
                            <m:degHide m:val="on"/>
                            <m:ctrlPr>
                              <a:rPr lang="en-US" sz="2200" b="0" i="1" smtClean="0">
                                <a:latin typeface="Cambria Math"/>
                              </a:rPr>
                            </m:ctrlPr>
                          </m:radPr>
                          <m:deg/>
                          <m:e>
                            <m:sSubSup>
                              <m:sSubSupPr>
                                <m:ctrlPr>
                                  <a:rPr lang="en-US" sz="2200" b="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3</m:t>
                                </m:r>
                              </m:sup>
                            </m:sSubSup>
                          </m:e>
                        </m:rad>
                      </m:den>
                    </m:f>
                    <m:r>
                      <a:rPr lang="en-US" sz="2200" b="0" i="1" smtClean="0">
                        <a:latin typeface="Cambria Math"/>
                      </a:rPr>
                      <m:t>=</m:t>
                    </m:r>
                    <m:f>
                      <m:fPr>
                        <m:ctrlPr>
                          <a:rPr lang="en-US" sz="2200" b="0" i="1" smtClean="0">
                            <a:latin typeface="Cambria Math"/>
                          </a:rPr>
                        </m:ctrlPr>
                      </m:fPr>
                      <m:num>
                        <m:r>
                          <a:rPr lang="en-US" sz="2200" b="0" i="1" smtClean="0">
                            <a:latin typeface="Cambria Math"/>
                          </a:rPr>
                          <m:t>0</m:t>
                        </m:r>
                      </m:num>
                      <m:den>
                        <m:rad>
                          <m:radPr>
                            <m:degHide m:val="on"/>
                            <m:ctrlPr>
                              <a:rPr lang="en-US" sz="2200" b="0" i="1" smtClean="0">
                                <a:latin typeface="Cambria Math"/>
                              </a:rPr>
                            </m:ctrlPr>
                          </m:radPr>
                          <m:deg/>
                          <m:e>
                            <m:sSup>
                              <m:sSupPr>
                                <m:ctrlPr>
                                  <a:rPr lang="en-US" sz="2200" b="0" i="1" smtClean="0">
                                    <a:latin typeface="Cambria Math"/>
                                  </a:rPr>
                                </m:ctrlPr>
                              </m:sSupPr>
                              <m:e>
                                <m:r>
                                  <a:rPr lang="en-US" sz="2200" b="0" i="1" smtClean="0">
                                    <a:latin typeface="Cambria Math"/>
                                  </a:rPr>
                                  <m:t>3</m:t>
                                </m:r>
                              </m:e>
                              <m:sup>
                                <m:r>
                                  <a:rPr lang="en-US" sz="2200" b="0" i="1" smtClean="0">
                                    <a:latin typeface="Cambria Math"/>
                                  </a:rPr>
                                  <m:t>3</m:t>
                                </m:r>
                              </m:sup>
                            </m:sSup>
                          </m:e>
                        </m:rad>
                      </m:den>
                    </m:f>
                    <m:r>
                      <a:rPr lang="en-US" sz="2200" b="0" i="1" smtClean="0">
                        <a:latin typeface="Cambria Math"/>
                      </a:rPr>
                      <m:t>=</m:t>
                    </m:r>
                    <m:r>
                      <a:rPr lang="en-US" sz="2200" b="0" i="1" smtClean="0">
                        <a:latin typeface="Cambria Math"/>
                      </a:rPr>
                      <m:t>0</m:t>
                    </m:r>
                  </m:oMath>
                </a14:m>
                <a:endParaRPr lang="en-US" sz="2200" dirty="0" smtClean="0"/>
              </a:p>
              <a:p>
                <a:pPr marL="0" indent="0">
                  <a:buNone/>
                </a:pPr>
                <a:r>
                  <a:rPr lang="en-US" sz="2200" dirty="0" smtClean="0"/>
                  <a:t>Hence distribution is </a:t>
                </a:r>
                <a:r>
                  <a:rPr lang="en-US" sz="2200" b="1" dirty="0" smtClean="0"/>
                  <a:t>symmetrical</a:t>
                </a:r>
                <a:r>
                  <a:rPr lang="en-US" sz="2200" dirty="0" smtClean="0"/>
                  <a:t>.</a:t>
                </a:r>
              </a:p>
              <a:p>
                <a:pPr marL="0" indent="0">
                  <a:buNone/>
                </a:pPr>
                <a:r>
                  <a:rPr lang="en-US" sz="2200" b="1" dirty="0" smtClean="0"/>
                  <a:t>Kurtosis: </a:t>
                </a:r>
                <a:r>
                  <a:rPr lang="en-US" sz="2200" dirty="0" smtClean="0"/>
                  <a:t>Since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𝛽</m:t>
                        </m:r>
                      </m:e>
                      <m:sub>
                        <m:r>
                          <a:rPr lang="en-US" sz="2200" b="0" i="1" smtClean="0">
                            <a:latin typeface="Cambria Math"/>
                          </a:rPr>
                          <m:t>2</m:t>
                        </m:r>
                      </m:sub>
                    </m:sSub>
                    <m:r>
                      <a:rPr lang="en-US" sz="2200" b="0" i="1" smtClean="0">
                        <a:latin typeface="Cambria Math"/>
                      </a:rPr>
                      <m:t>=</m:t>
                    </m:r>
                    <m:f>
                      <m:fPr>
                        <m:ctrlPr>
                          <a:rPr lang="en-US" sz="2200" b="0" i="1" smtClean="0">
                            <a:latin typeface="Cambria Math"/>
                          </a:rPr>
                        </m:ctrlPr>
                      </m:fPr>
                      <m:num>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4</m:t>
                            </m:r>
                          </m:sub>
                        </m:sSub>
                      </m:num>
                      <m:den>
                        <m:sSubSup>
                          <m:sSubSupPr>
                            <m:ctrlPr>
                              <a:rPr lang="en-US" sz="2200" b="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2</m:t>
                            </m:r>
                          </m:sup>
                        </m:sSubSup>
                      </m:den>
                    </m:f>
                    <m:r>
                      <a:rPr lang="en-US" sz="2200" b="0" i="1" smtClean="0">
                        <a:latin typeface="Cambria Math"/>
                      </a:rPr>
                      <m:t>=</m:t>
                    </m:r>
                    <m:f>
                      <m:fPr>
                        <m:ctrlPr>
                          <a:rPr lang="en-US" sz="2200" b="0" i="1" smtClean="0">
                            <a:latin typeface="Cambria Math"/>
                          </a:rPr>
                        </m:ctrlPr>
                      </m:fPr>
                      <m:num>
                        <m:r>
                          <a:rPr lang="en-US" sz="2200" b="0" i="1" smtClean="0">
                            <a:latin typeface="Cambria Math"/>
                          </a:rPr>
                          <m:t>26</m:t>
                        </m:r>
                      </m:num>
                      <m:den>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3</m:t>
                                </m:r>
                              </m:e>
                            </m:d>
                          </m:e>
                          <m:sup>
                            <m:r>
                              <a:rPr lang="en-US" sz="2200" b="0" i="1" smtClean="0">
                                <a:latin typeface="Cambria Math"/>
                              </a:rPr>
                              <m:t>2</m:t>
                            </m:r>
                          </m:sup>
                        </m:sSup>
                      </m:den>
                    </m:f>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89</m:t>
                    </m:r>
                    <m:r>
                      <a:rPr lang="en-US" sz="2200" b="0" i="1" smtClean="0">
                        <a:latin typeface="Cambria Math"/>
                        <a:ea typeface="Cambria Math"/>
                      </a:rPr>
                      <m:t>&lt;</m:t>
                    </m:r>
                    <m:r>
                      <a:rPr lang="en-US" sz="2200" b="0" i="1" smtClean="0">
                        <a:latin typeface="Cambria Math"/>
                        <a:ea typeface="Cambria Math"/>
                      </a:rPr>
                      <m:t>3</m:t>
                    </m:r>
                    <m:r>
                      <a:rPr lang="en-US" sz="2200" b="0" i="0" smtClean="0">
                        <a:latin typeface="Cambria Math"/>
                        <a:ea typeface="Cambria Math"/>
                      </a:rPr>
                      <m:t>.</m:t>
                    </m:r>
                  </m:oMath>
                </a14:m>
                <a:endParaRPr lang="en-US" sz="2200" b="1" dirty="0" smtClean="0"/>
              </a:p>
              <a:p>
                <a:pPr marL="0" indent="0">
                  <a:buNone/>
                </a:pPr>
                <a:r>
                  <a:rPr lang="en-US" sz="2200" dirty="0"/>
                  <a:t>Hence distribution is </a:t>
                </a:r>
                <a:r>
                  <a:rPr lang="en-US" sz="2200" b="1" dirty="0" smtClean="0"/>
                  <a:t>Platykurtic</a:t>
                </a:r>
                <a:r>
                  <a:rPr lang="en-US" sz="2200" dirty="0" smtClean="0"/>
                  <a:t>.</a:t>
                </a:r>
                <a:endParaRPr lang="en-US" sz="2200" dirty="0"/>
              </a:p>
              <a:p>
                <a:pPr marL="0" indent="0">
                  <a:buNone/>
                </a:pPr>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5047463-9FB4-4AE4-A3A2-D015607215D4}"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smtClean="0">
                <a:solidFill>
                  <a:schemeClr val="tx1">
                    <a:lumMod val="85000"/>
                    <a:lumOff val="15000"/>
                  </a:schemeClr>
                </a:solidFill>
                <a:cs typeface="Arial"/>
              </a:rPr>
              <a:t>Skewness &amp; </a:t>
            </a:r>
            <a:r>
              <a:rPr lang="en-US" sz="3000" b="1" dirty="0" smtClean="0"/>
              <a:t>Kurtosis </a:t>
            </a:r>
            <a:r>
              <a:rPr lang="en-US" sz="3000" b="1" dirty="0"/>
              <a:t>(CO3)</a:t>
            </a:r>
          </a:p>
        </p:txBody>
      </p:sp>
    </p:spTree>
    <p:extLst>
      <p:ext uri="{BB962C8B-B14F-4D97-AF65-F5344CB8AC3E}">
        <p14:creationId xmlns:p14="http://schemas.microsoft.com/office/powerpoint/2010/main" xmlns="" val="3778971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953000"/>
              </a:xfrm>
            </p:spPr>
            <p:txBody>
              <a:bodyPr>
                <a:normAutofit/>
              </a:bodyPr>
              <a:lstStyle/>
              <a:p>
                <a:pPr marL="0" indent="0">
                  <a:buNone/>
                </a:pPr>
                <a:r>
                  <a:rPr lang="en-US" sz="2200" b="1" dirty="0" smtClean="0"/>
                  <a:t>Example :</a:t>
                </a:r>
                <a:r>
                  <a:rPr lang="en-US" sz="2200" dirty="0" smtClean="0"/>
                  <a:t>Calculate the first four moments about mean from the following data.</a:t>
                </a:r>
              </a:p>
              <a:p>
                <a:endParaRPr lang="en-US" sz="2200" b="1" dirty="0" smtClean="0"/>
              </a:p>
              <a:p>
                <a:pPr marL="0" indent="0">
                  <a:buNone/>
                </a:pPr>
                <a:endParaRPr lang="en-US" sz="2200" b="1" dirty="0"/>
              </a:p>
              <a:p>
                <a:pPr marL="0" indent="0">
                  <a:buNone/>
                </a:pPr>
                <a:r>
                  <a:rPr lang="en-US" sz="2200" dirty="0" smtClean="0"/>
                  <a:t>Also find the measures of skewness and kurtosis.</a:t>
                </a:r>
              </a:p>
              <a:p>
                <a:pPr marL="0" indent="0">
                  <a:buNone/>
                </a:pPr>
                <a:r>
                  <a:rPr lang="en-US" sz="2200" b="1" dirty="0" smtClean="0"/>
                  <a:t>Solution:   Calculation of Moments</a:t>
                </a:r>
              </a:p>
              <a:p>
                <a:pPr marL="0" indent="0">
                  <a:buNone/>
                </a:pPr>
                <a:r>
                  <a:rPr lang="en-US" sz="2200" dirty="0" smtClean="0"/>
                  <a:t>Since </a:t>
                </a:r>
              </a:p>
              <a:p>
                <a:pPr marL="0" indent="0">
                  <a:buNone/>
                </a:pPr>
                <a14:m>
                  <m:oMathPara xmlns:m="http://schemas.openxmlformats.org/officeDocument/2006/math">
                    <m:oMathParaPr>
                      <m:jc m:val="centerGroup"/>
                    </m:oMathParaPr>
                    <m:oMath xmlns:m="http://schemas.openxmlformats.org/officeDocument/2006/math">
                      <m:d>
                        <m:dPr>
                          <m:ctrlPr>
                            <a:rPr lang="en-US" sz="2200" b="0" i="1" smtClean="0">
                              <a:latin typeface="Cambria Math"/>
                            </a:rPr>
                          </m:ctrlPr>
                        </m:dPr>
                        <m:e>
                          <m:r>
                            <a:rPr lang="en-US" sz="2200" b="0" i="1" smtClean="0">
                              <a:latin typeface="Cambria Math"/>
                            </a:rPr>
                            <m:t>𝑀𝑒𝑎𝑛</m:t>
                          </m:r>
                        </m:e>
                      </m:d>
                      <m:r>
                        <a:rPr lang="en-US" sz="2200" b="0" i="1" smtClean="0">
                          <a:latin typeface="Cambria Math"/>
                        </a:rPr>
                        <m:t> </m:t>
                      </m:r>
                      <m:acc>
                        <m:accPr>
                          <m:chr m:val="̅"/>
                          <m:ctrlPr>
                            <a:rPr lang="en-US" sz="2200" i="1">
                              <a:latin typeface="Cambria Math"/>
                            </a:rPr>
                          </m:ctrlPr>
                        </m:accPr>
                        <m:e>
                          <m:r>
                            <a:rPr lang="en-US" sz="2200" i="1">
                              <a:latin typeface="Cambria Math"/>
                            </a:rPr>
                            <m:t>𝑥</m:t>
                          </m:r>
                        </m:e>
                      </m:acc>
                      <m:r>
                        <a:rPr lang="en-US" sz="2200" i="1">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r>
                                <a:rPr lang="en-US" sz="2200" i="1">
                                  <a:latin typeface="Cambria Math"/>
                                </a:rPr>
                                <m:t>𝑓𝑥</m:t>
                              </m:r>
                            </m:e>
                          </m:nary>
                        </m:num>
                        <m:den>
                          <m:r>
                            <a:rPr lang="en-US" sz="2200" i="1">
                              <a:latin typeface="Cambria Math"/>
                            </a:rPr>
                            <m:t>𝑁</m:t>
                          </m:r>
                        </m:den>
                      </m:f>
                    </m:oMath>
                  </m:oMathPara>
                </a14:m>
                <a:endParaRPr lang="en-US" sz="2200" b="1" dirty="0" smtClean="0"/>
              </a:p>
              <a:p>
                <a:pPr marL="0" indent="0">
                  <a:buNone/>
                </a:pPr>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739" b="-283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3E28B69-F408-4E16-A00D-4E2F6045038C}"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954021584"/>
                  </p:ext>
                </p:extLst>
              </p:nvPr>
            </p:nvGraphicFramePr>
            <p:xfrm>
              <a:off x="1371600" y="1981200"/>
              <a:ext cx="4876800" cy="73660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tblGrid>
                  <a:tr h="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smtClean="0">
                                        <a:latin typeface="Cambria Math"/>
                                      </a:rPr>
                                      <m:t>𝒙</m:t>
                                    </m:r>
                                  </m:e>
                                  <m:sub>
                                    <m:r>
                                      <a:rPr lang="en-US" b="1" i="1" smtClean="0">
                                        <a:latin typeface="Cambria Math"/>
                                      </a:rPr>
                                      <m:t>𝒊</m:t>
                                    </m:r>
                                  </m:sub>
                                </m:sSub>
                              </m:oMath>
                            </m:oMathPara>
                          </a14:m>
                          <a:endParaRPr lang="en-US" dirty="0"/>
                        </a:p>
                      </a:txBody>
                      <a:tcPr/>
                    </a:tc>
                    <a:tc>
                      <a:txBody>
                        <a:bodyPr/>
                        <a:lstStyle/>
                        <a:p>
                          <a:r>
                            <a:rPr lang="en-US" dirty="0" smtClean="0"/>
                            <a:t>2</a:t>
                          </a:r>
                          <a:endParaRPr lang="en-US" dirty="0"/>
                        </a:p>
                      </a:txBody>
                      <a:tcPr/>
                    </a:tc>
                    <a:tc>
                      <a:txBody>
                        <a:bodyPr/>
                        <a:lstStyle/>
                        <a:p>
                          <a:r>
                            <a:rPr lang="en-US" dirty="0" smtClean="0"/>
                            <a:t>2.5</a:t>
                          </a:r>
                          <a:endParaRPr lang="en-US" dirty="0"/>
                        </a:p>
                      </a:txBody>
                      <a:tcPr/>
                    </a:tc>
                    <a:tc>
                      <a:txBody>
                        <a:bodyPr/>
                        <a:lstStyle/>
                        <a:p>
                          <a:r>
                            <a:rPr lang="en-US" dirty="0" smtClean="0"/>
                            <a:t>3</a:t>
                          </a:r>
                          <a:endParaRPr lang="en-US" dirty="0"/>
                        </a:p>
                      </a:txBody>
                      <a:tcPr/>
                    </a:tc>
                    <a:tc>
                      <a:txBody>
                        <a:bodyPr/>
                        <a:lstStyle/>
                        <a:p>
                          <a:r>
                            <a:rPr lang="en-US" dirty="0" smtClean="0"/>
                            <a:t>3.5</a:t>
                          </a:r>
                          <a:endParaRPr lang="en-US" dirty="0"/>
                        </a:p>
                      </a:txBody>
                      <a:tcPr/>
                    </a:tc>
                    <a:tc>
                      <a:txBody>
                        <a:bodyPr/>
                        <a:lstStyle/>
                        <a:p>
                          <a:r>
                            <a:rPr lang="en-US" dirty="0" smtClean="0"/>
                            <a:t>4</a:t>
                          </a:r>
                          <a:endParaRPr lang="en-US" dirty="0"/>
                        </a:p>
                      </a:txBody>
                      <a:tcPr/>
                    </a:tc>
                    <a:tc>
                      <a:txBody>
                        <a:bodyPr/>
                        <a:lstStyle/>
                        <a:p>
                          <a:r>
                            <a:rPr lang="en-US" dirty="0" smtClean="0"/>
                            <a:t>4.5</a:t>
                          </a:r>
                          <a:endParaRPr lang="en-US" dirty="0"/>
                        </a:p>
                      </a:txBody>
                      <a:tcPr/>
                    </a:tc>
                    <a:tc>
                      <a:txBody>
                        <a:bodyPr/>
                        <a:lstStyle/>
                        <a:p>
                          <a:r>
                            <a:rPr lang="en-US" dirty="0" smtClean="0"/>
                            <a:t>5</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𝐹</m:t>
                                    </m:r>
                                  </m:e>
                                  <m:sub>
                                    <m:r>
                                      <a:rPr lang="en-US" b="0" i="1" smtClean="0">
                                        <a:latin typeface="Cambria Math"/>
                                      </a:rPr>
                                      <m:t>𝑖</m:t>
                                    </m:r>
                                  </m:sub>
                                </m:sSub>
                              </m:oMath>
                            </m:oMathPara>
                          </a14:m>
                          <a:endParaRPr lang="en-US" dirty="0"/>
                        </a:p>
                      </a:txBody>
                      <a:tcPr/>
                    </a:tc>
                    <a:tc>
                      <a:txBody>
                        <a:bodyPr/>
                        <a:lstStyle/>
                        <a:p>
                          <a:r>
                            <a:rPr lang="en-US" dirty="0" smtClean="0"/>
                            <a:t>5</a:t>
                          </a:r>
                          <a:endParaRPr lang="en-US" dirty="0"/>
                        </a:p>
                      </a:txBody>
                      <a:tcPr/>
                    </a:tc>
                    <a:tc>
                      <a:txBody>
                        <a:bodyPr/>
                        <a:lstStyle/>
                        <a:p>
                          <a:r>
                            <a:rPr lang="en-US" dirty="0" smtClean="0"/>
                            <a:t>38</a:t>
                          </a:r>
                          <a:endParaRPr lang="en-US" dirty="0"/>
                        </a:p>
                      </a:txBody>
                      <a:tcPr/>
                    </a:tc>
                    <a:tc>
                      <a:txBody>
                        <a:bodyPr/>
                        <a:lstStyle/>
                        <a:p>
                          <a:r>
                            <a:rPr lang="en-US" dirty="0" smtClean="0"/>
                            <a:t>65</a:t>
                          </a:r>
                          <a:endParaRPr lang="en-US" dirty="0"/>
                        </a:p>
                      </a:txBody>
                      <a:tcPr/>
                    </a:tc>
                    <a:tc>
                      <a:txBody>
                        <a:bodyPr/>
                        <a:lstStyle/>
                        <a:p>
                          <a:r>
                            <a:rPr lang="en-US" dirty="0" smtClean="0"/>
                            <a:t>92</a:t>
                          </a:r>
                          <a:endParaRPr lang="en-US" dirty="0"/>
                        </a:p>
                      </a:txBody>
                      <a:tcPr/>
                    </a:tc>
                    <a:tc>
                      <a:txBody>
                        <a:bodyPr/>
                        <a:lstStyle/>
                        <a:p>
                          <a:r>
                            <a:rPr lang="en-US" dirty="0" smtClean="0"/>
                            <a:t>70</a:t>
                          </a:r>
                          <a:endParaRPr lang="en-US" dirty="0"/>
                        </a:p>
                      </a:txBody>
                      <a:tcPr/>
                    </a:tc>
                    <a:tc>
                      <a:txBody>
                        <a:bodyPr/>
                        <a:lstStyle/>
                        <a:p>
                          <a:r>
                            <a:rPr lang="en-US" dirty="0" smtClean="0"/>
                            <a:t>40</a:t>
                          </a:r>
                          <a:endParaRPr lang="en-US" dirty="0"/>
                        </a:p>
                      </a:txBody>
                      <a:tcPr/>
                    </a:tc>
                    <a:tc>
                      <a:txBody>
                        <a:bodyPr/>
                        <a:lstStyle/>
                        <a:p>
                          <a:r>
                            <a:rPr lang="en-US" dirty="0" smtClean="0"/>
                            <a:t>10</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067446746"/>
                  </p:ext>
                </p:extLst>
              </p:nvPr>
            </p:nvGraphicFramePr>
            <p:xfrm>
              <a:off x="1371600" y="1981200"/>
              <a:ext cx="4876800" cy="73660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tblGrid>
                  <a:tr h="365760">
                    <a:tc>
                      <a:txBody>
                        <a:bodyPr/>
                        <a:lstStyle/>
                        <a:p>
                          <a:endParaRPr lang="en-US"/>
                        </a:p>
                      </a:txBody>
                      <a:tcPr>
                        <a:blipFill rotWithShape="1">
                          <a:blip r:embed="rId4"/>
                          <a:stretch>
                            <a:fillRect t="-8333" r="-700000" b="-126667"/>
                          </a:stretch>
                        </a:blipFill>
                      </a:tcPr>
                    </a:tc>
                    <a:tc>
                      <a:txBody>
                        <a:bodyPr/>
                        <a:lstStyle/>
                        <a:p>
                          <a:r>
                            <a:rPr lang="en-US" dirty="0" smtClean="0"/>
                            <a:t>2</a:t>
                          </a:r>
                          <a:endParaRPr lang="en-US" dirty="0"/>
                        </a:p>
                      </a:txBody>
                      <a:tcPr/>
                    </a:tc>
                    <a:tc>
                      <a:txBody>
                        <a:bodyPr/>
                        <a:lstStyle/>
                        <a:p>
                          <a:r>
                            <a:rPr lang="en-US" dirty="0" smtClean="0"/>
                            <a:t>2.5</a:t>
                          </a:r>
                          <a:endParaRPr lang="en-US" dirty="0"/>
                        </a:p>
                      </a:txBody>
                      <a:tcPr/>
                    </a:tc>
                    <a:tc>
                      <a:txBody>
                        <a:bodyPr/>
                        <a:lstStyle/>
                        <a:p>
                          <a:r>
                            <a:rPr lang="en-US" dirty="0" smtClean="0"/>
                            <a:t>3</a:t>
                          </a:r>
                          <a:endParaRPr lang="en-US" dirty="0"/>
                        </a:p>
                      </a:txBody>
                      <a:tcPr/>
                    </a:tc>
                    <a:tc>
                      <a:txBody>
                        <a:bodyPr/>
                        <a:lstStyle/>
                        <a:p>
                          <a:r>
                            <a:rPr lang="en-US" dirty="0" smtClean="0"/>
                            <a:t>3.5</a:t>
                          </a:r>
                          <a:endParaRPr lang="en-US" dirty="0"/>
                        </a:p>
                      </a:txBody>
                      <a:tcPr/>
                    </a:tc>
                    <a:tc>
                      <a:txBody>
                        <a:bodyPr/>
                        <a:lstStyle/>
                        <a:p>
                          <a:r>
                            <a:rPr lang="en-US" dirty="0" smtClean="0"/>
                            <a:t>4</a:t>
                          </a:r>
                          <a:endParaRPr lang="en-US" dirty="0"/>
                        </a:p>
                      </a:txBody>
                      <a:tcPr/>
                    </a:tc>
                    <a:tc>
                      <a:txBody>
                        <a:bodyPr/>
                        <a:lstStyle/>
                        <a:p>
                          <a:r>
                            <a:rPr lang="en-US" dirty="0" smtClean="0"/>
                            <a:t>4.5</a:t>
                          </a:r>
                          <a:endParaRPr lang="en-US" dirty="0"/>
                        </a:p>
                      </a:txBody>
                      <a:tcPr/>
                    </a:tc>
                    <a:tc>
                      <a:txBody>
                        <a:bodyPr/>
                        <a:lstStyle/>
                        <a:p>
                          <a:r>
                            <a:rPr lang="en-US" dirty="0" smtClean="0"/>
                            <a:t>5</a:t>
                          </a:r>
                          <a:endParaRPr lang="en-US" dirty="0"/>
                        </a:p>
                      </a:txBody>
                      <a:tcPr/>
                    </a:tc>
                  </a:tr>
                  <a:tr h="370840">
                    <a:tc>
                      <a:txBody>
                        <a:bodyPr/>
                        <a:lstStyle/>
                        <a:p>
                          <a:endParaRPr lang="en-US"/>
                        </a:p>
                      </a:txBody>
                      <a:tcPr>
                        <a:blipFill rotWithShape="1">
                          <a:blip r:embed="rId4"/>
                          <a:stretch>
                            <a:fillRect t="-106557" r="-700000" b="-24590"/>
                          </a:stretch>
                        </a:blipFill>
                      </a:tcPr>
                    </a:tc>
                    <a:tc>
                      <a:txBody>
                        <a:bodyPr/>
                        <a:lstStyle/>
                        <a:p>
                          <a:r>
                            <a:rPr lang="en-US" dirty="0" smtClean="0"/>
                            <a:t>5</a:t>
                          </a:r>
                          <a:endParaRPr lang="en-US" dirty="0"/>
                        </a:p>
                      </a:txBody>
                      <a:tcPr/>
                    </a:tc>
                    <a:tc>
                      <a:txBody>
                        <a:bodyPr/>
                        <a:lstStyle/>
                        <a:p>
                          <a:r>
                            <a:rPr lang="en-US" dirty="0" smtClean="0"/>
                            <a:t>38</a:t>
                          </a:r>
                          <a:endParaRPr lang="en-US" dirty="0"/>
                        </a:p>
                      </a:txBody>
                      <a:tcPr/>
                    </a:tc>
                    <a:tc>
                      <a:txBody>
                        <a:bodyPr/>
                        <a:lstStyle/>
                        <a:p>
                          <a:r>
                            <a:rPr lang="en-US" dirty="0" smtClean="0"/>
                            <a:t>65</a:t>
                          </a:r>
                          <a:endParaRPr lang="en-US" dirty="0"/>
                        </a:p>
                      </a:txBody>
                      <a:tcPr/>
                    </a:tc>
                    <a:tc>
                      <a:txBody>
                        <a:bodyPr/>
                        <a:lstStyle/>
                        <a:p>
                          <a:r>
                            <a:rPr lang="en-US" dirty="0" smtClean="0"/>
                            <a:t>92</a:t>
                          </a:r>
                          <a:endParaRPr lang="en-US" dirty="0"/>
                        </a:p>
                      </a:txBody>
                      <a:tcPr/>
                    </a:tc>
                    <a:tc>
                      <a:txBody>
                        <a:bodyPr/>
                        <a:lstStyle/>
                        <a:p>
                          <a:r>
                            <a:rPr lang="en-US" dirty="0" smtClean="0"/>
                            <a:t>70</a:t>
                          </a:r>
                          <a:endParaRPr lang="en-US" dirty="0"/>
                        </a:p>
                      </a:txBody>
                      <a:tcPr/>
                    </a:tc>
                    <a:tc>
                      <a:txBody>
                        <a:bodyPr/>
                        <a:lstStyle/>
                        <a:p>
                          <a:r>
                            <a:rPr lang="en-US" dirty="0" smtClean="0"/>
                            <a:t>40</a:t>
                          </a:r>
                          <a:endParaRPr lang="en-US" dirty="0"/>
                        </a:p>
                      </a:txBody>
                      <a:tcPr/>
                    </a:tc>
                    <a:tc>
                      <a:txBody>
                        <a:bodyPr/>
                        <a:lstStyle/>
                        <a:p>
                          <a:r>
                            <a:rPr lang="en-US" dirty="0" smtClean="0"/>
                            <a:t>10</a:t>
                          </a:r>
                          <a:endParaRPr lang="en-US" dirty="0"/>
                        </a:p>
                      </a:txBody>
                      <a:tcPr/>
                    </a:tc>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smtClean="0">
                <a:solidFill>
                  <a:schemeClr val="tx1">
                    <a:lumMod val="85000"/>
                    <a:lumOff val="15000"/>
                  </a:schemeClr>
                </a:solidFill>
                <a:cs typeface="Arial"/>
              </a:rPr>
              <a:t>Skewness &amp; </a:t>
            </a:r>
            <a:r>
              <a:rPr lang="en-US" sz="3000" b="1" dirty="0" smtClean="0"/>
              <a:t>Kurtosis </a:t>
            </a:r>
            <a:r>
              <a:rPr lang="en-US" sz="3000" b="1" dirty="0"/>
              <a:t>(CO3)</a:t>
            </a:r>
          </a:p>
        </p:txBody>
      </p:sp>
    </p:spTree>
    <p:extLst>
      <p:ext uri="{BB962C8B-B14F-4D97-AF65-F5344CB8AC3E}">
        <p14:creationId xmlns:p14="http://schemas.microsoft.com/office/powerpoint/2010/main" xmlns="" val="1733430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17163"/>
            <a:ext cx="9144000" cy="5126437"/>
          </a:xfrm>
        </p:spPr>
        <p:txBody>
          <a:bodyPr>
            <a:normAutofit/>
          </a:bodyPr>
          <a:lstStyle/>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p:sp>
        <p:nvSpPr>
          <p:cNvPr id="4" name="Date Placeholder 3"/>
          <p:cNvSpPr>
            <a:spLocks noGrp="1"/>
          </p:cNvSpPr>
          <p:nvPr>
            <p:ph type="dt" sz="half" idx="10"/>
          </p:nvPr>
        </p:nvSpPr>
        <p:spPr/>
        <p:txBody>
          <a:bodyPr/>
          <a:lstStyle/>
          <a:p>
            <a:fld id="{96976DFB-B5E2-4FE9-B7C3-1775437DB4E9}"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924221708"/>
                  </p:ext>
                </p:extLst>
              </p:nvPr>
            </p:nvGraphicFramePr>
            <p:xfrm>
              <a:off x="228601" y="990600"/>
              <a:ext cx="8305800" cy="4625912"/>
            </p:xfrm>
            <a:graphic>
              <a:graphicData uri="http://schemas.openxmlformats.org/drawingml/2006/table">
                <a:tbl>
                  <a:tblPr firstRow="1" bandRow="1">
                    <a:tableStyleId>{5C22544A-7EE6-4342-B048-85BDC9FD1C3A}</a:tableStyleId>
                  </a:tblPr>
                  <a:tblGrid>
                    <a:gridCol w="762000"/>
                    <a:gridCol w="762000"/>
                    <a:gridCol w="1162051"/>
                    <a:gridCol w="1198880"/>
                    <a:gridCol w="1423670"/>
                    <a:gridCol w="1423670"/>
                    <a:gridCol w="1573529"/>
                  </a:tblGrid>
                  <a:tr h="106680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a:rPr>
                                  </m:ctrlPr>
                                </m:fPr>
                                <m:num>
                                  <m:r>
                                    <a:rPr lang="en-US" b="1" i="1" smtClean="0">
                                      <a:latin typeface="Cambria Math"/>
                                    </a:rPr>
                                    <m:t>𝒙</m:t>
                                  </m:r>
                                  <m:r>
                                    <a:rPr lang="en-US" b="1" i="1" smtClean="0">
                                      <a:latin typeface="Cambria Math"/>
                                    </a:rPr>
                                    <m:t>−</m:t>
                                  </m:r>
                                  <m:r>
                                    <a:rPr lang="en-US" b="1" i="1" smtClean="0">
                                      <a:latin typeface="Cambria Math"/>
                                    </a:rPr>
                                    <m:t>𝑨</m:t>
                                  </m:r>
                                </m:num>
                                <m:den>
                                  <m:r>
                                    <a:rPr lang="en-US" b="1" i="1" smtClean="0">
                                      <a:latin typeface="Cambria Math"/>
                                    </a:rPr>
                                    <m:t>𝒉</m:t>
                                  </m:r>
                                </m:den>
                              </m:f>
                            </m:oMath>
                          </a14:m>
                          <a:r>
                            <a:rPr lang="en-US" b="1" dirty="0" smtClean="0"/>
                            <a:t>, </a:t>
                          </a:r>
                          <a14:m>
                            <m:oMath xmlns:m="http://schemas.openxmlformats.org/officeDocument/2006/math">
                              <m:r>
                                <a:rPr lang="en-US" b="1" i="1" smtClean="0">
                                  <a:latin typeface="Cambria Math"/>
                                </a:rPr>
                                <m:t>𝑨</m:t>
                              </m:r>
                              <m:r>
                                <a:rPr lang="en-US" b="1" i="1" smtClean="0">
                                  <a:latin typeface="Cambria Math"/>
                                </a:rPr>
                                <m:t>=</m:t>
                              </m:r>
                              <m:r>
                                <a:rPr lang="en-US" b="1" i="1" smtClean="0">
                                  <a:latin typeface="Cambria Math"/>
                                </a:rPr>
                                <m:t>𝟑</m:t>
                              </m:r>
                              <m:r>
                                <a:rPr lang="en-US" b="1" i="1" smtClean="0">
                                  <a:latin typeface="Cambria Math"/>
                                </a:rPr>
                                <m:t>.</m:t>
                              </m:r>
                              <m:r>
                                <a:rPr lang="en-US" b="1" i="1" smtClean="0">
                                  <a:latin typeface="Cambria Math"/>
                                </a:rPr>
                                <m:t>𝟓</m:t>
                              </m:r>
                              <m:r>
                                <a:rPr lang="en-US" b="1" i="1" smtClean="0">
                                  <a:latin typeface="Cambria Math"/>
                                </a:rPr>
                                <m:t>,</m:t>
                              </m:r>
                            </m:oMath>
                          </a14:m>
                          <a:endParaRPr lang="en-US" b="1" i="1" dirty="0" smtClean="0">
                            <a:latin typeface="Cambria Math"/>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𝒉</m:t>
                                </m:r>
                                <m:r>
                                  <a:rPr lang="en-US" b="1" i="1" smtClean="0">
                                    <a:latin typeface="Cambria Math"/>
                                  </a:rPr>
                                  <m:t>=</m:t>
                                </m:r>
                                <m:r>
                                  <a:rPr lang="en-US" b="1" i="1" smtClean="0">
                                    <a:latin typeface="Cambria Math"/>
                                  </a:rPr>
                                  <m:t>𝟎</m:t>
                                </m:r>
                                <m:r>
                                  <a:rPr lang="en-US" b="1" i="1" smtClean="0">
                                    <a:latin typeface="Cambria Math"/>
                                  </a:rPr>
                                  <m:t>.</m:t>
                                </m:r>
                                <m:r>
                                  <a:rPr lang="en-US" b="1" i="1" smtClean="0">
                                    <a:latin typeface="Cambria Math"/>
                                  </a:rPr>
                                  <m:t>𝟓</m:t>
                                </m:r>
                              </m:oMath>
                            </m:oMathPara>
                          </a14:m>
                          <a:endParaRPr lang="en-US" dirty="0"/>
                        </a:p>
                        <a:p>
                          <a:pPr algn="ctr"/>
                          <a:endParaRPr lang="en-US" b="1" dirty="0" smtClean="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a:rPr>
                                  <m:t>𝒇𝒖</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𝒇𝒖</m:t>
                                    </m:r>
                                  </m:e>
                                  <m:sup>
                                    <m:r>
                                      <a:rPr lang="en-US" b="1" i="1" smtClean="0">
                                        <a:latin typeface="Cambria Math"/>
                                      </a:rPr>
                                      <m:t>𝟐</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𝒇𝒖</m:t>
                                    </m:r>
                                  </m:e>
                                  <m:sup>
                                    <m:r>
                                      <a:rPr lang="en-US" b="1" i="1" smtClean="0">
                                        <a:latin typeface="Cambria Math"/>
                                      </a:rPr>
                                      <m:t>𝟑</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𝒇𝒖</m:t>
                                    </m:r>
                                  </m:e>
                                  <m:sup>
                                    <m:r>
                                      <a:rPr lang="en-US" b="1" i="1" smtClean="0">
                                        <a:latin typeface="Cambria Math"/>
                                      </a:rPr>
                                      <m:t>𝟒</m:t>
                                    </m:r>
                                  </m:sup>
                                </m:sSup>
                              </m:oMath>
                            </m:oMathPara>
                          </a14:m>
                          <a:endParaRPr lang="en-US" dirty="0"/>
                        </a:p>
                      </a:txBody>
                      <a:tcPr/>
                    </a:tc>
                  </a:tr>
                  <a:tr h="30988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45</a:t>
                          </a:r>
                          <a:endParaRPr lang="en-US" dirty="0"/>
                        </a:p>
                      </a:txBody>
                      <a:tcPr/>
                    </a:tc>
                    <a:tc>
                      <a:txBody>
                        <a:bodyPr/>
                        <a:lstStyle/>
                        <a:p>
                          <a:pPr algn="ctr"/>
                          <a:r>
                            <a:rPr lang="en-US" dirty="0" smtClean="0"/>
                            <a:t>-135</a:t>
                          </a:r>
                          <a:endParaRPr lang="en-US" dirty="0"/>
                        </a:p>
                      </a:txBody>
                      <a:tcPr/>
                    </a:tc>
                    <a:tc>
                      <a:txBody>
                        <a:bodyPr/>
                        <a:lstStyle/>
                        <a:p>
                          <a:pPr algn="ctr"/>
                          <a:r>
                            <a:rPr lang="en-US" dirty="0" smtClean="0"/>
                            <a:t>405</a:t>
                          </a:r>
                          <a:endParaRPr lang="en-US" dirty="0"/>
                        </a:p>
                      </a:txBody>
                      <a:tcPr/>
                    </a:tc>
                  </a:tr>
                  <a:tr h="309880">
                    <a:tc>
                      <a:txBody>
                        <a:bodyPr/>
                        <a:lstStyle/>
                        <a:p>
                          <a:pPr algn="ctr"/>
                          <a:r>
                            <a:rPr lang="en-US" dirty="0" smtClean="0"/>
                            <a:t>2.5</a:t>
                          </a:r>
                          <a:endParaRPr lang="en-US" dirty="0"/>
                        </a:p>
                      </a:txBody>
                      <a:tcPr/>
                    </a:tc>
                    <a:tc>
                      <a:txBody>
                        <a:bodyPr/>
                        <a:lstStyle/>
                        <a:p>
                          <a:pPr algn="ctr"/>
                          <a:r>
                            <a:rPr lang="en-US" dirty="0" smtClean="0"/>
                            <a:t>38</a:t>
                          </a:r>
                          <a:endParaRPr lang="en-US" dirty="0"/>
                        </a:p>
                      </a:txBody>
                      <a:tcPr/>
                    </a:tc>
                    <a:tc>
                      <a:txBody>
                        <a:bodyPr/>
                        <a:lstStyle/>
                        <a:p>
                          <a:pPr algn="ctr"/>
                          <a:r>
                            <a:rPr lang="en-US" dirty="0" smtClean="0"/>
                            <a:t>-2</a:t>
                          </a:r>
                          <a:endParaRPr lang="en-US" dirty="0"/>
                        </a:p>
                      </a:txBody>
                      <a:tcPr/>
                    </a:tc>
                    <a:tc>
                      <a:txBody>
                        <a:bodyPr/>
                        <a:lstStyle/>
                        <a:p>
                          <a:pPr algn="ctr"/>
                          <a:r>
                            <a:rPr lang="en-US" dirty="0" smtClean="0"/>
                            <a:t>-76</a:t>
                          </a:r>
                          <a:endParaRPr lang="en-US" dirty="0"/>
                        </a:p>
                      </a:txBody>
                      <a:tcPr/>
                    </a:tc>
                    <a:tc>
                      <a:txBody>
                        <a:bodyPr/>
                        <a:lstStyle/>
                        <a:p>
                          <a:pPr algn="ctr"/>
                          <a:r>
                            <a:rPr lang="en-US" dirty="0" smtClean="0"/>
                            <a:t>152</a:t>
                          </a:r>
                          <a:endParaRPr lang="en-US" dirty="0"/>
                        </a:p>
                      </a:txBody>
                      <a:tcPr/>
                    </a:tc>
                    <a:tc>
                      <a:txBody>
                        <a:bodyPr/>
                        <a:lstStyle/>
                        <a:p>
                          <a:pPr algn="ctr"/>
                          <a:r>
                            <a:rPr lang="en-US" dirty="0" smtClean="0"/>
                            <a:t>-304</a:t>
                          </a:r>
                          <a:endParaRPr lang="en-US" dirty="0"/>
                        </a:p>
                      </a:txBody>
                      <a:tcPr/>
                    </a:tc>
                    <a:tc>
                      <a:txBody>
                        <a:bodyPr/>
                        <a:lstStyle/>
                        <a:p>
                          <a:pPr algn="ctr"/>
                          <a:r>
                            <a:rPr lang="en-US" dirty="0" smtClean="0"/>
                            <a:t>608</a:t>
                          </a:r>
                          <a:endParaRPr lang="en-US" dirty="0"/>
                        </a:p>
                      </a:txBody>
                      <a:tcPr/>
                    </a:tc>
                  </a:tr>
                  <a:tr h="309880">
                    <a:tc>
                      <a:txBody>
                        <a:bodyPr/>
                        <a:lstStyle/>
                        <a:p>
                          <a:pPr algn="ctr"/>
                          <a:r>
                            <a:rPr lang="en-US" dirty="0" smtClean="0"/>
                            <a:t>3</a:t>
                          </a:r>
                          <a:endParaRPr lang="en-US" dirty="0"/>
                        </a:p>
                      </a:txBody>
                      <a:tcPr/>
                    </a:tc>
                    <a:tc>
                      <a:txBody>
                        <a:bodyPr/>
                        <a:lstStyle/>
                        <a:p>
                          <a:pPr algn="ctr"/>
                          <a:r>
                            <a:rPr lang="en-US" dirty="0" smtClean="0"/>
                            <a:t>65</a:t>
                          </a:r>
                          <a:endParaRPr lang="en-US" dirty="0"/>
                        </a:p>
                      </a:txBody>
                      <a:tcPr/>
                    </a:tc>
                    <a:tc>
                      <a:txBody>
                        <a:bodyPr/>
                        <a:lstStyle/>
                        <a:p>
                          <a:pPr algn="ctr"/>
                          <a:r>
                            <a:rPr lang="en-US" dirty="0" smtClean="0"/>
                            <a:t>-1</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r>
                  <a:tr h="309880">
                    <a:tc>
                      <a:txBody>
                        <a:bodyPr/>
                        <a:lstStyle/>
                        <a:p>
                          <a:pPr algn="ctr"/>
                          <a:r>
                            <a:rPr lang="en-US" dirty="0" smtClean="0"/>
                            <a:t>A=3.5</a:t>
                          </a:r>
                          <a:endParaRPr lang="en-US" dirty="0"/>
                        </a:p>
                      </a:txBody>
                      <a:tcPr/>
                    </a:tc>
                    <a:tc>
                      <a:txBody>
                        <a:bodyPr/>
                        <a:lstStyle/>
                        <a:p>
                          <a:pPr algn="ctr"/>
                          <a:r>
                            <a:rPr lang="en-US" dirty="0" smtClean="0"/>
                            <a:t>92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09880">
                    <a:tc>
                      <a:txBody>
                        <a:bodyPr/>
                        <a:lstStyle/>
                        <a:p>
                          <a:pPr algn="ctr"/>
                          <a:r>
                            <a:rPr lang="en-US" dirty="0" smtClean="0"/>
                            <a:t>4</a:t>
                          </a:r>
                          <a:endParaRPr lang="en-US" dirty="0"/>
                        </a:p>
                      </a:txBody>
                      <a:tcPr/>
                    </a:tc>
                    <a:tc>
                      <a:txBody>
                        <a:bodyPr/>
                        <a:lstStyle/>
                        <a:p>
                          <a:pPr algn="ctr"/>
                          <a:r>
                            <a:rPr lang="en-US" dirty="0" smtClean="0"/>
                            <a:t>70</a:t>
                          </a:r>
                          <a:endParaRPr lang="en-US" dirty="0"/>
                        </a:p>
                      </a:txBody>
                      <a:tcPr/>
                    </a:tc>
                    <a:tc>
                      <a:txBody>
                        <a:bodyPr/>
                        <a:lstStyle/>
                        <a:p>
                          <a:pPr algn="ctr"/>
                          <a:r>
                            <a:rPr lang="en-US" dirty="0" smtClean="0"/>
                            <a:t>1</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r>
                  <a:tr h="309880">
                    <a:tc>
                      <a:txBody>
                        <a:bodyPr/>
                        <a:lstStyle/>
                        <a:p>
                          <a:pPr algn="ctr"/>
                          <a:r>
                            <a:rPr lang="en-US" dirty="0" smtClean="0"/>
                            <a:t>4.5</a:t>
                          </a:r>
                          <a:endParaRPr lang="en-US" dirty="0"/>
                        </a:p>
                      </a:txBody>
                      <a:tcPr/>
                    </a:tc>
                    <a:tc>
                      <a:txBody>
                        <a:bodyPr/>
                        <a:lstStyle/>
                        <a:p>
                          <a:pPr algn="ctr"/>
                          <a:r>
                            <a:rPr lang="en-US" dirty="0" smtClean="0"/>
                            <a:t>40</a:t>
                          </a:r>
                          <a:endParaRPr lang="en-US" dirty="0"/>
                        </a:p>
                      </a:txBody>
                      <a:tcPr/>
                    </a:tc>
                    <a:tc>
                      <a:txBody>
                        <a:bodyPr/>
                        <a:lstStyle/>
                        <a:p>
                          <a:pPr algn="ctr"/>
                          <a:r>
                            <a:rPr lang="en-US" dirty="0" smtClean="0"/>
                            <a:t>2</a:t>
                          </a:r>
                          <a:endParaRPr lang="en-US" dirty="0"/>
                        </a:p>
                      </a:txBody>
                      <a:tcPr/>
                    </a:tc>
                    <a:tc>
                      <a:txBody>
                        <a:bodyPr/>
                        <a:lstStyle/>
                        <a:p>
                          <a:pPr algn="ctr"/>
                          <a:r>
                            <a:rPr lang="en-US" dirty="0" smtClean="0"/>
                            <a:t>80</a:t>
                          </a:r>
                          <a:endParaRPr lang="en-US" dirty="0"/>
                        </a:p>
                      </a:txBody>
                      <a:tcPr/>
                    </a:tc>
                    <a:tc>
                      <a:txBody>
                        <a:bodyPr/>
                        <a:lstStyle/>
                        <a:p>
                          <a:pPr algn="ctr"/>
                          <a:r>
                            <a:rPr lang="en-US" dirty="0" smtClean="0"/>
                            <a:t>160</a:t>
                          </a:r>
                          <a:endParaRPr lang="en-US" dirty="0"/>
                        </a:p>
                      </a:txBody>
                      <a:tcPr/>
                    </a:tc>
                    <a:tc>
                      <a:txBody>
                        <a:bodyPr/>
                        <a:lstStyle/>
                        <a:p>
                          <a:pPr algn="ctr"/>
                          <a:r>
                            <a:rPr lang="en-US" dirty="0" smtClean="0"/>
                            <a:t>320</a:t>
                          </a:r>
                          <a:endParaRPr lang="en-US" dirty="0"/>
                        </a:p>
                      </a:txBody>
                      <a:tcPr/>
                    </a:tc>
                    <a:tc>
                      <a:txBody>
                        <a:bodyPr/>
                        <a:lstStyle/>
                        <a:p>
                          <a:pPr algn="ctr"/>
                          <a:r>
                            <a:rPr lang="en-US" dirty="0" smtClean="0"/>
                            <a:t>640</a:t>
                          </a:r>
                          <a:endParaRPr lang="en-US" dirty="0"/>
                        </a:p>
                      </a:txBody>
                      <a:tcPr/>
                    </a:tc>
                  </a:tr>
                  <a:tr h="309880">
                    <a:tc>
                      <a:txBody>
                        <a:bodyPr/>
                        <a:lstStyle/>
                        <a:p>
                          <a:pPr algn="ctr"/>
                          <a:r>
                            <a:rPr lang="en-US" dirty="0" smtClean="0"/>
                            <a:t>5</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c>
                      <a:txBody>
                        <a:bodyPr/>
                        <a:lstStyle/>
                        <a:p>
                          <a:pPr algn="ctr"/>
                          <a:r>
                            <a:rPr lang="en-US" dirty="0" smtClean="0"/>
                            <a:t>30</a:t>
                          </a:r>
                          <a:endParaRPr lang="en-US" dirty="0"/>
                        </a:p>
                      </a:txBody>
                      <a:tcPr/>
                    </a:tc>
                    <a:tc>
                      <a:txBody>
                        <a:bodyPr/>
                        <a:lstStyle/>
                        <a:p>
                          <a:pPr algn="ctr"/>
                          <a:r>
                            <a:rPr lang="en-US" dirty="0" smtClean="0"/>
                            <a:t>90</a:t>
                          </a:r>
                          <a:endParaRPr lang="en-US" dirty="0"/>
                        </a:p>
                      </a:txBody>
                      <a:tcPr/>
                    </a:tc>
                    <a:tc>
                      <a:txBody>
                        <a:bodyPr/>
                        <a:lstStyle/>
                        <a:p>
                          <a:pPr algn="ctr"/>
                          <a:r>
                            <a:rPr lang="en-US" dirty="0" smtClean="0"/>
                            <a:t>270</a:t>
                          </a:r>
                          <a:endParaRPr lang="en-US" dirty="0"/>
                        </a:p>
                      </a:txBody>
                      <a:tcPr/>
                    </a:tc>
                    <a:tc>
                      <a:txBody>
                        <a:bodyPr/>
                        <a:lstStyle/>
                        <a:p>
                          <a:pPr algn="ctr"/>
                          <a:r>
                            <a:rPr lang="en-US" dirty="0" smtClean="0"/>
                            <a:t>810</a:t>
                          </a:r>
                          <a:endParaRPr lang="en-US" dirty="0"/>
                        </a:p>
                      </a:txBody>
                      <a:tcPr/>
                    </a:tc>
                  </a:tr>
                  <a:tr h="30988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𝑁</m:t>
                                </m:r>
                                <m:r>
                                  <a:rPr lang="en-US" b="0" i="1" smtClean="0">
                                    <a:latin typeface="Cambria Math"/>
                                  </a:rPr>
                                  <m:t>=</m:t>
                                </m:r>
                                <m:r>
                                  <a:rPr lang="en-US" b="0" i="1" smtClean="0">
                                    <a:latin typeface="Cambria Math"/>
                                  </a:rPr>
                                  <m:t>320</m:t>
                                </m:r>
                              </m:oMath>
                            </m:oMathPara>
                          </a14:m>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𝑓𝑢</m:t>
                                    </m:r>
                                    <m:r>
                                      <a:rPr lang="en-US" b="0" i="1" smtClean="0">
                                        <a:latin typeface="Cambria Math"/>
                                      </a:rPr>
                                      <m:t>=</m:t>
                                    </m:r>
                                    <m:r>
                                      <a:rPr lang="en-US" b="0" i="1" smtClean="0">
                                        <a:latin typeface="Cambria Math"/>
                                      </a:rPr>
                                      <m:t>24</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m:t>
                                    </m:r>
                                    <m:sSup>
                                      <m:sSupPr>
                                        <m:ctrlPr>
                                          <a:rPr lang="en-US" b="0" i="1" smtClean="0">
                                            <a:latin typeface="Cambria Math"/>
                                          </a:rPr>
                                        </m:ctrlPr>
                                      </m:sSupPr>
                                      <m:e>
                                        <m:r>
                                          <a:rPr lang="en-US" b="0" i="1" smtClean="0">
                                            <a:latin typeface="Cambria Math"/>
                                          </a:rPr>
                                          <m:t>𝑢</m:t>
                                        </m:r>
                                      </m:e>
                                      <m:sup>
                                        <m:r>
                                          <a:rPr lang="en-US" b="0" i="1" smtClean="0">
                                            <a:latin typeface="Cambria Math"/>
                                          </a:rPr>
                                          <m:t>2</m:t>
                                        </m:r>
                                      </m:sup>
                                    </m:sSup>
                                    <m:r>
                                      <a:rPr lang="en-US" b="0" i="1" smtClean="0">
                                        <a:latin typeface="Cambria Math"/>
                                      </a:rPr>
                                      <m:t>=</m:t>
                                    </m:r>
                                    <m:r>
                                      <a:rPr lang="en-US" b="0" i="1" smtClean="0">
                                        <a:latin typeface="Cambria Math"/>
                                      </a:rPr>
                                      <m:t>582</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m:t>
                                    </m:r>
                                    <m:sSup>
                                      <m:sSupPr>
                                        <m:ctrlPr>
                                          <a:rPr lang="en-US" b="0" i="1" smtClean="0">
                                            <a:latin typeface="Cambria Math"/>
                                          </a:rPr>
                                        </m:ctrlPr>
                                      </m:sSupPr>
                                      <m:e>
                                        <m:r>
                                          <a:rPr lang="en-US" b="0" i="1" smtClean="0">
                                            <a:latin typeface="Cambria Math"/>
                                          </a:rPr>
                                          <m:t>𝑢</m:t>
                                        </m:r>
                                      </m:e>
                                      <m:sup>
                                        <m:r>
                                          <a:rPr lang="en-US" b="0" i="1" smtClean="0">
                                            <a:latin typeface="Cambria Math"/>
                                          </a:rPr>
                                          <m:t>3</m:t>
                                        </m:r>
                                      </m:sup>
                                    </m:sSup>
                                    <m:r>
                                      <a:rPr lang="en-US" b="0" i="1" smtClean="0">
                                        <a:latin typeface="Cambria Math"/>
                                      </a:rPr>
                                      <m:t>=</m:t>
                                    </m:r>
                                    <m:r>
                                      <a:rPr lang="en-US" b="0" i="1" smtClean="0">
                                        <a:latin typeface="Cambria Math"/>
                                      </a:rPr>
                                      <m:t>156</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m:t>
                                    </m:r>
                                    <m:sSup>
                                      <m:sSupPr>
                                        <m:ctrlPr>
                                          <a:rPr lang="en-US" b="0" i="1" smtClean="0">
                                            <a:latin typeface="Cambria Math"/>
                                          </a:rPr>
                                        </m:ctrlPr>
                                      </m:sSupPr>
                                      <m:e>
                                        <m:r>
                                          <a:rPr lang="en-US" b="0" i="1" smtClean="0">
                                            <a:latin typeface="Cambria Math"/>
                                          </a:rPr>
                                          <m:t>𝑢</m:t>
                                        </m:r>
                                      </m:e>
                                      <m:sup>
                                        <m:r>
                                          <a:rPr lang="en-US" b="0" i="1" smtClean="0">
                                            <a:latin typeface="Cambria Math"/>
                                          </a:rPr>
                                          <m:t>4</m:t>
                                        </m:r>
                                      </m:sup>
                                    </m:sSup>
                                    <m:r>
                                      <a:rPr lang="en-US" b="0" i="1" smtClean="0">
                                        <a:latin typeface="Cambria Math"/>
                                      </a:rPr>
                                      <m:t>=</m:t>
                                    </m:r>
                                    <m:r>
                                      <a:rPr lang="en-US" b="0" i="1" smtClean="0">
                                        <a:latin typeface="Cambria Math"/>
                                      </a:rPr>
                                      <m:t>2598</m:t>
                                    </m:r>
                                  </m:e>
                                </m:nary>
                              </m:oMath>
                            </m:oMathPara>
                          </a14:m>
                          <a:endParaRPr lang="en-US"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641089051"/>
                  </p:ext>
                </p:extLst>
              </p:nvPr>
            </p:nvGraphicFramePr>
            <p:xfrm>
              <a:off x="228601" y="990600"/>
              <a:ext cx="8305800" cy="4625912"/>
            </p:xfrm>
            <a:graphic>
              <a:graphicData uri="http://schemas.openxmlformats.org/drawingml/2006/table">
                <a:tbl>
                  <a:tblPr firstRow="1" bandRow="1">
                    <a:tableStyleId>{5C22544A-7EE6-4342-B048-85BDC9FD1C3A}</a:tableStyleId>
                  </a:tblPr>
                  <a:tblGrid>
                    <a:gridCol w="762000"/>
                    <a:gridCol w="762000"/>
                    <a:gridCol w="1162051"/>
                    <a:gridCol w="1198880"/>
                    <a:gridCol w="1423670"/>
                    <a:gridCol w="1423670"/>
                    <a:gridCol w="1573529"/>
                  </a:tblGrid>
                  <a:tr h="1309878">
                    <a:tc>
                      <a:txBody>
                        <a:bodyPr/>
                        <a:lstStyle/>
                        <a:p>
                          <a:endParaRPr lang="en-US"/>
                        </a:p>
                      </a:txBody>
                      <a:tcPr>
                        <a:blipFill rotWithShape="1">
                          <a:blip r:embed="rId3"/>
                          <a:stretch>
                            <a:fillRect l="-800" t="-465" r="-989600" b="-253023"/>
                          </a:stretch>
                        </a:blipFill>
                      </a:tcPr>
                    </a:tc>
                    <a:tc>
                      <a:txBody>
                        <a:bodyPr/>
                        <a:lstStyle/>
                        <a:p>
                          <a:endParaRPr lang="en-US"/>
                        </a:p>
                      </a:txBody>
                      <a:tcPr>
                        <a:blipFill rotWithShape="1">
                          <a:blip r:embed="rId3"/>
                          <a:stretch>
                            <a:fillRect l="-100800" t="-465" r="-889600" b="-253023"/>
                          </a:stretch>
                        </a:blipFill>
                      </a:tcPr>
                    </a:tc>
                    <a:tc>
                      <a:txBody>
                        <a:bodyPr/>
                        <a:lstStyle/>
                        <a:p>
                          <a:endParaRPr lang="en-US"/>
                        </a:p>
                      </a:txBody>
                      <a:tcPr>
                        <a:blipFill rotWithShape="1">
                          <a:blip r:embed="rId3"/>
                          <a:stretch>
                            <a:fillRect l="-132105" t="-465" r="-485263" b="-253023"/>
                          </a:stretch>
                        </a:blipFill>
                      </a:tcPr>
                    </a:tc>
                    <a:tc>
                      <a:txBody>
                        <a:bodyPr/>
                        <a:lstStyle/>
                        <a:p>
                          <a:endParaRPr lang="en-US"/>
                        </a:p>
                      </a:txBody>
                      <a:tcPr>
                        <a:blipFill rotWithShape="1">
                          <a:blip r:embed="rId3"/>
                          <a:stretch>
                            <a:fillRect l="-223858" t="-465" r="-368020" b="-253023"/>
                          </a:stretch>
                        </a:blipFill>
                      </a:tcPr>
                    </a:tc>
                    <a:tc>
                      <a:txBody>
                        <a:bodyPr/>
                        <a:lstStyle/>
                        <a:p>
                          <a:endParaRPr lang="en-US"/>
                        </a:p>
                      </a:txBody>
                      <a:tcPr>
                        <a:blipFill rotWithShape="1">
                          <a:blip r:embed="rId3"/>
                          <a:stretch>
                            <a:fillRect l="-272650" t="-465" r="-209829" b="-253023"/>
                          </a:stretch>
                        </a:blipFill>
                      </a:tcPr>
                    </a:tc>
                    <a:tc>
                      <a:txBody>
                        <a:bodyPr/>
                        <a:lstStyle/>
                        <a:p>
                          <a:endParaRPr lang="en-US"/>
                        </a:p>
                      </a:txBody>
                      <a:tcPr>
                        <a:blipFill rotWithShape="1">
                          <a:blip r:embed="rId3"/>
                          <a:stretch>
                            <a:fillRect l="-374249" t="-465" r="-110730" b="-253023"/>
                          </a:stretch>
                        </a:blipFill>
                      </a:tcPr>
                    </a:tc>
                    <a:tc>
                      <a:txBody>
                        <a:bodyPr/>
                        <a:lstStyle/>
                        <a:p>
                          <a:endParaRPr lang="en-US"/>
                        </a:p>
                      </a:txBody>
                      <a:tcPr>
                        <a:blipFill rotWithShape="1">
                          <a:blip r:embed="rId3"/>
                          <a:stretch>
                            <a:fillRect l="-428295" t="-465" b="-253023"/>
                          </a:stretch>
                        </a:blipFill>
                      </a:tcPr>
                    </a:tc>
                  </a:tr>
                  <a:tr h="36576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45</a:t>
                          </a:r>
                          <a:endParaRPr lang="en-US" dirty="0"/>
                        </a:p>
                      </a:txBody>
                      <a:tcPr/>
                    </a:tc>
                    <a:tc>
                      <a:txBody>
                        <a:bodyPr/>
                        <a:lstStyle/>
                        <a:p>
                          <a:pPr algn="ctr"/>
                          <a:r>
                            <a:rPr lang="en-US" dirty="0" smtClean="0"/>
                            <a:t>-135</a:t>
                          </a:r>
                          <a:endParaRPr lang="en-US" dirty="0"/>
                        </a:p>
                      </a:txBody>
                      <a:tcPr/>
                    </a:tc>
                    <a:tc>
                      <a:txBody>
                        <a:bodyPr/>
                        <a:lstStyle/>
                        <a:p>
                          <a:pPr algn="ctr"/>
                          <a:r>
                            <a:rPr lang="en-US" dirty="0" smtClean="0"/>
                            <a:t>405</a:t>
                          </a:r>
                          <a:endParaRPr lang="en-US" dirty="0"/>
                        </a:p>
                      </a:txBody>
                      <a:tcPr/>
                    </a:tc>
                  </a:tr>
                  <a:tr h="365760">
                    <a:tc>
                      <a:txBody>
                        <a:bodyPr/>
                        <a:lstStyle/>
                        <a:p>
                          <a:pPr algn="ctr"/>
                          <a:r>
                            <a:rPr lang="en-US" dirty="0" smtClean="0"/>
                            <a:t>2.5</a:t>
                          </a:r>
                          <a:endParaRPr lang="en-US" dirty="0"/>
                        </a:p>
                      </a:txBody>
                      <a:tcPr/>
                    </a:tc>
                    <a:tc>
                      <a:txBody>
                        <a:bodyPr/>
                        <a:lstStyle/>
                        <a:p>
                          <a:pPr algn="ctr"/>
                          <a:r>
                            <a:rPr lang="en-US" dirty="0" smtClean="0"/>
                            <a:t>38</a:t>
                          </a:r>
                          <a:endParaRPr lang="en-US" dirty="0"/>
                        </a:p>
                      </a:txBody>
                      <a:tcPr/>
                    </a:tc>
                    <a:tc>
                      <a:txBody>
                        <a:bodyPr/>
                        <a:lstStyle/>
                        <a:p>
                          <a:pPr algn="ctr"/>
                          <a:r>
                            <a:rPr lang="en-US" dirty="0" smtClean="0"/>
                            <a:t>-2</a:t>
                          </a:r>
                          <a:endParaRPr lang="en-US" dirty="0"/>
                        </a:p>
                      </a:txBody>
                      <a:tcPr/>
                    </a:tc>
                    <a:tc>
                      <a:txBody>
                        <a:bodyPr/>
                        <a:lstStyle/>
                        <a:p>
                          <a:pPr algn="ctr"/>
                          <a:r>
                            <a:rPr lang="en-US" dirty="0" smtClean="0"/>
                            <a:t>-76</a:t>
                          </a:r>
                          <a:endParaRPr lang="en-US" dirty="0"/>
                        </a:p>
                      </a:txBody>
                      <a:tcPr/>
                    </a:tc>
                    <a:tc>
                      <a:txBody>
                        <a:bodyPr/>
                        <a:lstStyle/>
                        <a:p>
                          <a:pPr algn="ctr"/>
                          <a:r>
                            <a:rPr lang="en-US" dirty="0" smtClean="0"/>
                            <a:t>152</a:t>
                          </a:r>
                          <a:endParaRPr lang="en-US" dirty="0"/>
                        </a:p>
                      </a:txBody>
                      <a:tcPr/>
                    </a:tc>
                    <a:tc>
                      <a:txBody>
                        <a:bodyPr/>
                        <a:lstStyle/>
                        <a:p>
                          <a:pPr algn="ctr"/>
                          <a:r>
                            <a:rPr lang="en-US" dirty="0" smtClean="0"/>
                            <a:t>-304</a:t>
                          </a:r>
                          <a:endParaRPr lang="en-US" dirty="0"/>
                        </a:p>
                      </a:txBody>
                      <a:tcPr/>
                    </a:tc>
                    <a:tc>
                      <a:txBody>
                        <a:bodyPr/>
                        <a:lstStyle/>
                        <a:p>
                          <a:pPr algn="ctr"/>
                          <a:r>
                            <a:rPr lang="en-US" dirty="0" smtClean="0"/>
                            <a:t>608</a:t>
                          </a:r>
                          <a:endParaRPr lang="en-US" dirty="0"/>
                        </a:p>
                      </a:txBody>
                      <a:tcPr/>
                    </a:tc>
                  </a:tr>
                  <a:tr h="365760">
                    <a:tc>
                      <a:txBody>
                        <a:bodyPr/>
                        <a:lstStyle/>
                        <a:p>
                          <a:pPr algn="ctr"/>
                          <a:r>
                            <a:rPr lang="en-US" dirty="0" smtClean="0"/>
                            <a:t>3</a:t>
                          </a:r>
                          <a:endParaRPr lang="en-US" dirty="0"/>
                        </a:p>
                      </a:txBody>
                      <a:tcPr/>
                    </a:tc>
                    <a:tc>
                      <a:txBody>
                        <a:bodyPr/>
                        <a:lstStyle/>
                        <a:p>
                          <a:pPr algn="ctr"/>
                          <a:r>
                            <a:rPr lang="en-US" dirty="0" smtClean="0"/>
                            <a:t>65</a:t>
                          </a:r>
                          <a:endParaRPr lang="en-US" dirty="0"/>
                        </a:p>
                      </a:txBody>
                      <a:tcPr/>
                    </a:tc>
                    <a:tc>
                      <a:txBody>
                        <a:bodyPr/>
                        <a:lstStyle/>
                        <a:p>
                          <a:pPr algn="ctr"/>
                          <a:r>
                            <a:rPr lang="en-US" dirty="0" smtClean="0"/>
                            <a:t>-1</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c>
                      <a:txBody>
                        <a:bodyPr/>
                        <a:lstStyle/>
                        <a:p>
                          <a:pPr algn="ctr"/>
                          <a:r>
                            <a:rPr lang="en-US" dirty="0" smtClean="0"/>
                            <a:t>65</a:t>
                          </a:r>
                          <a:endParaRPr lang="en-US" dirty="0"/>
                        </a:p>
                      </a:txBody>
                      <a:tcPr/>
                    </a:tc>
                  </a:tr>
                  <a:tr h="365760">
                    <a:tc>
                      <a:txBody>
                        <a:bodyPr/>
                        <a:lstStyle/>
                        <a:p>
                          <a:pPr algn="ctr"/>
                          <a:r>
                            <a:rPr lang="en-US" dirty="0" smtClean="0"/>
                            <a:t>A=3.5</a:t>
                          </a:r>
                          <a:endParaRPr lang="en-US" dirty="0"/>
                        </a:p>
                      </a:txBody>
                      <a:tcPr/>
                    </a:tc>
                    <a:tc>
                      <a:txBody>
                        <a:bodyPr/>
                        <a:lstStyle/>
                        <a:p>
                          <a:pPr algn="ctr"/>
                          <a:r>
                            <a:rPr lang="en-US" dirty="0" smtClean="0"/>
                            <a:t>92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65760">
                    <a:tc>
                      <a:txBody>
                        <a:bodyPr/>
                        <a:lstStyle/>
                        <a:p>
                          <a:pPr algn="ctr"/>
                          <a:r>
                            <a:rPr lang="en-US" dirty="0" smtClean="0"/>
                            <a:t>4</a:t>
                          </a:r>
                          <a:endParaRPr lang="en-US" dirty="0"/>
                        </a:p>
                      </a:txBody>
                      <a:tcPr/>
                    </a:tc>
                    <a:tc>
                      <a:txBody>
                        <a:bodyPr/>
                        <a:lstStyle/>
                        <a:p>
                          <a:pPr algn="ctr"/>
                          <a:r>
                            <a:rPr lang="en-US" dirty="0" smtClean="0"/>
                            <a:t>70</a:t>
                          </a:r>
                          <a:endParaRPr lang="en-US" dirty="0"/>
                        </a:p>
                      </a:txBody>
                      <a:tcPr/>
                    </a:tc>
                    <a:tc>
                      <a:txBody>
                        <a:bodyPr/>
                        <a:lstStyle/>
                        <a:p>
                          <a:pPr algn="ctr"/>
                          <a:r>
                            <a:rPr lang="en-US" dirty="0" smtClean="0"/>
                            <a:t>1</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c>
                      <a:txBody>
                        <a:bodyPr/>
                        <a:lstStyle/>
                        <a:p>
                          <a:pPr algn="ctr"/>
                          <a:r>
                            <a:rPr lang="en-US" dirty="0" smtClean="0"/>
                            <a:t>70</a:t>
                          </a:r>
                          <a:endParaRPr lang="en-US" dirty="0"/>
                        </a:p>
                      </a:txBody>
                      <a:tcPr/>
                    </a:tc>
                  </a:tr>
                  <a:tr h="365760">
                    <a:tc>
                      <a:txBody>
                        <a:bodyPr/>
                        <a:lstStyle/>
                        <a:p>
                          <a:pPr algn="ctr"/>
                          <a:r>
                            <a:rPr lang="en-US" dirty="0" smtClean="0"/>
                            <a:t>4.5</a:t>
                          </a:r>
                          <a:endParaRPr lang="en-US" dirty="0"/>
                        </a:p>
                      </a:txBody>
                      <a:tcPr/>
                    </a:tc>
                    <a:tc>
                      <a:txBody>
                        <a:bodyPr/>
                        <a:lstStyle/>
                        <a:p>
                          <a:pPr algn="ctr"/>
                          <a:r>
                            <a:rPr lang="en-US" dirty="0" smtClean="0"/>
                            <a:t>40</a:t>
                          </a:r>
                          <a:endParaRPr lang="en-US" dirty="0"/>
                        </a:p>
                      </a:txBody>
                      <a:tcPr/>
                    </a:tc>
                    <a:tc>
                      <a:txBody>
                        <a:bodyPr/>
                        <a:lstStyle/>
                        <a:p>
                          <a:pPr algn="ctr"/>
                          <a:r>
                            <a:rPr lang="en-US" dirty="0" smtClean="0"/>
                            <a:t>2</a:t>
                          </a:r>
                          <a:endParaRPr lang="en-US" dirty="0"/>
                        </a:p>
                      </a:txBody>
                      <a:tcPr/>
                    </a:tc>
                    <a:tc>
                      <a:txBody>
                        <a:bodyPr/>
                        <a:lstStyle/>
                        <a:p>
                          <a:pPr algn="ctr"/>
                          <a:r>
                            <a:rPr lang="en-US" dirty="0" smtClean="0"/>
                            <a:t>80</a:t>
                          </a:r>
                          <a:endParaRPr lang="en-US" dirty="0"/>
                        </a:p>
                      </a:txBody>
                      <a:tcPr/>
                    </a:tc>
                    <a:tc>
                      <a:txBody>
                        <a:bodyPr/>
                        <a:lstStyle/>
                        <a:p>
                          <a:pPr algn="ctr"/>
                          <a:r>
                            <a:rPr lang="en-US" dirty="0" smtClean="0"/>
                            <a:t>160</a:t>
                          </a:r>
                          <a:endParaRPr lang="en-US" dirty="0"/>
                        </a:p>
                      </a:txBody>
                      <a:tcPr/>
                    </a:tc>
                    <a:tc>
                      <a:txBody>
                        <a:bodyPr/>
                        <a:lstStyle/>
                        <a:p>
                          <a:pPr algn="ctr"/>
                          <a:r>
                            <a:rPr lang="en-US" dirty="0" smtClean="0"/>
                            <a:t>320</a:t>
                          </a:r>
                          <a:endParaRPr lang="en-US" dirty="0"/>
                        </a:p>
                      </a:txBody>
                      <a:tcPr/>
                    </a:tc>
                    <a:tc>
                      <a:txBody>
                        <a:bodyPr/>
                        <a:lstStyle/>
                        <a:p>
                          <a:pPr algn="ctr"/>
                          <a:r>
                            <a:rPr lang="en-US" dirty="0" smtClean="0"/>
                            <a:t>640</a:t>
                          </a:r>
                          <a:endParaRPr lang="en-US" dirty="0"/>
                        </a:p>
                      </a:txBody>
                      <a:tcPr/>
                    </a:tc>
                  </a:tr>
                  <a:tr h="365760">
                    <a:tc>
                      <a:txBody>
                        <a:bodyPr/>
                        <a:lstStyle/>
                        <a:p>
                          <a:pPr algn="ctr"/>
                          <a:r>
                            <a:rPr lang="en-US" dirty="0" smtClean="0"/>
                            <a:t>5</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c>
                      <a:txBody>
                        <a:bodyPr/>
                        <a:lstStyle/>
                        <a:p>
                          <a:pPr algn="ctr"/>
                          <a:r>
                            <a:rPr lang="en-US" dirty="0" smtClean="0"/>
                            <a:t>30</a:t>
                          </a:r>
                          <a:endParaRPr lang="en-US" dirty="0"/>
                        </a:p>
                      </a:txBody>
                      <a:tcPr/>
                    </a:tc>
                    <a:tc>
                      <a:txBody>
                        <a:bodyPr/>
                        <a:lstStyle/>
                        <a:p>
                          <a:pPr algn="ctr"/>
                          <a:r>
                            <a:rPr lang="en-US" dirty="0" smtClean="0"/>
                            <a:t>90</a:t>
                          </a:r>
                          <a:endParaRPr lang="en-US" dirty="0"/>
                        </a:p>
                      </a:txBody>
                      <a:tcPr/>
                    </a:tc>
                    <a:tc>
                      <a:txBody>
                        <a:bodyPr/>
                        <a:lstStyle/>
                        <a:p>
                          <a:pPr algn="ctr"/>
                          <a:r>
                            <a:rPr lang="en-US" dirty="0" smtClean="0"/>
                            <a:t>270</a:t>
                          </a:r>
                          <a:endParaRPr lang="en-US" dirty="0"/>
                        </a:p>
                      </a:txBody>
                      <a:tcPr/>
                    </a:tc>
                    <a:tc>
                      <a:txBody>
                        <a:bodyPr/>
                        <a:lstStyle/>
                        <a:p>
                          <a:pPr algn="ctr"/>
                          <a:r>
                            <a:rPr lang="en-US" dirty="0" smtClean="0"/>
                            <a:t>810</a:t>
                          </a:r>
                          <a:endParaRPr lang="en-US" dirty="0"/>
                        </a:p>
                      </a:txBody>
                      <a:tcPr/>
                    </a:tc>
                  </a:tr>
                  <a:tr h="755714">
                    <a:tc>
                      <a:txBody>
                        <a:bodyPr/>
                        <a:lstStyle/>
                        <a:p>
                          <a:pPr algn="ctr"/>
                          <a:endParaRPr lang="en-US" dirty="0"/>
                        </a:p>
                      </a:txBody>
                      <a:tcPr/>
                    </a:tc>
                    <a:tc>
                      <a:txBody>
                        <a:bodyPr/>
                        <a:lstStyle/>
                        <a:p>
                          <a:endParaRPr lang="en-US"/>
                        </a:p>
                      </a:txBody>
                      <a:tcPr>
                        <a:blipFill rotWithShape="1">
                          <a:blip r:embed="rId3"/>
                          <a:stretch>
                            <a:fillRect l="-100800" t="-512097" r="-889600" b="-806"/>
                          </a:stretch>
                        </a:blipFill>
                      </a:tcPr>
                    </a:tc>
                    <a:tc>
                      <a:txBody>
                        <a:bodyPr/>
                        <a:lstStyle/>
                        <a:p>
                          <a:pPr algn="ctr"/>
                          <a:endParaRPr lang="en-US" dirty="0"/>
                        </a:p>
                      </a:txBody>
                      <a:tcPr/>
                    </a:tc>
                    <a:tc>
                      <a:txBody>
                        <a:bodyPr/>
                        <a:lstStyle/>
                        <a:p>
                          <a:endParaRPr lang="en-US"/>
                        </a:p>
                      </a:txBody>
                      <a:tcPr>
                        <a:blipFill rotWithShape="1">
                          <a:blip r:embed="rId3"/>
                          <a:stretch>
                            <a:fillRect l="-223858" t="-512097" r="-368020" b="-806"/>
                          </a:stretch>
                        </a:blipFill>
                      </a:tcPr>
                    </a:tc>
                    <a:tc>
                      <a:txBody>
                        <a:bodyPr/>
                        <a:lstStyle/>
                        <a:p>
                          <a:endParaRPr lang="en-US"/>
                        </a:p>
                      </a:txBody>
                      <a:tcPr>
                        <a:blipFill rotWithShape="1">
                          <a:blip r:embed="rId3"/>
                          <a:stretch>
                            <a:fillRect l="-272650" t="-512097" r="-209829" b="-806"/>
                          </a:stretch>
                        </a:blipFill>
                      </a:tcPr>
                    </a:tc>
                    <a:tc>
                      <a:txBody>
                        <a:bodyPr/>
                        <a:lstStyle/>
                        <a:p>
                          <a:endParaRPr lang="en-US"/>
                        </a:p>
                      </a:txBody>
                      <a:tcPr>
                        <a:blipFill rotWithShape="1">
                          <a:blip r:embed="rId3"/>
                          <a:stretch>
                            <a:fillRect l="-374249" t="-512097" r="-110730" b="-806"/>
                          </a:stretch>
                        </a:blipFill>
                      </a:tcPr>
                    </a:tc>
                    <a:tc>
                      <a:txBody>
                        <a:bodyPr/>
                        <a:lstStyle/>
                        <a:p>
                          <a:endParaRPr lang="en-US"/>
                        </a:p>
                      </a:txBody>
                      <a:tcPr>
                        <a:blipFill rotWithShape="1">
                          <a:blip r:embed="rId3"/>
                          <a:stretch>
                            <a:fillRect l="-428295" t="-512097" b="-806"/>
                          </a:stretch>
                        </a:blipFill>
                      </a:tcPr>
                    </a:tc>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a:solidFill>
                  <a:schemeClr val="tx1">
                    <a:lumMod val="85000"/>
                    <a:lumOff val="15000"/>
                  </a:schemeClr>
                </a:solidFill>
                <a:cs typeface="Arial"/>
              </a:rPr>
              <a:t>Skewness &amp; </a:t>
            </a:r>
            <a:r>
              <a:rPr lang="en-US" sz="3000" b="1" dirty="0"/>
              <a:t>Kurtosis (CO3)</a:t>
            </a:r>
          </a:p>
        </p:txBody>
      </p:sp>
    </p:spTree>
    <p:extLst>
      <p:ext uri="{BB962C8B-B14F-4D97-AF65-F5344CB8AC3E}">
        <p14:creationId xmlns:p14="http://schemas.microsoft.com/office/powerpoint/2010/main" xmlns="" val="833602283"/>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E4A6C6-DBD0-4F23-A772-25E9DCB75809}"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a:xfrm>
                <a:off x="388785" y="1066800"/>
                <a:ext cx="8229600" cy="5181600"/>
              </a:xfrm>
            </p:spPr>
            <p:txBody>
              <a:bodyPr>
                <a:normAutofit lnSpcReduction="10000"/>
              </a:bodyPr>
              <a:lstStyle/>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d>
                        <m:dPr>
                          <m:ctrlPr>
                            <a:rPr lang="en-US" sz="2200" b="0" i="1" smtClean="0">
                              <a:latin typeface="Cambria Math"/>
                            </a:rPr>
                          </m:ctrlPr>
                        </m:dPr>
                        <m:e>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𝑓𝑢</m:t>
                                  </m:r>
                                </m:e>
                              </m:nary>
                            </m:num>
                            <m:den>
                              <m:r>
                                <a:rPr lang="en-US" sz="2200" b="0" i="1" smtClean="0">
                                  <a:latin typeface="Cambria Math"/>
                                </a:rPr>
                                <m:t>𝑁</m:t>
                              </m:r>
                            </m:den>
                          </m:f>
                        </m:e>
                      </m:d>
                      <m:r>
                        <m:rPr>
                          <m:sty m:val="p"/>
                        </m:rPr>
                        <a:rPr lang="en-US" sz="2200" b="0" i="0" smtClean="0">
                          <a:latin typeface="Cambria Math"/>
                        </a:rPr>
                        <m:t>h</m:t>
                      </m:r>
                      <m:r>
                        <a:rPr lang="en-US" sz="2200" b="0" i="0" smtClean="0">
                          <a:latin typeface="Cambria Math"/>
                        </a:rPr>
                        <m:t>=</m:t>
                      </m:r>
                      <m:f>
                        <m:fPr>
                          <m:ctrlPr>
                            <a:rPr lang="en-US" sz="2200" b="0" i="1" smtClean="0">
                              <a:latin typeface="Cambria Math"/>
                            </a:rPr>
                          </m:ctrlPr>
                        </m:fPr>
                        <m:num>
                          <m:r>
                            <a:rPr lang="en-US" sz="2200" b="0" i="1" smtClean="0">
                              <a:latin typeface="Cambria Math"/>
                            </a:rPr>
                            <m:t>24</m:t>
                          </m:r>
                        </m:num>
                        <m:den>
                          <m:r>
                            <a:rPr lang="en-US" sz="2200" b="0" i="1" smtClean="0">
                              <a:latin typeface="Cambria Math"/>
                            </a:rPr>
                            <m:t>320</m:t>
                          </m:r>
                        </m:den>
                      </m:f>
                      <m:r>
                        <a:rPr lang="en-US" sz="2200" b="0" i="1" smtClean="0">
                          <a:latin typeface="Cambria Math"/>
                          <a:ea typeface="Cambria Math"/>
                        </a:rPr>
                        <m:t>×</m:t>
                      </m:r>
                      <m:r>
                        <a:rPr lang="en-US" sz="2200" b="0" i="1" smtClean="0">
                          <a:latin typeface="Cambria Math"/>
                          <a:ea typeface="Cambria Math"/>
                        </a:rPr>
                        <m:t>0</m:t>
                      </m:r>
                      <m:r>
                        <a:rPr lang="en-US" sz="2200" b="0" i="1" smtClean="0">
                          <a:latin typeface="Cambria Math"/>
                          <a:ea typeface="Cambria Math"/>
                        </a:rPr>
                        <m:t>.</m:t>
                      </m:r>
                      <m:r>
                        <a:rPr lang="en-US" sz="2200" b="0" i="1" smtClean="0">
                          <a:latin typeface="Cambria Math"/>
                          <a:ea typeface="Cambria Math"/>
                        </a:rPr>
                        <m:t>5</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0375</m:t>
                      </m:r>
                    </m:oMath>
                  </m:oMathPara>
                </a14:m>
                <a:endParaRPr lang="en-US" sz="2200" b="0" dirty="0" smtClean="0"/>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2</m:t>
                        </m:r>
                      </m:sub>
                    </m:sSub>
                    <m:r>
                      <a:rPr lang="en-US" sz="2200" i="1">
                        <a:latin typeface="Cambria Math"/>
                      </a:rPr>
                      <m:t>=</m:t>
                    </m:r>
                    <m:d>
                      <m:dPr>
                        <m:ctrlPr>
                          <a:rPr lang="en-US" sz="2200" i="1">
                            <a:latin typeface="Cambria Math"/>
                          </a:rPr>
                        </m:ctrlPr>
                      </m:dPr>
                      <m:e>
                        <m:f>
                          <m:fPr>
                            <m:ctrlPr>
                              <a:rPr lang="en-US" sz="2200" i="1">
                                <a:latin typeface="Cambria Math"/>
                              </a:rPr>
                            </m:ctrlPr>
                          </m:fPr>
                          <m:num>
                            <m:nary>
                              <m:naryPr>
                                <m:chr m:val="∑"/>
                                <m:subHide m:val="on"/>
                                <m:supHide m:val="on"/>
                                <m:ctrlPr>
                                  <a:rPr lang="en-US" sz="2200" i="1" smtClean="0">
                                    <a:latin typeface="Cambria Math"/>
                                  </a:rPr>
                                </m:ctrlPr>
                              </m:naryPr>
                              <m:sub/>
                              <m:sup/>
                              <m:e>
                                <m:r>
                                  <a:rPr lang="en-US" sz="2200" i="1">
                                    <a:latin typeface="Cambria Math"/>
                                  </a:rPr>
                                  <m:t>𝑓</m:t>
                                </m:r>
                                <m:sSup>
                                  <m:sSupPr>
                                    <m:ctrlPr>
                                      <a:rPr lang="en-US" sz="2200" i="1" smtClean="0">
                                        <a:latin typeface="Cambria Math"/>
                                      </a:rPr>
                                    </m:ctrlPr>
                                  </m:sSupPr>
                                  <m:e>
                                    <m:r>
                                      <a:rPr lang="en-US" sz="2200" b="0" i="1" smtClean="0">
                                        <a:latin typeface="Cambria Math"/>
                                      </a:rPr>
                                      <m:t>𝑢</m:t>
                                    </m:r>
                                  </m:e>
                                  <m:sup>
                                    <m:r>
                                      <a:rPr lang="en-US" sz="2200" b="0" i="1" smtClean="0">
                                        <a:latin typeface="Cambria Math"/>
                                      </a:rPr>
                                      <m:t>2</m:t>
                                    </m:r>
                                  </m:sup>
                                </m:sSup>
                              </m:e>
                            </m:nary>
                          </m:num>
                          <m:den>
                            <m:r>
                              <a:rPr lang="en-US" sz="2200" i="1">
                                <a:latin typeface="Cambria Math"/>
                              </a:rPr>
                              <m:t>𝑁</m:t>
                            </m:r>
                          </m:den>
                        </m:f>
                      </m:e>
                    </m:d>
                    <m:sSup>
                      <m:sSupPr>
                        <m:ctrlPr>
                          <a:rPr lang="en-US" sz="2200" i="1" smtClean="0">
                            <a:latin typeface="Cambria Math"/>
                          </a:rPr>
                        </m:ctrlPr>
                      </m:sSupPr>
                      <m:e>
                        <m:r>
                          <a:rPr lang="en-US" sz="2200" b="0" i="1" smtClean="0">
                            <a:latin typeface="Cambria Math"/>
                          </a:rPr>
                          <m:t>h</m:t>
                        </m:r>
                      </m:e>
                      <m:sup>
                        <m:r>
                          <a:rPr lang="en-US" sz="2200" b="0" i="1" smtClean="0">
                            <a:latin typeface="Cambria Math"/>
                          </a:rPr>
                          <m:t>2</m:t>
                        </m:r>
                      </m:sup>
                    </m:sSup>
                    <m:r>
                      <a:rPr lang="en-US" sz="2200">
                        <a:latin typeface="Cambria Math"/>
                      </a:rPr>
                      <m:t>=</m:t>
                    </m:r>
                    <m:f>
                      <m:fPr>
                        <m:ctrlPr>
                          <a:rPr lang="en-US" sz="2200" i="1">
                            <a:latin typeface="Cambria Math"/>
                          </a:rPr>
                        </m:ctrlPr>
                      </m:fPr>
                      <m:num>
                        <m:r>
                          <a:rPr lang="en-US" sz="2200" b="0" i="1" smtClean="0">
                            <a:latin typeface="Cambria Math"/>
                          </a:rPr>
                          <m:t>582</m:t>
                        </m:r>
                      </m:num>
                      <m:den>
                        <m:r>
                          <a:rPr lang="en-US" sz="2200" b="0" i="1" smtClean="0">
                            <a:latin typeface="Cambria Math"/>
                          </a:rPr>
                          <m:t>320</m:t>
                        </m:r>
                      </m:den>
                    </m:f>
                    <m:r>
                      <a:rPr lang="en-US" sz="2200" i="1" smtClean="0">
                        <a:latin typeface="Cambria Math"/>
                        <a:ea typeface="Cambria Math"/>
                      </a:rPr>
                      <m:t>×</m:t>
                    </m:r>
                    <m:sSup>
                      <m:sSupPr>
                        <m:ctrlPr>
                          <a:rPr lang="en-US" sz="2200" i="1" smtClean="0">
                            <a:latin typeface="Cambria Math"/>
                            <a:ea typeface="Cambria Math"/>
                          </a:rPr>
                        </m:ctrlPr>
                      </m:sSupPr>
                      <m:e>
                        <m:d>
                          <m:dPr>
                            <m:ctrlPr>
                              <a:rPr lang="en-US" sz="2200" i="1" smtClean="0">
                                <a:latin typeface="Cambria Math"/>
                                <a:ea typeface="Cambria Math"/>
                              </a:rPr>
                            </m:ctrlPr>
                          </m:dPr>
                          <m:e>
                            <m:r>
                              <a:rPr lang="en-US" sz="2200" b="0" i="1" smtClean="0">
                                <a:latin typeface="Cambria Math"/>
                                <a:ea typeface="Cambria Math"/>
                              </a:rPr>
                              <m:t>0</m:t>
                            </m:r>
                            <m:r>
                              <a:rPr lang="en-US" sz="2200" b="0" i="1" smtClean="0">
                                <a:latin typeface="Cambria Math"/>
                                <a:ea typeface="Cambria Math"/>
                              </a:rPr>
                              <m:t>.</m:t>
                            </m:r>
                            <m:r>
                              <a:rPr lang="en-US" sz="2200" b="0" i="1" smtClean="0">
                                <a:latin typeface="Cambria Math"/>
                                <a:ea typeface="Cambria Math"/>
                              </a:rPr>
                              <m:t>5</m:t>
                            </m:r>
                          </m:e>
                        </m:d>
                      </m:e>
                      <m:sup>
                        <m:r>
                          <a:rPr lang="en-US" sz="2200" b="0" i="1" smtClean="0">
                            <a:latin typeface="Cambria Math"/>
                            <a:ea typeface="Cambria Math"/>
                          </a:rPr>
                          <m:t>2</m:t>
                        </m:r>
                      </m:sup>
                    </m:sSup>
                    <m:r>
                      <a:rPr lang="en-US" sz="2200" b="0" i="1" smtClean="0">
                        <a:latin typeface="Cambria Math"/>
                        <a:ea typeface="Cambria Math"/>
                      </a:rPr>
                      <m:t>=</m:t>
                    </m:r>
                    <m:r>
                      <a:rPr lang="en-US" sz="2200" b="0" i="1" smtClean="0">
                        <a:latin typeface="Cambria Math"/>
                        <a:ea typeface="Cambria Math"/>
                      </a:rPr>
                      <m:t>0</m:t>
                    </m:r>
                    <m:r>
                      <a:rPr lang="en-US" sz="2200" b="0" i="1" smtClean="0">
                        <a:latin typeface="Cambria Math"/>
                        <a:ea typeface="Cambria Math"/>
                      </a:rPr>
                      <m:t>.</m:t>
                    </m:r>
                    <m:r>
                      <a:rPr lang="en-US" sz="2200" b="0" i="1" smtClean="0">
                        <a:latin typeface="Cambria Math"/>
                        <a:ea typeface="Cambria Math"/>
                      </a:rPr>
                      <m:t>4548</m:t>
                    </m:r>
                  </m:oMath>
                </a14:m>
                <a:r>
                  <a:rPr lang="en-US" sz="2200" b="0" dirty="0" smtClean="0"/>
                  <a:t/>
                </a:r>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ea typeface="Cambria Math"/>
                          </a:rPr>
                          <m:t>3</m:t>
                        </m:r>
                      </m:sub>
                    </m:sSub>
                    <m:r>
                      <a:rPr lang="en-US" sz="2200" i="1">
                        <a:latin typeface="Cambria Math"/>
                      </a:rPr>
                      <m:t>=</m:t>
                    </m:r>
                    <m:d>
                      <m:dPr>
                        <m:ctrlPr>
                          <a:rPr lang="en-US" sz="2200" i="1">
                            <a:latin typeface="Cambria Math"/>
                          </a:rPr>
                        </m:ctrlPr>
                      </m:dPr>
                      <m:e>
                        <m:f>
                          <m:fPr>
                            <m:ctrlPr>
                              <a:rPr lang="en-US" sz="2200" i="1">
                                <a:latin typeface="Cambria Math"/>
                              </a:rPr>
                            </m:ctrlPr>
                          </m:fPr>
                          <m:num>
                            <m:nary>
                              <m:naryPr>
                                <m:chr m:val="∑"/>
                                <m:subHide m:val="on"/>
                                <m:supHide m:val="on"/>
                                <m:ctrlPr>
                                  <a:rPr lang="en-US" sz="2200" i="1">
                                    <a:latin typeface="Cambria Math"/>
                                  </a:rPr>
                                </m:ctrlPr>
                              </m:naryPr>
                              <m:sub/>
                              <m:sup/>
                              <m:e>
                                <m:r>
                                  <a:rPr lang="en-US" sz="2200" i="1">
                                    <a:latin typeface="Cambria Math"/>
                                  </a:rPr>
                                  <m:t>𝑓</m:t>
                                </m:r>
                                <m:sSup>
                                  <m:sSupPr>
                                    <m:ctrlPr>
                                      <a:rPr lang="en-US" sz="2200" i="1">
                                        <a:latin typeface="Cambria Math"/>
                                      </a:rPr>
                                    </m:ctrlPr>
                                  </m:sSupPr>
                                  <m:e>
                                    <m:r>
                                      <a:rPr lang="en-US" sz="2200" i="1">
                                        <a:latin typeface="Cambria Math"/>
                                      </a:rPr>
                                      <m:t>𝑢</m:t>
                                    </m:r>
                                  </m:e>
                                  <m:sup>
                                    <m:r>
                                      <a:rPr lang="en-US" sz="2200" i="1">
                                        <a:latin typeface="Cambria Math"/>
                                      </a:rPr>
                                      <m:t>3</m:t>
                                    </m:r>
                                  </m:sup>
                                </m:sSup>
                              </m:e>
                            </m:nary>
                          </m:num>
                          <m:den>
                            <m:r>
                              <a:rPr lang="en-US" sz="2200" i="1">
                                <a:latin typeface="Cambria Math"/>
                              </a:rPr>
                              <m:t>𝑁</m:t>
                            </m:r>
                          </m:den>
                        </m:f>
                      </m:e>
                    </m:d>
                    <m:sSup>
                      <m:sSupPr>
                        <m:ctrlPr>
                          <a:rPr lang="en-US" sz="2200" i="1">
                            <a:latin typeface="Cambria Math"/>
                          </a:rPr>
                        </m:ctrlPr>
                      </m:sSupPr>
                      <m:e>
                        <m:r>
                          <a:rPr lang="en-US" sz="2200" i="1">
                            <a:latin typeface="Cambria Math"/>
                          </a:rPr>
                          <m:t>h</m:t>
                        </m:r>
                      </m:e>
                      <m:sup>
                        <m:r>
                          <a:rPr lang="en-US" sz="2200" i="1">
                            <a:latin typeface="Cambria Math"/>
                          </a:rPr>
                          <m:t>3</m:t>
                        </m:r>
                      </m:sup>
                    </m:sSup>
                    <m:r>
                      <a:rPr lang="en-US" sz="2200">
                        <a:latin typeface="Cambria Math"/>
                      </a:rPr>
                      <m:t>=</m:t>
                    </m:r>
                    <m:f>
                      <m:fPr>
                        <m:ctrlPr>
                          <a:rPr lang="en-US" sz="2200" i="1">
                            <a:latin typeface="Cambria Math"/>
                          </a:rPr>
                        </m:ctrlPr>
                      </m:fPr>
                      <m:num>
                        <m:r>
                          <a:rPr lang="en-US" sz="2200" b="0" i="1" smtClean="0">
                            <a:latin typeface="Cambria Math"/>
                          </a:rPr>
                          <m:t>156</m:t>
                        </m:r>
                      </m:num>
                      <m:den>
                        <m:r>
                          <a:rPr lang="en-US" sz="2200" i="1">
                            <a:latin typeface="Cambria Math"/>
                          </a:rPr>
                          <m:t>320</m:t>
                        </m:r>
                      </m:den>
                    </m:f>
                    <m:r>
                      <a:rPr lang="en-US" sz="2200" i="1">
                        <a:latin typeface="Cambria Math"/>
                        <a:ea typeface="Cambria Math"/>
                      </a:rPr>
                      <m:t>×</m:t>
                    </m:r>
                    <m:sSup>
                      <m:sSupPr>
                        <m:ctrlPr>
                          <a:rPr lang="en-US" sz="2200" i="1">
                            <a:latin typeface="Cambria Math"/>
                            <a:ea typeface="Cambria Math"/>
                          </a:rPr>
                        </m:ctrlPr>
                      </m:sSupPr>
                      <m:e>
                        <m:d>
                          <m:dPr>
                            <m:ctrlPr>
                              <a:rPr lang="en-US" sz="2200" i="1">
                                <a:latin typeface="Cambria Math"/>
                                <a:ea typeface="Cambria Math"/>
                              </a:rPr>
                            </m:ctrlPr>
                          </m:dPr>
                          <m:e>
                            <m:r>
                              <a:rPr lang="en-US" sz="2200" i="1">
                                <a:latin typeface="Cambria Math"/>
                                <a:ea typeface="Cambria Math"/>
                              </a:rPr>
                              <m:t>0</m:t>
                            </m:r>
                            <m:r>
                              <a:rPr lang="en-US" sz="2200" i="1">
                                <a:latin typeface="Cambria Math"/>
                                <a:ea typeface="Cambria Math"/>
                              </a:rPr>
                              <m:t>.</m:t>
                            </m:r>
                            <m:r>
                              <a:rPr lang="en-US" sz="2200" i="1">
                                <a:latin typeface="Cambria Math"/>
                                <a:ea typeface="Cambria Math"/>
                              </a:rPr>
                              <m:t>5</m:t>
                            </m:r>
                          </m:e>
                        </m:d>
                      </m:e>
                      <m:sup>
                        <m:r>
                          <a:rPr lang="en-US" sz="2200" b="0" i="1" smtClean="0">
                            <a:latin typeface="Cambria Math"/>
                            <a:ea typeface="Cambria Math"/>
                          </a:rPr>
                          <m:t>3</m:t>
                        </m:r>
                      </m:sup>
                    </m:sSup>
                    <m:r>
                      <a:rPr lang="en-US" sz="2200" i="1">
                        <a:latin typeface="Cambria Math"/>
                      </a:rPr>
                      <m:t>=</m:t>
                    </m:r>
                    <m:r>
                      <a:rPr lang="en-US" sz="2200" b="0" i="0" smtClean="0">
                        <a:latin typeface="Cambria Math"/>
                      </a:rPr>
                      <m:t>0</m:t>
                    </m:r>
                    <m:r>
                      <a:rPr lang="en-US" sz="2200" b="0" i="0" smtClean="0">
                        <a:latin typeface="Cambria Math"/>
                      </a:rPr>
                      <m:t>.</m:t>
                    </m:r>
                    <m:r>
                      <a:rPr lang="en-US" sz="2200" b="0" i="0" smtClean="0">
                        <a:latin typeface="Cambria Math"/>
                      </a:rPr>
                      <m:t>0609</m:t>
                    </m:r>
                  </m:oMath>
                </a14:m>
                <a:r>
                  <a:rPr lang="en-US" sz="2200" dirty="0" smtClean="0"/>
                  <a:t/>
                </a:r>
                <a:endParaRPr lang="en-US" sz="2200" dirty="0"/>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4</m:t>
                        </m:r>
                      </m:sub>
                    </m:sSub>
                    <m:r>
                      <a:rPr lang="en-US" sz="2200" i="1">
                        <a:latin typeface="Cambria Math"/>
                      </a:rPr>
                      <m:t>=</m:t>
                    </m:r>
                    <m:d>
                      <m:dPr>
                        <m:ctrlPr>
                          <a:rPr lang="en-US" sz="2200" i="1">
                            <a:latin typeface="Cambria Math"/>
                          </a:rPr>
                        </m:ctrlPr>
                      </m:dPr>
                      <m:e>
                        <m:f>
                          <m:fPr>
                            <m:ctrlPr>
                              <a:rPr lang="en-US" sz="2200" i="1">
                                <a:latin typeface="Cambria Math"/>
                              </a:rPr>
                            </m:ctrlPr>
                          </m:fPr>
                          <m:num>
                            <m:nary>
                              <m:naryPr>
                                <m:chr m:val="∑"/>
                                <m:subHide m:val="on"/>
                                <m:supHide m:val="on"/>
                                <m:ctrlPr>
                                  <a:rPr lang="en-US" sz="2200" i="1">
                                    <a:latin typeface="Cambria Math"/>
                                  </a:rPr>
                                </m:ctrlPr>
                              </m:naryPr>
                              <m:sub/>
                              <m:sup/>
                              <m:e>
                                <m:r>
                                  <a:rPr lang="en-US" sz="2200" i="1">
                                    <a:latin typeface="Cambria Math"/>
                                  </a:rPr>
                                  <m:t>𝑓</m:t>
                                </m:r>
                                <m:sSup>
                                  <m:sSupPr>
                                    <m:ctrlPr>
                                      <a:rPr lang="en-US" sz="2200" i="1">
                                        <a:latin typeface="Cambria Math"/>
                                      </a:rPr>
                                    </m:ctrlPr>
                                  </m:sSupPr>
                                  <m:e>
                                    <m:r>
                                      <a:rPr lang="en-US" sz="2200" i="1">
                                        <a:latin typeface="Cambria Math"/>
                                      </a:rPr>
                                      <m:t>𝑢</m:t>
                                    </m:r>
                                  </m:e>
                                  <m:sup>
                                    <m:r>
                                      <a:rPr lang="en-US" sz="2200" b="0" i="1" smtClean="0">
                                        <a:latin typeface="Cambria Math"/>
                                      </a:rPr>
                                      <m:t>4</m:t>
                                    </m:r>
                                  </m:sup>
                                </m:sSup>
                              </m:e>
                            </m:nary>
                          </m:num>
                          <m:den>
                            <m:r>
                              <a:rPr lang="en-US" sz="2200" i="1">
                                <a:latin typeface="Cambria Math"/>
                              </a:rPr>
                              <m:t>𝑁</m:t>
                            </m:r>
                          </m:den>
                        </m:f>
                      </m:e>
                    </m:d>
                    <m:sSup>
                      <m:sSupPr>
                        <m:ctrlPr>
                          <a:rPr lang="en-US" sz="2200" i="1">
                            <a:latin typeface="Cambria Math"/>
                          </a:rPr>
                        </m:ctrlPr>
                      </m:sSupPr>
                      <m:e>
                        <m:r>
                          <a:rPr lang="en-US" sz="2200" i="1">
                            <a:latin typeface="Cambria Math"/>
                          </a:rPr>
                          <m:t>h</m:t>
                        </m:r>
                      </m:e>
                      <m:sup>
                        <m:r>
                          <a:rPr lang="en-US" sz="2200" b="0" i="1" smtClean="0">
                            <a:latin typeface="Cambria Math"/>
                          </a:rPr>
                          <m:t>4</m:t>
                        </m:r>
                      </m:sup>
                    </m:sSup>
                    <m:r>
                      <a:rPr lang="en-US" sz="2200">
                        <a:latin typeface="Cambria Math"/>
                      </a:rPr>
                      <m:t>=</m:t>
                    </m:r>
                    <m:f>
                      <m:fPr>
                        <m:ctrlPr>
                          <a:rPr lang="en-US" sz="2200" i="1">
                            <a:latin typeface="Cambria Math"/>
                          </a:rPr>
                        </m:ctrlPr>
                      </m:fPr>
                      <m:num>
                        <m:r>
                          <a:rPr lang="en-US" sz="2200" b="0" i="1" smtClean="0">
                            <a:latin typeface="Cambria Math"/>
                          </a:rPr>
                          <m:t>2598</m:t>
                        </m:r>
                      </m:num>
                      <m:den>
                        <m:r>
                          <a:rPr lang="en-US" sz="2200" i="1">
                            <a:latin typeface="Cambria Math"/>
                          </a:rPr>
                          <m:t>320</m:t>
                        </m:r>
                      </m:den>
                    </m:f>
                    <m:r>
                      <a:rPr lang="en-US" sz="2200" i="1">
                        <a:latin typeface="Cambria Math"/>
                        <a:ea typeface="Cambria Math"/>
                      </a:rPr>
                      <m:t>×</m:t>
                    </m:r>
                    <m:sSup>
                      <m:sSupPr>
                        <m:ctrlPr>
                          <a:rPr lang="en-US" sz="2200" i="1">
                            <a:latin typeface="Cambria Math"/>
                            <a:ea typeface="Cambria Math"/>
                          </a:rPr>
                        </m:ctrlPr>
                      </m:sSupPr>
                      <m:e>
                        <m:d>
                          <m:dPr>
                            <m:ctrlPr>
                              <a:rPr lang="en-US" sz="2200" i="1">
                                <a:latin typeface="Cambria Math"/>
                                <a:ea typeface="Cambria Math"/>
                              </a:rPr>
                            </m:ctrlPr>
                          </m:dPr>
                          <m:e>
                            <m:r>
                              <a:rPr lang="en-US" sz="2200" i="1">
                                <a:latin typeface="Cambria Math"/>
                                <a:ea typeface="Cambria Math"/>
                              </a:rPr>
                              <m:t>0</m:t>
                            </m:r>
                            <m:r>
                              <a:rPr lang="en-US" sz="2200" i="1">
                                <a:latin typeface="Cambria Math"/>
                                <a:ea typeface="Cambria Math"/>
                              </a:rPr>
                              <m:t>.</m:t>
                            </m:r>
                            <m:r>
                              <a:rPr lang="en-US" sz="2200" i="1">
                                <a:latin typeface="Cambria Math"/>
                                <a:ea typeface="Cambria Math"/>
                              </a:rPr>
                              <m:t>5</m:t>
                            </m:r>
                          </m:e>
                        </m:d>
                      </m:e>
                      <m:sup>
                        <m:r>
                          <a:rPr lang="en-US" sz="2200" b="0" i="1" smtClean="0">
                            <a:latin typeface="Cambria Math"/>
                            <a:ea typeface="Cambria Math"/>
                          </a:rPr>
                          <m:t>4</m:t>
                        </m:r>
                      </m:sup>
                    </m:sSup>
                    <m:r>
                      <a:rPr lang="en-US" sz="2200" i="1">
                        <a:latin typeface="Cambria Math"/>
                      </a:rPr>
                      <m:t>=</m:t>
                    </m:r>
                    <m:r>
                      <a:rPr lang="en-US" sz="2200">
                        <a:latin typeface="Cambria Math"/>
                      </a:rPr>
                      <m:t>0</m:t>
                    </m:r>
                    <m:r>
                      <a:rPr lang="en-US" sz="2200">
                        <a:latin typeface="Cambria Math"/>
                      </a:rPr>
                      <m:t>.</m:t>
                    </m:r>
                    <m:r>
                      <a:rPr lang="en-US" sz="2200" b="0" i="0" smtClean="0">
                        <a:latin typeface="Cambria Math"/>
                      </a:rPr>
                      <m:t>5074</m:t>
                    </m:r>
                  </m:oMath>
                </a14:m>
                <a:r>
                  <a:rPr lang="en-US" sz="2200" b="0" dirty="0" smtClean="0"/>
                  <a:t/>
                </a:r>
              </a:p>
              <a:p>
                <a:pPr marL="0" indent="0">
                  <a:buNone/>
                </a:pPr>
                <a:r>
                  <a:rPr lang="en-US" sz="2200" b="1" dirty="0"/>
                  <a:t>Moments about Mean:</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r>
                        <a:rPr lang="en-US" sz="2200" i="1">
                          <a:latin typeface="Cambria Math"/>
                        </a:rPr>
                        <m:t>0</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2</m:t>
                          </m:r>
                        </m:sub>
                      </m:sSub>
                      <m:r>
                        <a:rPr lang="en-US" sz="2200" i="1">
                          <a:latin typeface="Cambria Math"/>
                        </a:rPr>
                        <m:t>−</m:t>
                      </m:r>
                      <m:sSup>
                        <m:sSupPr>
                          <m:ctrlPr>
                            <a:rPr lang="en-US" sz="2200" i="1">
                              <a:latin typeface="Cambria Math"/>
                            </a:rPr>
                          </m:ctrlPr>
                        </m:sSupPr>
                        <m:e>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1</m:t>
                              </m:r>
                            </m:sub>
                          </m:sSub>
                        </m:e>
                        <m:sup>
                          <m:r>
                            <a:rPr lang="en-US" sz="2200" i="1">
                              <a:latin typeface="Cambria Math"/>
                            </a:rPr>
                            <m:t>2</m:t>
                          </m:r>
                        </m:sup>
                      </m:sSup>
                      <m:r>
                        <a:rPr lang="en-US" sz="2200" i="1">
                          <a:latin typeface="Cambria Math"/>
                        </a:rPr>
                        <m:t>=</m:t>
                      </m:r>
                      <m:r>
                        <a:rPr lang="en-US" sz="2200" i="1">
                          <a:latin typeface="Cambria Math"/>
                          <a:ea typeface="Cambria Math"/>
                        </a:rPr>
                        <m:t>0</m:t>
                      </m:r>
                      <m:r>
                        <a:rPr lang="en-US" sz="2200" i="1">
                          <a:latin typeface="Cambria Math"/>
                          <a:ea typeface="Cambria Math"/>
                        </a:rPr>
                        <m:t>.</m:t>
                      </m:r>
                      <m:r>
                        <a:rPr lang="en-US" sz="2200" i="1">
                          <a:latin typeface="Cambria Math"/>
                          <a:ea typeface="Cambria Math"/>
                        </a:rPr>
                        <m:t>4548</m:t>
                      </m:r>
                      <m:r>
                        <a:rPr lang="en-US" sz="2200">
                          <a:latin typeface="Cambria Math"/>
                        </a:rPr>
                        <m:t>−</m:t>
                      </m:r>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e>
                        <m:sup>
                          <m:r>
                            <a:rPr lang="en-US" sz="2200" i="1">
                              <a:latin typeface="Cambria Math"/>
                            </a:rPr>
                            <m:t>2</m:t>
                          </m:r>
                        </m:sup>
                      </m:sSup>
                      <m:r>
                        <a:rPr lang="en-US" sz="2200" i="1">
                          <a:latin typeface="Cambria Math"/>
                        </a:rPr>
                        <m:t>=</m:t>
                      </m:r>
                      <m:r>
                        <a:rPr lang="en-US" sz="2200" i="1">
                          <a:latin typeface="Cambria Math"/>
                        </a:rPr>
                        <m:t>0</m:t>
                      </m:r>
                      <m:r>
                        <a:rPr lang="en-US" sz="2200" i="1">
                          <a:latin typeface="Cambria Math"/>
                        </a:rPr>
                        <m:t>.</m:t>
                      </m:r>
                      <m:r>
                        <a:rPr lang="en-US" sz="2200" i="1">
                          <a:latin typeface="Cambria Math"/>
                        </a:rPr>
                        <m:t>4533</m:t>
                      </m:r>
                    </m:oMath>
                  </m:oMathPara>
                </a14:m>
                <a:endParaRPr lang="en-US" sz="2200" dirty="0"/>
              </a:p>
              <a:p>
                <a:pPr marL="0" indent="0">
                  <a:buNone/>
                </a:pPr>
                <a:r>
                  <a:rPr lang="en-US" sz="2200" dirty="0"/>
                  <a:t>Variance=</a:t>
                </a:r>
                <a14:m>
                  <m:oMath xmlns:m="http://schemas.openxmlformats.org/officeDocument/2006/math">
                    <m:r>
                      <a:rPr lang="en-US" sz="2200" i="1">
                        <a:latin typeface="Cambria Math"/>
                      </a:rPr>
                      <m:t>0</m:t>
                    </m:r>
                    <m:r>
                      <a:rPr lang="en-US" sz="2200" i="1">
                        <a:latin typeface="Cambria Math"/>
                      </a:rPr>
                      <m:t>.</m:t>
                    </m:r>
                    <m:r>
                      <a:rPr lang="en-US" sz="2200" i="1">
                        <a:latin typeface="Cambria Math"/>
                      </a:rPr>
                      <m:t>4533</m:t>
                    </m:r>
                  </m:oMath>
                </a14:m>
                <a:endParaRPr lang="en-US" sz="2200" dirty="0"/>
              </a:p>
              <a:p>
                <a:pPr marL="0" indent="0">
                  <a:buNone/>
                </a:pPr>
                <a:r>
                  <a:rPr lang="en-US" sz="2200" dirty="0"/>
                  <a:t>Also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3</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3</m:t>
                        </m:r>
                      </m:sub>
                    </m:sSub>
                    <m:r>
                      <a:rPr lang="en-US" sz="2200" i="1">
                        <a:latin typeface="Cambria Math"/>
                      </a:rPr>
                      <m:t>−</m:t>
                    </m:r>
                    <m:r>
                      <a:rPr lang="en-US" sz="2200" i="1">
                        <a:latin typeface="Cambria Math"/>
                      </a:rPr>
                      <m:t>3</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2</m:t>
                        </m:r>
                      </m:sub>
                    </m:sSub>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1</m:t>
                        </m:r>
                      </m:sub>
                    </m:sSub>
                    <m:r>
                      <a:rPr lang="en-US" sz="2200" i="1">
                        <a:latin typeface="Cambria Math"/>
                      </a:rPr>
                      <m:t>+</m:t>
                    </m:r>
                    <m:r>
                      <a:rPr lang="en-US" sz="2200" i="1">
                        <a:latin typeface="Cambria Math"/>
                      </a:rPr>
                      <m:t>2</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3</m:t>
                        </m:r>
                      </m:sup>
                    </m:sSup>
                  </m:oMath>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m:t>
                      </m:r>
                      <m:d>
                        <m:dPr>
                          <m:ctrlPr>
                            <a:rPr lang="en-US" sz="2200" i="1">
                              <a:latin typeface="Cambria Math"/>
                            </a:rPr>
                          </m:ctrlPr>
                        </m:dPr>
                        <m:e>
                          <m:r>
                            <a:rPr lang="en-US" sz="2200">
                              <a:latin typeface="Cambria Math"/>
                            </a:rPr>
                            <m:t>0</m:t>
                          </m:r>
                          <m:r>
                            <a:rPr lang="en-US" sz="2200">
                              <a:latin typeface="Cambria Math"/>
                            </a:rPr>
                            <m:t>.</m:t>
                          </m:r>
                          <m:r>
                            <a:rPr lang="en-US" sz="2200">
                              <a:latin typeface="Cambria Math"/>
                            </a:rPr>
                            <m:t>0609</m:t>
                          </m:r>
                        </m:e>
                      </m:d>
                      <m:r>
                        <a:rPr lang="en-US" sz="2200" i="1">
                          <a:latin typeface="Cambria Math"/>
                        </a:rPr>
                        <m:t>−</m:t>
                      </m:r>
                      <m:r>
                        <a:rPr lang="en-US" sz="2200" i="1">
                          <a:latin typeface="Cambria Math"/>
                        </a:rPr>
                        <m:t>3</m:t>
                      </m:r>
                      <m:d>
                        <m:dPr>
                          <m:ctrlPr>
                            <a:rPr lang="en-US" sz="2200" i="1">
                              <a:latin typeface="Cambria Math"/>
                            </a:rPr>
                          </m:ctrlPr>
                        </m:dPr>
                        <m:e>
                          <m:r>
                            <a:rPr lang="en-US" sz="2200" i="1">
                              <a:latin typeface="Cambria Math"/>
                              <a:ea typeface="Cambria Math"/>
                            </a:rPr>
                            <m:t>0</m:t>
                          </m:r>
                          <m:r>
                            <a:rPr lang="en-US" sz="2200" i="1">
                              <a:latin typeface="Cambria Math"/>
                              <a:ea typeface="Cambria Math"/>
                            </a:rPr>
                            <m:t>.</m:t>
                          </m:r>
                          <m:r>
                            <a:rPr lang="en-US" sz="2200" i="1">
                              <a:latin typeface="Cambria Math"/>
                              <a:ea typeface="Cambria Math"/>
                            </a:rPr>
                            <m:t>4548</m:t>
                          </m:r>
                        </m:e>
                      </m:d>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r>
                        <a:rPr lang="en-US" sz="2200" i="1">
                          <a:latin typeface="Cambria Math"/>
                        </a:rPr>
                        <m:t>+</m:t>
                      </m:r>
                      <m:r>
                        <a:rPr lang="en-US" sz="2200" i="1">
                          <a:latin typeface="Cambria Math"/>
                        </a:rPr>
                        <m:t>2</m:t>
                      </m:r>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e>
                        <m:sup>
                          <m:r>
                            <a:rPr lang="en-US" sz="2200" i="1">
                              <a:latin typeface="Cambria Math"/>
                            </a:rPr>
                            <m:t>3</m:t>
                          </m:r>
                        </m:sup>
                      </m:sSup>
                    </m:oMath>
                  </m:oMathPara>
                </a14:m>
                <a:endParaRPr lang="en-US" sz="2200" dirty="0"/>
              </a:p>
              <a:p>
                <a:pPr marL="0" indent="0">
                  <a:buNone/>
                </a:pPr>
                <a:r>
                  <a:rPr lang="en-US" sz="2200" dirty="0"/>
                  <a:t>=0.009840</a:t>
                </a:r>
              </a:p>
              <a:p>
                <a:pPr marL="0" indent="0">
                  <a:buNone/>
                </a:pPr>
                <a:endParaRPr lang="en-US" sz="2200" b="0" dirty="0" smtClean="0"/>
              </a:p>
              <a:p>
                <a:pPr marL="0" indent="0">
                  <a:buNone/>
                </a:pPr>
                <a:endParaRPr lang="en-US" sz="2200" b="0" dirty="0" smtClean="0"/>
              </a:p>
              <a:p>
                <a:pPr marL="0" indent="0">
                  <a:buNone/>
                </a:pPr>
                <a:endParaRPr lang="en-US" sz="2200" dirty="0" smtClean="0"/>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388785" y="1066800"/>
                <a:ext cx="8229600" cy="5181600"/>
              </a:xfrm>
              <a:blipFill rotWithShape="1">
                <a:blip r:embed="rId3"/>
                <a:stretch>
                  <a:fillRect l="-963" b="-1882"/>
                </a:stretch>
              </a:blipFill>
            </p:spPr>
            <p:txBody>
              <a:bodyPr/>
              <a:lstStyle/>
              <a:p>
                <a:r>
                  <a:rPr lang="en-US">
                    <a:noFill/>
                  </a:rPr>
                  <a:t> </a:t>
                </a:r>
              </a:p>
            </p:txBody>
          </p:sp>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a:solidFill>
                  <a:schemeClr val="tx1">
                    <a:lumMod val="85000"/>
                    <a:lumOff val="15000"/>
                  </a:schemeClr>
                </a:solidFill>
                <a:cs typeface="Arial"/>
              </a:rPr>
              <a:t>Skewness &amp; </a:t>
            </a:r>
            <a:r>
              <a:rPr lang="en-US" sz="3000" b="1" dirty="0"/>
              <a:t>Kurtosis (CO3)</a:t>
            </a:r>
          </a:p>
        </p:txBody>
      </p:sp>
    </p:spTree>
    <p:extLst>
      <p:ext uri="{BB962C8B-B14F-4D97-AF65-F5344CB8AC3E}">
        <p14:creationId xmlns:p14="http://schemas.microsoft.com/office/powerpoint/2010/main" xmlns="" val="3439424706"/>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876800"/>
              </a:xfrm>
            </p:spPr>
            <p:txBody>
              <a:bodyPr>
                <a:normAutofit/>
              </a:bodyPr>
              <a:lstStyle/>
              <a:p>
                <a:pPr marL="0" indent="0">
                  <a:buNone/>
                </a:pPr>
                <a:r>
                  <a:rPr lang="en-US" sz="2200" dirty="0" smtClean="0"/>
                  <a:t>Third central moment</a:t>
                </a:r>
                <a14:m>
                  <m:oMath xmlns:m="http://schemas.openxmlformats.org/officeDocument/2006/math">
                    <m:r>
                      <a:rPr lang="en-US" sz="2200" b="0" i="1" smtClean="0">
                        <a:latin typeface="Cambria Math"/>
                      </a:rPr>
                      <m:t>=</m:t>
                    </m:r>
                    <m:r>
                      <m:rPr>
                        <m:nor/>
                      </m:rPr>
                      <a:rPr lang="en-US" sz="2200" dirty="0"/>
                      <m:t>0.009840</m:t>
                    </m:r>
                  </m:oMath>
                </a14:m>
                <a:r>
                  <a:rPr lang="en-US" sz="2200" dirty="0" smtClean="0"/>
                  <a:t>.</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ea typeface="Cambria Math"/>
                            </a:rPr>
                            <m:t>4</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ea typeface="Cambria Math"/>
                            </a:rPr>
                            <m:t>4</m:t>
                          </m:r>
                        </m:sub>
                      </m:sSub>
                      <m:r>
                        <a:rPr lang="en-US" sz="2200" i="1">
                          <a:latin typeface="Cambria Math"/>
                        </a:rPr>
                        <m:t>−</m:t>
                      </m:r>
                      <m:r>
                        <a:rPr lang="en-US" sz="2200" i="1">
                          <a:latin typeface="Cambria Math"/>
                        </a:rPr>
                        <m:t>4</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ea typeface="Cambria Math"/>
                            </a:rPr>
                            <m:t>3</m:t>
                          </m:r>
                        </m:sub>
                      </m:sSub>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1</m:t>
                          </m:r>
                        </m:sub>
                      </m:sSub>
                      <m:r>
                        <a:rPr lang="en-US" sz="2200" i="1">
                          <a:latin typeface="Cambria Math"/>
                        </a:rPr>
                        <m:t>+</m:t>
                      </m:r>
                      <m:r>
                        <a:rPr lang="en-US" sz="2200" i="1">
                          <a:latin typeface="Cambria Math"/>
                        </a:rPr>
                        <m:t>6</m:t>
                      </m:r>
                      <m:sSub>
                        <m:sSubPr>
                          <m:ctrlPr>
                            <a:rPr lang="en-US" sz="2200" i="1">
                              <a:latin typeface="Cambria Math"/>
                            </a:rPr>
                          </m:ctrlPr>
                        </m:sSubPr>
                        <m:e>
                          <m:sSup>
                            <m:sSupPr>
                              <m:ctrlPr>
                                <a:rPr lang="en-US" sz="2200" i="1">
                                  <a:latin typeface="Cambria Math"/>
                                  <a:ea typeface="Cambria Math"/>
                                </a:rPr>
                              </m:ctrlPr>
                            </m:sSupPr>
                            <m:e>
                              <m:r>
                                <a:rPr lang="en-US" sz="2200" i="1">
                                  <a:latin typeface="Cambria Math"/>
                                  <a:ea typeface="Cambria Math"/>
                                </a:rPr>
                                <m:t>𝜇</m:t>
                              </m:r>
                            </m:e>
                            <m:sup>
                              <m:r>
                                <a:rPr lang="en-US" sz="2200" i="1">
                                  <a:latin typeface="Cambria Math"/>
                                  <a:ea typeface="Cambria Math"/>
                                </a:rPr>
                                <m:t>′</m:t>
                              </m:r>
                            </m:sup>
                          </m:sSup>
                        </m:e>
                        <m:sub>
                          <m:r>
                            <a:rPr lang="en-US" sz="2200" i="1">
                              <a:latin typeface="Cambria Math"/>
                            </a:rPr>
                            <m:t>2</m:t>
                          </m:r>
                        </m:sub>
                      </m:sSub>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i="1">
                          <a:latin typeface="Cambria Math"/>
                        </a:rPr>
                        <m:t>−</m:t>
                      </m:r>
                      <m:r>
                        <a:rPr lang="en-US" sz="2200" i="1">
                          <a:latin typeface="Cambria Math"/>
                        </a:rPr>
                        <m:t>3</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4</m:t>
                          </m:r>
                        </m:sup>
                      </m:sSup>
                    </m:oMath>
                  </m:oMathPara>
                </a14:m>
                <a:endParaRPr lang="en-US" sz="2200" i="1" dirty="0">
                  <a:latin typeface="Cambria Math"/>
                </a:endParaRPr>
              </a:p>
              <a:p>
                <a:pPr marL="0" indent="0">
                  <a:buNone/>
                </a:pPr>
                <a14:m>
                  <m:oMath xmlns:m="http://schemas.openxmlformats.org/officeDocument/2006/math">
                    <m:r>
                      <a:rPr lang="en-US" sz="2200" i="1">
                        <a:latin typeface="Cambria Math"/>
                      </a:rPr>
                      <m:t>=</m:t>
                    </m:r>
                    <m:r>
                      <a:rPr lang="en-US" sz="2200">
                        <a:latin typeface="Cambria Math"/>
                      </a:rPr>
                      <m:t>0</m:t>
                    </m:r>
                    <m:r>
                      <a:rPr lang="en-US" sz="2200">
                        <a:latin typeface="Cambria Math"/>
                      </a:rPr>
                      <m:t>.</m:t>
                    </m:r>
                    <m:r>
                      <a:rPr lang="en-US" sz="2200">
                        <a:latin typeface="Cambria Math"/>
                      </a:rPr>
                      <m:t>5074</m:t>
                    </m:r>
                    <m:r>
                      <m:rPr>
                        <m:nor/>
                      </m:rPr>
                      <a:rPr lang="en-US" sz="2200" dirty="0"/>
                      <m:t> </m:t>
                    </m:r>
                    <m:r>
                      <a:rPr lang="en-US" sz="2200" i="1">
                        <a:latin typeface="Cambria Math"/>
                      </a:rPr>
                      <m:t>−</m:t>
                    </m:r>
                    <m:r>
                      <a:rPr lang="en-US" sz="2200" i="1">
                        <a:latin typeface="Cambria Math"/>
                      </a:rPr>
                      <m:t>4</m:t>
                    </m:r>
                    <m:d>
                      <m:dPr>
                        <m:ctrlPr>
                          <a:rPr lang="en-US" sz="2200" i="1">
                            <a:latin typeface="Cambria Math"/>
                          </a:rPr>
                        </m:ctrlPr>
                      </m:dPr>
                      <m:e>
                        <m:r>
                          <a:rPr lang="en-US" sz="2200">
                            <a:latin typeface="Cambria Math"/>
                          </a:rPr>
                          <m:t>0</m:t>
                        </m:r>
                        <m:r>
                          <a:rPr lang="en-US" sz="2200">
                            <a:latin typeface="Cambria Math"/>
                          </a:rPr>
                          <m:t>.</m:t>
                        </m:r>
                        <m:r>
                          <a:rPr lang="en-US" sz="2200">
                            <a:latin typeface="Cambria Math"/>
                          </a:rPr>
                          <m:t>0609</m:t>
                        </m:r>
                      </m:e>
                    </m:d>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r>
                      <a:rPr lang="en-US" sz="2200" i="1">
                        <a:latin typeface="Cambria Math"/>
                      </a:rPr>
                      <m:t>+</m:t>
                    </m:r>
                    <m:r>
                      <a:rPr lang="en-US" sz="2200" i="1">
                        <a:latin typeface="Cambria Math"/>
                      </a:rPr>
                      <m:t>6</m:t>
                    </m:r>
                    <m:d>
                      <m:dPr>
                        <m:ctrlPr>
                          <a:rPr lang="en-US" sz="2200" i="1">
                            <a:latin typeface="Cambria Math"/>
                          </a:rPr>
                        </m:ctrlPr>
                      </m:dPr>
                      <m:e>
                        <m:r>
                          <a:rPr lang="en-US" sz="2200" i="1">
                            <a:latin typeface="Cambria Math"/>
                            <a:ea typeface="Cambria Math"/>
                          </a:rPr>
                          <m:t>0</m:t>
                        </m:r>
                        <m:r>
                          <a:rPr lang="en-US" sz="2200" i="1">
                            <a:latin typeface="Cambria Math"/>
                            <a:ea typeface="Cambria Math"/>
                          </a:rPr>
                          <m:t>.</m:t>
                        </m:r>
                        <m:r>
                          <a:rPr lang="en-US" sz="2200" i="1">
                            <a:latin typeface="Cambria Math"/>
                            <a:ea typeface="Cambria Math"/>
                          </a:rPr>
                          <m:t>4548</m:t>
                        </m:r>
                      </m:e>
                    </m:d>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e>
                      <m:sup>
                        <m:r>
                          <a:rPr lang="en-US" sz="2200" i="1">
                            <a:latin typeface="Cambria Math"/>
                          </a:rPr>
                          <m:t>2</m:t>
                        </m:r>
                      </m:sup>
                    </m:sSup>
                    <m:r>
                      <a:rPr lang="en-US" sz="2200" i="1">
                        <a:latin typeface="Cambria Math"/>
                      </a:rPr>
                      <m:t>−</m:t>
                    </m:r>
                    <m:r>
                      <a:rPr lang="en-US" sz="2200" i="1">
                        <a:latin typeface="Cambria Math"/>
                      </a:rPr>
                      <m:t>3</m:t>
                    </m:r>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0375</m:t>
                            </m:r>
                          </m:e>
                        </m:d>
                      </m:e>
                      <m:sup>
                        <m:r>
                          <a:rPr lang="en-US" sz="2200" i="1">
                            <a:latin typeface="Cambria Math"/>
                          </a:rPr>
                          <m:t>4</m:t>
                        </m:r>
                      </m:sup>
                    </m:sSup>
                    <m:r>
                      <a:rPr lang="en-US" sz="2200" i="1">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5021</m:t>
                    </m:r>
                  </m:oMath>
                </a14:m>
                <a:r>
                  <a:rPr lang="en-US" sz="2200" dirty="0" smtClean="0"/>
                  <a:t>.</a:t>
                </a:r>
                <a:endParaRPr lang="en-US" sz="2200" dirty="0"/>
              </a:p>
              <a:p>
                <a:pPr marL="0" indent="0">
                  <a:buNone/>
                </a:pPr>
                <a:r>
                  <a:rPr lang="en-US" sz="2200" dirty="0" smtClean="0"/>
                  <a:t>Fourth </a:t>
                </a:r>
                <a:r>
                  <a:rPr lang="en-US" sz="2200" dirty="0"/>
                  <a:t>central moment</a:t>
                </a:r>
                <a14:m>
                  <m:oMath xmlns:m="http://schemas.openxmlformats.org/officeDocument/2006/math">
                    <m:r>
                      <a:rPr lang="en-US" sz="2200" i="1">
                        <a:latin typeface="Cambria Math"/>
                      </a:rPr>
                      <m:t>=</m:t>
                    </m:r>
                    <m:r>
                      <a:rPr lang="en-US" sz="2200" i="1">
                        <a:latin typeface="Cambria Math"/>
                      </a:rPr>
                      <m:t>0</m:t>
                    </m:r>
                    <m:r>
                      <a:rPr lang="en-US" sz="2200" i="1">
                        <a:latin typeface="Cambria Math"/>
                      </a:rPr>
                      <m:t>.</m:t>
                    </m:r>
                    <m:r>
                      <a:rPr lang="en-US" sz="2200" i="1">
                        <a:latin typeface="Cambria Math"/>
                      </a:rPr>
                      <m:t>5021</m:t>
                    </m:r>
                  </m:oMath>
                </a14:m>
                <a:r>
                  <a:rPr lang="en-US" sz="2200" dirty="0" smtClean="0"/>
                  <a:t>.</a:t>
                </a:r>
              </a:p>
              <a:p>
                <a:pPr marL="0" indent="0">
                  <a:buNone/>
                </a:pPr>
                <a:r>
                  <a:rPr lang="en-US" sz="2200" b="1" dirty="0"/>
                  <a:t>Skewness: </a:t>
                </a:r>
                <a:r>
                  <a:rPr lang="en-US" sz="2200" dirty="0"/>
                  <a:t>The Coefficients of skewness, </a:t>
                </a:r>
                <a14:m>
                  <m:oMath xmlns:m="http://schemas.openxmlformats.org/officeDocument/2006/math">
                    <m:sSub>
                      <m:sSubPr>
                        <m:ctrlPr>
                          <a:rPr lang="en-US" sz="2200" i="1">
                            <a:latin typeface="Cambria Math"/>
                          </a:rPr>
                        </m:ctrlPr>
                      </m:sSubPr>
                      <m:e>
                        <m:r>
                          <a:rPr lang="en-US" sz="2200" i="1">
                            <a:latin typeface="Cambria Math"/>
                            <a:ea typeface="Cambria Math"/>
                          </a:rPr>
                          <m:t>𝛾</m:t>
                        </m:r>
                      </m:e>
                      <m:sub>
                        <m:r>
                          <a:rPr lang="en-US" sz="2200" i="1">
                            <a:latin typeface="Cambria Math"/>
                          </a:rPr>
                          <m:t>1</m:t>
                        </m:r>
                      </m:sub>
                    </m:sSub>
                    <m:r>
                      <a:rPr lang="en-US" sz="2200" i="1">
                        <a:latin typeface="Cambria Math"/>
                      </a:rPr>
                      <m:t>=</m:t>
                    </m:r>
                    <m:f>
                      <m:fPr>
                        <m:ctrlPr>
                          <a:rPr lang="en-US" sz="2200" i="1">
                            <a:latin typeface="Cambria Math"/>
                          </a:rPr>
                        </m:ctrlPr>
                      </m:fPr>
                      <m:num>
                        <m:sSub>
                          <m:sSubPr>
                            <m:ctrlPr>
                              <a:rPr lang="en-US" sz="2200" i="1">
                                <a:latin typeface="Cambria Math"/>
                              </a:rPr>
                            </m:ctrlPr>
                          </m:sSubPr>
                          <m:e>
                            <m:r>
                              <a:rPr lang="en-US" sz="2200" i="1">
                                <a:latin typeface="Cambria Math"/>
                                <a:ea typeface="Cambria Math"/>
                              </a:rPr>
                              <m:t>𝜇</m:t>
                            </m:r>
                          </m:e>
                          <m:sub>
                            <m:r>
                              <a:rPr lang="en-US" sz="2200" i="1">
                                <a:latin typeface="Cambria Math"/>
                              </a:rPr>
                              <m:t>3</m:t>
                            </m:r>
                          </m:sub>
                        </m:sSub>
                      </m:num>
                      <m:den>
                        <m:rad>
                          <m:radPr>
                            <m:degHide m:val="on"/>
                            <m:ctrlPr>
                              <a:rPr lang="en-US" sz="2200" i="1">
                                <a:latin typeface="Cambria Math"/>
                              </a:rPr>
                            </m:ctrlPr>
                          </m:radPr>
                          <m:deg/>
                          <m:e>
                            <m:sSubSup>
                              <m:sSubSupPr>
                                <m:ctrlPr>
                                  <a:rPr lang="en-US" sz="2200" i="1">
                                    <a:latin typeface="Cambria Math"/>
                                  </a:rPr>
                                </m:ctrlPr>
                              </m:sSubSupPr>
                              <m:e>
                                <m:r>
                                  <a:rPr lang="en-US" sz="2200" i="1">
                                    <a:latin typeface="Cambria Math"/>
                                    <a:ea typeface="Cambria Math"/>
                                  </a:rPr>
                                  <m:t>𝜇</m:t>
                                </m:r>
                              </m:e>
                              <m:sub>
                                <m:r>
                                  <a:rPr lang="en-US" sz="2200" i="1">
                                    <a:latin typeface="Cambria Math"/>
                                  </a:rPr>
                                  <m:t>2</m:t>
                                </m:r>
                              </m:sub>
                              <m:sup>
                                <m:r>
                                  <a:rPr lang="en-US" sz="2200" i="1">
                                    <a:latin typeface="Cambria Math"/>
                                  </a:rPr>
                                  <m:t>3</m:t>
                                </m:r>
                              </m:sup>
                            </m:sSubSup>
                          </m:e>
                        </m:rad>
                      </m:den>
                    </m:f>
                    <m:r>
                      <a:rPr lang="en-US" sz="2200" i="1">
                        <a:latin typeface="Cambria Math"/>
                      </a:rPr>
                      <m:t>=</m:t>
                    </m:r>
                    <m:f>
                      <m:fPr>
                        <m:ctrlPr>
                          <a:rPr lang="en-US" sz="2200" i="1">
                            <a:latin typeface="Cambria Math"/>
                          </a:rPr>
                        </m:ctrlPr>
                      </m:fPr>
                      <m:num>
                        <m:r>
                          <m:rPr>
                            <m:nor/>
                          </m:rPr>
                          <a:rPr lang="en-US" sz="2200" dirty="0"/>
                          <m:t>0.009840</m:t>
                        </m:r>
                      </m:num>
                      <m:den>
                        <m:rad>
                          <m:radPr>
                            <m:degHide m:val="on"/>
                            <m:ctrlPr>
                              <a:rPr lang="en-US" sz="2200" i="1">
                                <a:latin typeface="Cambria Math"/>
                              </a:rPr>
                            </m:ctrlPr>
                          </m:radPr>
                          <m:deg/>
                          <m:e>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4533</m:t>
                                    </m:r>
                                  </m:e>
                                </m:d>
                              </m:e>
                              <m:sup>
                                <m:r>
                                  <a:rPr lang="en-US" sz="2200" i="1">
                                    <a:latin typeface="Cambria Math"/>
                                  </a:rPr>
                                  <m:t>3</m:t>
                                </m:r>
                              </m:sup>
                            </m:sSup>
                          </m:e>
                        </m:rad>
                      </m:den>
                    </m:f>
                  </m:oMath>
                </a14:m>
                <a:endParaRPr lang="en-US" sz="22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m:t>
                      </m:r>
                      <m:r>
                        <a:rPr lang="en-US" sz="2200" i="1">
                          <a:latin typeface="Cambria Math"/>
                        </a:rPr>
                        <m:t>0</m:t>
                      </m:r>
                      <m:r>
                        <a:rPr lang="en-US" sz="2200" i="1">
                          <a:latin typeface="Cambria Math"/>
                        </a:rPr>
                        <m:t>.</m:t>
                      </m:r>
                      <m:r>
                        <a:rPr lang="en-US" sz="2200" i="1">
                          <a:latin typeface="Cambria Math"/>
                        </a:rPr>
                        <m:t>03224</m:t>
                      </m:r>
                    </m:oMath>
                  </m:oMathPara>
                </a14:m>
                <a:endParaRPr lang="en-US" sz="2200" dirty="0"/>
              </a:p>
              <a:p>
                <a:pPr marL="0" indent="0">
                  <a:buNone/>
                </a:pPr>
                <a:r>
                  <a:rPr lang="en-US" sz="2200" dirty="0"/>
                  <a:t>Hence distribution is </a:t>
                </a:r>
                <a:r>
                  <a:rPr lang="en-US" sz="2200" b="1" dirty="0"/>
                  <a:t>positive skewed</a:t>
                </a:r>
                <a:r>
                  <a:rPr lang="en-US" sz="2200" dirty="0"/>
                  <a:t>.</a:t>
                </a:r>
              </a:p>
              <a:p>
                <a:pPr marL="0" indent="0">
                  <a:buNone/>
                </a:pPr>
                <a:r>
                  <a:rPr lang="en-US" sz="2200" b="1" dirty="0"/>
                  <a:t>Kurtosis: </a:t>
                </a:r>
                <a:r>
                  <a:rPr lang="en-US" sz="2200" dirty="0"/>
                  <a:t>Since </a:t>
                </a:r>
                <a14:m>
                  <m:oMath xmlns:m="http://schemas.openxmlformats.org/officeDocument/2006/math">
                    <m:sSub>
                      <m:sSubPr>
                        <m:ctrlPr>
                          <a:rPr lang="en-US" sz="2200" i="1">
                            <a:latin typeface="Cambria Math"/>
                          </a:rPr>
                        </m:ctrlPr>
                      </m:sSubPr>
                      <m:e>
                        <m:r>
                          <a:rPr lang="en-US" sz="2200" i="1">
                            <a:latin typeface="Cambria Math"/>
                            <a:ea typeface="Cambria Math"/>
                          </a:rPr>
                          <m:t>𝛽</m:t>
                        </m:r>
                      </m:e>
                      <m:sub>
                        <m:r>
                          <a:rPr lang="en-US" sz="2200" i="1">
                            <a:latin typeface="Cambria Math"/>
                          </a:rPr>
                          <m:t>2</m:t>
                        </m:r>
                      </m:sub>
                    </m:sSub>
                    <m:r>
                      <a:rPr lang="en-US" sz="2200" i="1">
                        <a:latin typeface="Cambria Math"/>
                      </a:rPr>
                      <m:t>=</m:t>
                    </m:r>
                    <m:f>
                      <m:fPr>
                        <m:ctrlPr>
                          <a:rPr lang="en-US" sz="2200" i="1">
                            <a:latin typeface="Cambria Math"/>
                          </a:rPr>
                        </m:ctrlPr>
                      </m:fPr>
                      <m:num>
                        <m:sSub>
                          <m:sSubPr>
                            <m:ctrlPr>
                              <a:rPr lang="en-US" sz="2200" i="1">
                                <a:latin typeface="Cambria Math"/>
                              </a:rPr>
                            </m:ctrlPr>
                          </m:sSubPr>
                          <m:e>
                            <m:r>
                              <a:rPr lang="en-US" sz="2200" i="1">
                                <a:latin typeface="Cambria Math"/>
                                <a:ea typeface="Cambria Math"/>
                              </a:rPr>
                              <m:t>𝜇</m:t>
                            </m:r>
                          </m:e>
                          <m:sub>
                            <m:r>
                              <a:rPr lang="en-US" sz="2200" i="1">
                                <a:latin typeface="Cambria Math"/>
                              </a:rPr>
                              <m:t>4</m:t>
                            </m:r>
                          </m:sub>
                        </m:sSub>
                      </m:num>
                      <m:den>
                        <m:sSubSup>
                          <m:sSubSupPr>
                            <m:ctrlPr>
                              <a:rPr lang="en-US" sz="2200" i="1">
                                <a:latin typeface="Cambria Math"/>
                              </a:rPr>
                            </m:ctrlPr>
                          </m:sSubSupPr>
                          <m:e>
                            <m:r>
                              <a:rPr lang="en-US" sz="2200" i="1">
                                <a:latin typeface="Cambria Math"/>
                                <a:ea typeface="Cambria Math"/>
                              </a:rPr>
                              <m:t>𝜇</m:t>
                            </m:r>
                          </m:e>
                          <m:sub>
                            <m:r>
                              <a:rPr lang="en-US" sz="2200" i="1">
                                <a:latin typeface="Cambria Math"/>
                              </a:rPr>
                              <m:t>2</m:t>
                            </m:r>
                          </m:sub>
                          <m:sup>
                            <m:r>
                              <a:rPr lang="en-US" sz="2200" i="1">
                                <a:latin typeface="Cambria Math"/>
                              </a:rPr>
                              <m:t>2</m:t>
                            </m:r>
                          </m:sup>
                        </m:sSubSup>
                      </m:den>
                    </m:f>
                    <m:r>
                      <a:rPr lang="en-US" sz="2200" i="1">
                        <a:latin typeface="Cambria Math"/>
                      </a:rPr>
                      <m:t>=</m:t>
                    </m:r>
                    <m:f>
                      <m:fPr>
                        <m:ctrlPr>
                          <a:rPr lang="en-US" sz="2200" i="1">
                            <a:latin typeface="Cambria Math"/>
                          </a:rPr>
                        </m:ctrlPr>
                      </m:fPr>
                      <m:num>
                        <m:r>
                          <a:rPr lang="en-US" sz="2200" i="1">
                            <a:latin typeface="Cambria Math"/>
                          </a:rPr>
                          <m:t>0</m:t>
                        </m:r>
                        <m:r>
                          <a:rPr lang="en-US" sz="2200" i="1">
                            <a:latin typeface="Cambria Math"/>
                          </a:rPr>
                          <m:t>.</m:t>
                        </m:r>
                        <m:r>
                          <a:rPr lang="en-US" sz="2200" i="1">
                            <a:latin typeface="Cambria Math"/>
                          </a:rPr>
                          <m:t>5021</m:t>
                        </m:r>
                        <m:r>
                          <m:rPr>
                            <m:nor/>
                          </m:rPr>
                          <a:rPr lang="en-US" sz="2200" dirty="0"/>
                          <m:t> </m:t>
                        </m:r>
                      </m:num>
                      <m:den>
                        <m:sSup>
                          <m:sSupPr>
                            <m:ctrlPr>
                              <a:rPr lang="en-US" sz="2200" i="1">
                                <a:latin typeface="Cambria Math"/>
                              </a:rPr>
                            </m:ctrlPr>
                          </m:sSupPr>
                          <m:e>
                            <m:d>
                              <m:dPr>
                                <m:ctrlPr>
                                  <a:rPr lang="en-US" sz="2200" i="1">
                                    <a:latin typeface="Cambria Math"/>
                                  </a:rPr>
                                </m:ctrlPr>
                              </m:dPr>
                              <m:e>
                                <m:r>
                                  <a:rPr lang="en-US" sz="2200" i="1">
                                    <a:latin typeface="Cambria Math"/>
                                  </a:rPr>
                                  <m:t>0</m:t>
                                </m:r>
                                <m:r>
                                  <a:rPr lang="en-US" sz="2200" i="1">
                                    <a:latin typeface="Cambria Math"/>
                                  </a:rPr>
                                  <m:t>.</m:t>
                                </m:r>
                                <m:r>
                                  <a:rPr lang="en-US" sz="2200" i="1">
                                    <a:latin typeface="Cambria Math"/>
                                  </a:rPr>
                                  <m:t>4533</m:t>
                                </m:r>
                              </m:e>
                            </m:d>
                          </m:e>
                          <m:sup>
                            <m:r>
                              <a:rPr lang="en-US" sz="2200" i="1">
                                <a:latin typeface="Cambria Math"/>
                              </a:rPr>
                              <m:t>2</m:t>
                            </m:r>
                          </m:sup>
                        </m:sSup>
                      </m:den>
                    </m:f>
                    <m:r>
                      <a:rPr lang="en-US" sz="2200" i="1">
                        <a:latin typeface="Cambria Math"/>
                      </a:rPr>
                      <m:t>=</m:t>
                    </m:r>
                    <m:r>
                      <a:rPr lang="en-US" sz="2200" i="1">
                        <a:latin typeface="Cambria Math"/>
                      </a:rPr>
                      <m:t>2</m:t>
                    </m:r>
                    <m:r>
                      <a:rPr lang="en-US" sz="2200" i="1">
                        <a:latin typeface="Cambria Math"/>
                      </a:rPr>
                      <m:t>.</m:t>
                    </m:r>
                    <m:r>
                      <a:rPr lang="en-US" sz="2200" i="1">
                        <a:latin typeface="Cambria Math"/>
                      </a:rPr>
                      <m:t>4437</m:t>
                    </m:r>
                    <m:r>
                      <a:rPr lang="en-US" sz="2200" i="1">
                        <a:latin typeface="Cambria Math"/>
                        <a:ea typeface="Cambria Math"/>
                      </a:rPr>
                      <m:t>&lt;</m:t>
                    </m:r>
                    <m:r>
                      <a:rPr lang="en-US" sz="2200" i="1">
                        <a:latin typeface="Cambria Math"/>
                        <a:ea typeface="Cambria Math"/>
                      </a:rPr>
                      <m:t>3</m:t>
                    </m:r>
                    <m:r>
                      <a:rPr lang="en-US" sz="2200">
                        <a:latin typeface="Cambria Math"/>
                        <a:ea typeface="Cambria Math"/>
                      </a:rPr>
                      <m:t>.</m:t>
                    </m:r>
                  </m:oMath>
                </a14:m>
                <a:endParaRPr lang="en-US" sz="2200" b="1" dirty="0"/>
              </a:p>
              <a:p>
                <a:pPr marL="0" indent="0">
                  <a:buNone/>
                </a:pPr>
                <a:r>
                  <a:rPr lang="en-US" sz="2200" dirty="0"/>
                  <a:t>Hence distribution is </a:t>
                </a:r>
                <a:r>
                  <a:rPr lang="en-US" sz="2200" b="1" dirty="0"/>
                  <a:t>Platykurtic</a:t>
                </a:r>
                <a:r>
                  <a:rPr lang="en-US" sz="2200" dirty="0"/>
                  <a:t>.</a:t>
                </a: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876800"/>
              </a:xfrm>
              <a:blipFill rotWithShape="1">
                <a:blip r:embed="rId2"/>
                <a:stretch>
                  <a:fillRect l="-963" t="-7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0F47534-1033-46AD-BC74-5C18154B87DD}" type="datetime1">
              <a:rPr lang="en-US" smtClean="0"/>
              <a:pPr/>
              <a:t>8/31/2021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spc="-110" dirty="0">
                <a:solidFill>
                  <a:schemeClr val="tx1">
                    <a:lumMod val="85000"/>
                    <a:lumOff val="15000"/>
                  </a:schemeClr>
                </a:solidFill>
                <a:cs typeface="Arial"/>
              </a:rPr>
              <a:t>Skewness &amp; </a:t>
            </a:r>
            <a:r>
              <a:rPr lang="en-US" sz="3000" b="1" dirty="0"/>
              <a:t>Kurtosis (CO3)</a:t>
            </a:r>
          </a:p>
        </p:txBody>
      </p:sp>
    </p:spTree>
    <p:extLst>
      <p:ext uri="{BB962C8B-B14F-4D97-AF65-F5344CB8AC3E}">
        <p14:creationId xmlns:p14="http://schemas.microsoft.com/office/powerpoint/2010/main" xmlns="" val="2323643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smtClean="0"/>
                  <a:t>Moments </a:t>
                </a:r>
              </a:p>
              <a:p>
                <a:pPr>
                  <a:buFont typeface="Wingdings" pitchFamily="2" charset="2"/>
                  <a:buChar char="ü"/>
                </a:pPr>
                <a:r>
                  <a:rPr lang="en-US" sz="2200" dirty="0" smtClean="0"/>
                  <a:t>Relation </a:t>
                </a:r>
                <a:r>
                  <a:rPr lang="en-US" sz="2200" dirty="0"/>
                  <a:t>between </a:t>
                </a:r>
                <a14:m>
                  <m:oMath xmlns:m="http://schemas.openxmlformats.org/officeDocument/2006/math">
                    <m:sSub>
                      <m:sSubPr>
                        <m:ctrlPr>
                          <a:rPr lang="en-US" sz="2200" i="1">
                            <a:latin typeface="Cambria Math"/>
                          </a:rPr>
                        </m:ctrlPr>
                      </m:sSubPr>
                      <m:e>
                        <m:r>
                          <a:rPr lang="en-US" sz="2200" i="1">
                            <a:latin typeface="Cambria Math"/>
                          </a:rPr>
                          <m:t>𝑣</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oMath>
                </a14:m>
                <a:endParaRPr lang="en-US" sz="2200" dirty="0"/>
              </a:p>
              <a:p>
                <a:pPr>
                  <a:buFont typeface="Wingdings" pitchFamily="2" charset="2"/>
                  <a:buChar char="ü"/>
                </a:pPr>
                <a:r>
                  <a:rPr lang="en-US" sz="2200" dirty="0"/>
                  <a:t>Relation between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oMath>
                </a14:m>
                <a:endParaRPr lang="en-US" sz="2200" dirty="0"/>
              </a:p>
              <a:p>
                <a:pPr>
                  <a:buFont typeface="Wingdings" pitchFamily="2" charset="2"/>
                  <a:buChar char="ü"/>
                </a:pPr>
                <a:r>
                  <a:rPr lang="en-US" sz="2200" dirty="0"/>
                  <a:t>Moment generating function</a:t>
                </a:r>
                <a:r>
                  <a:rPr lang="en-US" sz="2200" dirty="0" smtClean="0"/>
                  <a:t>.</a:t>
                </a:r>
                <a:endParaRPr lang="en-US" sz="2200" dirty="0"/>
              </a:p>
              <a:p>
                <a:pPr>
                  <a:buFont typeface="Wingdings" pitchFamily="2" charset="2"/>
                  <a:buChar char="ü"/>
                </a:pPr>
                <a:r>
                  <a:rPr lang="en-US" sz="2200" dirty="0" smtClean="0"/>
                  <a:t> Skewness </a:t>
                </a:r>
                <a:endParaRPr lang="en-US" sz="2200" dirty="0"/>
              </a:p>
              <a:p>
                <a:pPr>
                  <a:buFont typeface="Wingdings" pitchFamily="2" charset="2"/>
                  <a:buChar char="ü"/>
                </a:pPr>
                <a:r>
                  <a:rPr lang="en-US" sz="2200" dirty="0"/>
                  <a:t>K</a:t>
                </a:r>
                <a:r>
                  <a:rPr lang="en-US" sz="2200" dirty="0" smtClean="0"/>
                  <a:t>urtosis</a:t>
                </a: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3126239-C7A0-4313-A31A-055FCF96401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Recap(CO3)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737603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 Moments </a:t>
                </a:r>
                <a:endParaRPr lang="en-US" sz="2200" dirty="0" smtClean="0"/>
              </a:p>
              <a:p>
                <a:pPr>
                  <a:buFont typeface="Wingdings" pitchFamily="2" charset="2"/>
                  <a:buChar char="ü"/>
                </a:pPr>
                <a:r>
                  <a:rPr lang="en-US" sz="2200" dirty="0" smtClean="0"/>
                  <a:t>Relation </a:t>
                </a:r>
                <a:r>
                  <a:rPr lang="en-US" sz="2200" dirty="0"/>
                  <a:t>between </a:t>
                </a:r>
                <a14:m>
                  <m:oMath xmlns:m="http://schemas.openxmlformats.org/officeDocument/2006/math">
                    <m:sSub>
                      <m:sSubPr>
                        <m:ctrlPr>
                          <a:rPr lang="en-US" sz="2200" i="1">
                            <a:latin typeface="Cambria Math"/>
                          </a:rPr>
                        </m:ctrlPr>
                      </m:sSubPr>
                      <m:e>
                        <m:r>
                          <a:rPr lang="en-US" sz="2200" i="1">
                            <a:latin typeface="Cambria Math"/>
                          </a:rPr>
                          <m:t>𝑣</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oMath>
                </a14:m>
                <a:endParaRPr lang="en-US" sz="2200" dirty="0"/>
              </a:p>
              <a:p>
                <a:pPr>
                  <a:buFont typeface="Wingdings" pitchFamily="2" charset="2"/>
                  <a:buChar char="ü"/>
                </a:pPr>
                <a:r>
                  <a:rPr lang="en-US" sz="2200" dirty="0"/>
                  <a:t>Relation between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oMath>
                </a14:m>
                <a:endParaRPr lang="en-US" sz="2200" dirty="0"/>
              </a:p>
              <a:p>
                <a:pPr>
                  <a:buFont typeface="Wingdings" pitchFamily="2" charset="2"/>
                  <a:buChar char="ü"/>
                </a:pPr>
                <a:r>
                  <a:rPr lang="en-US" sz="2200" dirty="0"/>
                  <a:t>Moment generating function</a:t>
                </a:r>
                <a:r>
                  <a:rPr lang="en-US" sz="2200" dirty="0" smtClean="0"/>
                  <a:t>.</a:t>
                </a:r>
                <a:endParaRPr lang="en-US" sz="2200" dirty="0"/>
              </a:p>
              <a:p>
                <a:pPr>
                  <a:buFont typeface="Wingdings" pitchFamily="2" charset="2"/>
                  <a:buChar char="ü"/>
                </a:pPr>
                <a:r>
                  <a:rPr lang="en-US" sz="2200" dirty="0" smtClean="0"/>
                  <a:t> Skewness </a:t>
                </a:r>
                <a:endParaRPr lang="en-US" sz="2200" dirty="0"/>
              </a:p>
              <a:p>
                <a:pPr>
                  <a:buFont typeface="Wingdings" pitchFamily="2" charset="2"/>
                  <a:buChar char="ü"/>
                </a:pPr>
                <a:r>
                  <a:rPr lang="en-US" sz="2200" dirty="0"/>
                  <a:t>K</a:t>
                </a:r>
                <a:r>
                  <a:rPr lang="en-US" sz="2200" dirty="0" smtClean="0"/>
                  <a:t>urtosis</a:t>
                </a: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88F77C9-3635-47AB-B6C1-A327D4972564}"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Recap(CO3)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100476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t>Curve Fitting</a:t>
            </a:r>
            <a:endParaRPr lang="en-US" sz="2200" b="1" dirty="0" smtClean="0"/>
          </a:p>
          <a:p>
            <a:r>
              <a:rPr lang="en-US" sz="2200" dirty="0" smtClean="0"/>
              <a:t>The </a:t>
            </a:r>
            <a:r>
              <a:rPr lang="en-US" sz="2200" dirty="0"/>
              <a:t>objective of curve fitting is to find the parameters of a mathematical model that describes a set of </a:t>
            </a:r>
            <a:r>
              <a:rPr lang="en-US" sz="2200" dirty="0" smtClean="0"/>
              <a:t>data </a:t>
            </a:r>
            <a:r>
              <a:rPr lang="en-US" sz="2200" dirty="0"/>
              <a:t>in a way that minimizes the difference between the model and the data.</a:t>
            </a:r>
          </a:p>
        </p:txBody>
      </p:sp>
      <p:sp>
        <p:nvSpPr>
          <p:cNvPr id="4" name="Date Placeholder 3"/>
          <p:cNvSpPr>
            <a:spLocks noGrp="1"/>
          </p:cNvSpPr>
          <p:nvPr>
            <p:ph type="dt" sz="half" idx="10"/>
          </p:nvPr>
        </p:nvSpPr>
        <p:spPr/>
        <p:txBody>
          <a:bodyPr/>
          <a:lstStyle/>
          <a:p>
            <a:fld id="{0EB840E1-6CF3-4A30-96A2-CEBC20EBC93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Topic objectives(CO3)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059453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dirty="0" smtClean="0"/>
              <a:t>Curve Fitting :</a:t>
            </a:r>
            <a:r>
              <a:rPr lang="en-US" sz="2200" dirty="0" smtClean="0"/>
              <a:t>Curve fitting means an exact relationship between two variables by algebraic equation. It enables us to represent the relationship  between two variables by simple algebraic expressions e.g. polynomials, exponential or logarithmic functions.  .It is also used to estimate the values of one variable corresponding  to the specified values of other variables.   </a:t>
            </a:r>
          </a:p>
          <a:p>
            <a:endParaRPr lang="en-US" sz="2200" dirty="0" smtClean="0"/>
          </a:p>
          <a:p>
            <a:pPr>
              <a:buFont typeface="Wingdings" pitchFamily="2" charset="2"/>
              <a:buChar char="v"/>
            </a:pPr>
            <a:r>
              <a:rPr lang="en-US" sz="2200" b="1" dirty="0" smtClean="0"/>
              <a:t>METHOD OF LEAST SQUARES: </a:t>
            </a:r>
            <a:r>
              <a:rPr lang="en-US" sz="2200" dirty="0" smtClean="0"/>
              <a:t>Method of least squares provides a unique set of values to the constants and hence suggests a curve of best fit to the given data.</a:t>
            </a:r>
            <a:endParaRPr lang="en-US" sz="2200" b="1" dirty="0"/>
          </a:p>
        </p:txBody>
      </p:sp>
      <p:sp>
        <p:nvSpPr>
          <p:cNvPr id="4" name="Date Placeholder 3"/>
          <p:cNvSpPr>
            <a:spLocks noGrp="1"/>
          </p:cNvSpPr>
          <p:nvPr>
            <p:ph type="dt" sz="half" idx="10"/>
          </p:nvPr>
        </p:nvSpPr>
        <p:spPr/>
        <p:txBody>
          <a:bodyPr/>
          <a:lstStyle/>
          <a:p>
            <a:fld id="{ED48A5F6-A4DC-4C9D-8B37-EA389FAE299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996067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r>
                  <a:rPr lang="en-US" sz="2200" b="1" dirty="0" smtClean="0"/>
                  <a:t>FITTING A STRAIGHT LINE: </a:t>
                </a:r>
                <a:r>
                  <a:rPr lang="en-US" sz="2200" dirty="0" smtClean="0"/>
                  <a:t>Let </a:t>
                </a:r>
                <a14:m>
                  <m:oMath xmlns:m="http://schemas.openxmlformats.org/officeDocument/2006/math">
                    <m:d>
                      <m:dPr>
                        <m:ctrlPr>
                          <a:rPr lang="en-US" sz="2200" i="1" smtClean="0">
                            <a:latin typeface="Cambria Math"/>
                          </a:rPr>
                        </m:ctrlPr>
                      </m:dPr>
                      <m:e>
                        <m:r>
                          <a:rPr lang="en-US" sz="2200" b="0" i="1" smtClean="0">
                            <a:latin typeface="Cambria Math"/>
                          </a:rPr>
                          <m:t> </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𝑦</m:t>
                            </m:r>
                          </m:e>
                          <m:sub>
                            <m:r>
                              <a:rPr lang="en-US" sz="2200" b="0" i="1" smtClean="0">
                                <a:latin typeface="Cambria Math"/>
                              </a:rPr>
                              <m:t>𝑖</m:t>
                            </m:r>
                          </m:sub>
                        </m:sSub>
                      </m:e>
                    </m:d>
                    <m:r>
                      <a:rPr lang="en-US" sz="2200" b="0" i="1" smtClean="0">
                        <a:latin typeface="Cambria Math"/>
                      </a:rPr>
                      <m:t>,</m:t>
                    </m:r>
                    <m:r>
                      <a:rPr lang="en-US" sz="2200" b="0" i="1" smtClean="0">
                        <a:latin typeface="Cambria Math"/>
                      </a:rPr>
                      <m:t>𝑖</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𝑛</m:t>
                    </m:r>
                  </m:oMath>
                </a14:m>
                <a:r>
                  <a:rPr lang="en-US" sz="2200" dirty="0" smtClean="0"/>
                  <a:t> be n sets of observations of related data and </a:t>
                </a:r>
                <a:endParaRPr lang="en-US" sz="2200" b="0" i="1" dirty="0" smtClean="0">
                  <a:latin typeface="Cambria Math"/>
                </a:endParaRPr>
              </a:p>
              <a:p>
                <a:pPr marL="0" indent="0">
                  <a:buNone/>
                </a:pP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𝑏</m:t>
                    </m:r>
                    <m:r>
                      <a:rPr lang="en-US" sz="2200" b="0" i="1" smtClean="0">
                        <a:latin typeface="Cambria Math"/>
                      </a:rPr>
                      <m:t>.</m:t>
                    </m:r>
                    <m:r>
                      <a:rPr lang="en-US" sz="2200" b="0" i="1" smtClean="0">
                        <a:latin typeface="Cambria Math"/>
                      </a:rPr>
                      <m:t>𝑥</m:t>
                    </m:r>
                  </m:oMath>
                </a14:m>
                <a:r>
                  <a:rPr lang="en-US" sz="2200" dirty="0" smtClean="0"/>
                  <a:t>			(1)</a:t>
                </a:r>
              </a:p>
              <a:p>
                <a:pPr marL="0" indent="0">
                  <a:buNone/>
                </a:pPr>
                <a:r>
                  <a:rPr lang="en-US" sz="2200" dirty="0" smtClean="0"/>
                  <a:t>Normal equations	</a:t>
                </a:r>
              </a:p>
              <a:p>
                <a:pPr marL="0" indent="0">
                  <a:buNone/>
                </a:pPr>
                <a14:m>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𝑛𝑎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a:rPr>
                        </m:ctrlPr>
                      </m:naryPr>
                      <m:sub/>
                      <m:sup/>
                      <m:e>
                        <m:r>
                          <a:rPr lang="en-US" sz="2200" b="0" i="1" smtClean="0">
                            <a:latin typeface="Cambria Math"/>
                          </a:rPr>
                          <m:t>𝑥</m:t>
                        </m:r>
                      </m:e>
                    </m:nary>
                  </m:oMath>
                </a14:m>
                <a:r>
                  <a:rPr lang="en-US" sz="2200" dirty="0" smtClean="0"/>
                  <a:t>		(2)</a:t>
                </a:r>
              </a:p>
              <a:p>
                <a:pPr marL="0" indent="0">
                  <a:buNone/>
                </a:pPr>
                <a14:m>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𝑥𝑦</m:t>
                        </m:r>
                      </m:e>
                    </m:nary>
                    <m:r>
                      <a:rPr lang="en-US" sz="2200" b="0" i="1" smtClean="0">
                        <a:latin typeface="Cambria Math"/>
                      </a:rPr>
                      <m:t>=</m:t>
                    </m:r>
                    <m:r>
                      <a:rPr lang="en-US" sz="2200" b="0" i="1" smtClean="0">
                        <a:latin typeface="Cambria Math"/>
                      </a:rPr>
                      <m:t>𝑎</m:t>
                    </m:r>
                    <m:nary>
                      <m:naryPr>
                        <m:chr m:val="∑"/>
                        <m:subHide m:val="on"/>
                        <m:supHide m:val="on"/>
                        <m:ctrlPr>
                          <a:rPr lang="en-US" sz="2200" i="1" smtClean="0">
                            <a:latin typeface="Cambria Math"/>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2</m:t>
                            </m:r>
                          </m:sup>
                        </m:sSup>
                      </m:e>
                    </m:nary>
                  </m:oMath>
                </a14:m>
                <a:r>
                  <a:rPr lang="en-US" sz="2200" dirty="0" smtClean="0"/>
                  <a:t>		(3)</a:t>
                </a:r>
              </a:p>
              <a:p>
                <a:pPr marL="0" indent="0">
                  <a:buNone/>
                </a:pPr>
                <a:r>
                  <a:rPr lang="en-US" sz="2200" dirty="0" smtClean="0"/>
                  <a:t>If n is odd then,</a:t>
                </a:r>
                <a14:m>
                  <m:oMath xmlns:m="http://schemas.openxmlformats.org/officeDocument/2006/math">
                    <m:r>
                      <a:rPr lang="en-US" sz="2200" b="0" i="1" smtClean="0">
                        <a:latin typeface="Cambria Math"/>
                      </a:rPr>
                      <m:t>𝑢</m:t>
                    </m:r>
                    <m:r>
                      <a:rPr lang="en-US" sz="2200" b="0" i="1" smtClean="0">
                        <a:latin typeface="Cambria Math"/>
                      </a:rPr>
                      <m:t>=</m:t>
                    </m:r>
                    <m:f>
                      <m:fPr>
                        <m:ctrlPr>
                          <a:rPr lang="en-US" sz="2200" i="1" smtClean="0">
                            <a:latin typeface="Cambria Math"/>
                          </a:rPr>
                        </m:ctrlPr>
                      </m:fPr>
                      <m:num>
                        <m:r>
                          <a:rPr lang="en-US" sz="2200" b="0" i="1" smtClean="0">
                            <a:latin typeface="Cambria Math"/>
                          </a:rPr>
                          <m:t>𝑥</m:t>
                        </m:r>
                        <m:r>
                          <a:rPr lang="en-US" sz="2200" b="0" i="1" smtClean="0">
                            <a:latin typeface="Cambria Math"/>
                          </a:rPr>
                          <m:t>−(</m:t>
                        </m:r>
                        <m:r>
                          <a:rPr lang="en-US" sz="2200" b="0" i="1" smtClean="0">
                            <a:latin typeface="Cambria Math"/>
                          </a:rPr>
                          <m:t>𝑚𝑖𝑑𝑑𝑙𝑒</m:t>
                        </m:r>
                        <m:r>
                          <a:rPr lang="en-US" sz="2200" b="0" i="1" smtClean="0">
                            <a:latin typeface="Cambria Math"/>
                          </a:rPr>
                          <m:t> </m:t>
                        </m:r>
                        <m:r>
                          <a:rPr lang="en-US" sz="2200" b="0" i="1" smtClean="0">
                            <a:latin typeface="Cambria Math"/>
                          </a:rPr>
                          <m:t>𝑡𝑒𝑟𝑚</m:t>
                        </m:r>
                        <m:r>
                          <a:rPr lang="en-US" sz="2200" b="0" i="1" smtClean="0">
                            <a:latin typeface="Cambria Math"/>
                          </a:rPr>
                          <m:t>)</m:t>
                        </m:r>
                      </m:num>
                      <m:den>
                        <m:r>
                          <a:rPr lang="en-US" sz="2200" b="0" i="1" smtClean="0">
                            <a:latin typeface="Cambria Math"/>
                          </a:rPr>
                          <m:t>𝑖𝑛𝑡𝑒𝑟𝑣𝑎𝑙</m:t>
                        </m:r>
                        <m:r>
                          <a:rPr lang="en-US" sz="2200" b="0" i="1" smtClean="0">
                            <a:latin typeface="Cambria Math"/>
                          </a:rPr>
                          <m:t>(</m:t>
                        </m:r>
                        <m:r>
                          <a:rPr lang="en-US" sz="2200" b="0" i="1" smtClean="0">
                            <a:latin typeface="Cambria Math"/>
                          </a:rPr>
                          <m:t>h</m:t>
                        </m:r>
                        <m:r>
                          <a:rPr lang="en-US" sz="2200" b="0" i="1" smtClean="0">
                            <a:latin typeface="Cambria Math"/>
                          </a:rPr>
                          <m:t>)</m:t>
                        </m:r>
                      </m:den>
                    </m:f>
                  </m:oMath>
                </a14:m>
                <a:endParaRPr lang="en-US" sz="2200" dirty="0" smtClean="0"/>
              </a:p>
              <a:p>
                <a:pPr marL="0" indent="0">
                  <a:buNone/>
                </a:pPr>
                <a:r>
                  <a:rPr lang="en-US" sz="2200" dirty="0" smtClean="0"/>
                  <a:t>If n is even then,</a:t>
                </a:r>
                <a14:m>
                  <m:oMath xmlns:m="http://schemas.openxmlformats.org/officeDocument/2006/math">
                    <m:r>
                      <a:rPr lang="en-US" sz="2200" b="0" i="1" smtClean="0">
                        <a:latin typeface="Cambria Math"/>
                      </a:rPr>
                      <m:t>𝑢</m:t>
                    </m:r>
                    <m:r>
                      <a:rPr lang="en-US" sz="2200" b="0" i="1" smtClean="0">
                        <a:latin typeface="Cambria Math"/>
                      </a:rPr>
                      <m:t>=</m:t>
                    </m:r>
                    <m:f>
                      <m:fPr>
                        <m:ctrlPr>
                          <a:rPr lang="en-US" sz="2200" i="1" smtClean="0">
                            <a:latin typeface="Cambria Math"/>
                          </a:rPr>
                        </m:ctrlPr>
                      </m:fPr>
                      <m:num>
                        <m:r>
                          <a:rPr lang="en-US" sz="2200" b="0" i="1" smtClean="0">
                            <a:latin typeface="Cambria Math"/>
                          </a:rPr>
                          <m:t>𝑥</m:t>
                        </m:r>
                        <m:r>
                          <a:rPr lang="en-US" sz="2200" b="0" i="1" smtClean="0">
                            <a:latin typeface="Cambria Math"/>
                          </a:rPr>
                          <m:t>−(</m:t>
                        </m:r>
                        <m:r>
                          <a:rPr lang="en-US" sz="2200" b="0" i="1" smtClean="0">
                            <a:latin typeface="Cambria Math"/>
                          </a:rPr>
                          <m:t>𝑚𝑒𝑎𝑛</m:t>
                        </m:r>
                        <m:r>
                          <a:rPr lang="en-US" sz="2200" b="0" i="1" smtClean="0">
                            <a:latin typeface="Cambria Math"/>
                          </a:rPr>
                          <m:t> </m:t>
                        </m:r>
                        <m:r>
                          <a:rPr lang="en-US" sz="2200" b="0" i="1" smtClean="0">
                            <a:latin typeface="Cambria Math"/>
                          </a:rPr>
                          <m:t>𝑜𝑓</m:t>
                        </m:r>
                        <m:r>
                          <a:rPr lang="en-US" sz="2200" b="0" i="1" smtClean="0">
                            <a:latin typeface="Cambria Math"/>
                          </a:rPr>
                          <m:t> </m:t>
                        </m:r>
                        <m:r>
                          <a:rPr lang="en-US" sz="2200" b="0" i="1" smtClean="0">
                            <a:latin typeface="Cambria Math"/>
                          </a:rPr>
                          <m:t>𝑡𝑤𝑜</m:t>
                        </m:r>
                        <m:r>
                          <a:rPr lang="en-US" sz="2200" b="0" i="1" smtClean="0">
                            <a:latin typeface="Cambria Math"/>
                          </a:rPr>
                          <m:t> </m:t>
                        </m:r>
                        <m:r>
                          <a:rPr lang="en-US" sz="2200" b="0" i="1" smtClean="0">
                            <a:latin typeface="Cambria Math"/>
                          </a:rPr>
                          <m:t>𝑚𝑖𝑑𝑑𝑙𝑒</m:t>
                        </m:r>
                        <m:r>
                          <a:rPr lang="en-US" sz="2200" b="0" i="1" smtClean="0">
                            <a:latin typeface="Cambria Math"/>
                          </a:rPr>
                          <m:t> </m:t>
                        </m:r>
                        <m:r>
                          <a:rPr lang="en-US" sz="2200" b="0" i="1" smtClean="0">
                            <a:latin typeface="Cambria Math"/>
                          </a:rPr>
                          <m:t>𝑡𝑒𝑟𝑚𝑠</m:t>
                        </m:r>
                        <m:r>
                          <a:rPr lang="en-US" sz="2200" b="0" i="1" smtClean="0">
                            <a:latin typeface="Cambria Math"/>
                          </a:rPr>
                          <m:t>)</m:t>
                        </m:r>
                      </m:num>
                      <m:den>
                        <m:f>
                          <m:fPr>
                            <m:ctrlPr>
                              <a:rPr lang="en-US" sz="2200" i="1" smtClean="0">
                                <a:latin typeface="Cambria Math"/>
                              </a:rPr>
                            </m:ctrlPr>
                          </m:fPr>
                          <m:num>
                            <m:r>
                              <a:rPr lang="en-US" sz="2200" b="0" i="1" smtClean="0">
                                <a:latin typeface="Cambria Math"/>
                              </a:rPr>
                              <m:t>1</m:t>
                            </m:r>
                          </m:num>
                          <m:den>
                            <m:r>
                              <a:rPr lang="en-US" sz="2200" b="0" i="1" smtClean="0">
                                <a:latin typeface="Cambria Math"/>
                              </a:rPr>
                              <m:t>2</m:t>
                            </m:r>
                          </m:den>
                        </m:f>
                        <m:r>
                          <a:rPr lang="en-US" sz="2200" b="0" i="1" smtClean="0">
                            <a:latin typeface="Cambria Math"/>
                          </a:rPr>
                          <m:t>(</m:t>
                        </m:r>
                        <m:r>
                          <a:rPr lang="en-US" sz="2200" b="0" i="1" smtClean="0">
                            <a:latin typeface="Cambria Math"/>
                          </a:rPr>
                          <m:t>𝑖𝑛𝑡𝑒𝑟𝑣𝑎𝑙</m:t>
                        </m:r>
                        <m:r>
                          <a:rPr lang="en-US" sz="2200" b="0" i="1" smtClean="0">
                            <a:latin typeface="Cambria Math"/>
                          </a:rPr>
                          <m:t>)</m:t>
                        </m:r>
                      </m:den>
                    </m:f>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5185"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0B9FA6A-4E12-48F5-A5F1-8FD28630A8F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82211278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fontScale="92500"/>
              </a:bodyPr>
              <a:lstStyle/>
              <a:p>
                <a:pPr>
                  <a:buFont typeface="Wingdings" pitchFamily="2" charset="2"/>
                  <a:buChar char="Ø"/>
                </a:pPr>
                <a:r>
                  <a:rPr lang="en-US" sz="2200" b="1" u="sng" spc="15" dirty="0" smtClean="0">
                    <a:solidFill>
                      <a:srgbClr val="000000"/>
                    </a:solidFill>
                    <a:latin typeface="+mj-lt"/>
                    <a:cs typeface="LM Roman Caps 10"/>
                  </a:rPr>
                  <a:t>Arithmetic</a:t>
                </a:r>
                <a:r>
                  <a:rPr lang="en-US" sz="2200" b="1" u="sng" spc="-25" dirty="0">
                    <a:solidFill>
                      <a:srgbClr val="000000"/>
                    </a:solidFill>
                    <a:latin typeface="+mj-lt"/>
                    <a:cs typeface="LM Roman Caps 10"/>
                  </a:rPr>
                  <a:t/>
                </a:r>
                <a:r>
                  <a:rPr lang="en-US" sz="2200" b="1" u="sng" spc="20" dirty="0" smtClean="0">
                    <a:solidFill>
                      <a:srgbClr val="000000"/>
                    </a:solidFill>
                    <a:latin typeface="+mj-lt"/>
                    <a:cs typeface="LM Roman Caps 10"/>
                  </a:rPr>
                  <a:t>Mean</a:t>
                </a:r>
              </a:p>
              <a:p>
                <a:pPr marL="0" indent="0">
                  <a:buNone/>
                </a:pPr>
                <a:r>
                  <a:rPr lang="en-US" sz="2200" b="1" spc="5" dirty="0">
                    <a:solidFill>
                      <a:schemeClr val="tx1">
                        <a:lumMod val="95000"/>
                        <a:lumOff val="5000"/>
                      </a:schemeClr>
                    </a:solidFill>
                    <a:latin typeface="+mj-lt"/>
                    <a:cs typeface="LM Roman 12"/>
                  </a:rPr>
                  <a:t>Definition</a:t>
                </a:r>
                <a:endParaRPr lang="en-US" sz="2200" dirty="0">
                  <a:solidFill>
                    <a:schemeClr val="tx1">
                      <a:lumMod val="95000"/>
                      <a:lumOff val="5000"/>
                    </a:schemeClr>
                  </a:solidFill>
                  <a:latin typeface="+mj-lt"/>
                  <a:cs typeface="LM Roman 12"/>
                </a:endParaRPr>
              </a:p>
              <a:p>
                <a:pPr marL="0" indent="0">
                  <a:buNone/>
                </a:pPr>
                <a:r>
                  <a:rPr lang="en-US" sz="2200" spc="10" dirty="0">
                    <a:solidFill>
                      <a:schemeClr val="tx1">
                        <a:lumMod val="95000"/>
                        <a:lumOff val="5000"/>
                      </a:schemeClr>
                    </a:solidFill>
                    <a:latin typeface="+mj-lt"/>
                    <a:cs typeface="LM Sans 12"/>
                  </a:rPr>
                  <a:t>Arithmetic mean </a:t>
                </a:r>
                <a:r>
                  <a:rPr lang="en-US" sz="2200" spc="5" dirty="0">
                    <a:solidFill>
                      <a:schemeClr val="tx1">
                        <a:lumMod val="95000"/>
                        <a:lumOff val="5000"/>
                      </a:schemeClr>
                    </a:solidFill>
                    <a:latin typeface="+mj-lt"/>
                    <a:cs typeface="LM Sans 12"/>
                  </a:rPr>
                  <a:t>of </a:t>
                </a:r>
                <a:r>
                  <a:rPr lang="en-US" sz="2200" spc="10" dirty="0">
                    <a:solidFill>
                      <a:schemeClr val="tx1">
                        <a:lumMod val="95000"/>
                        <a:lumOff val="5000"/>
                      </a:schemeClr>
                    </a:solidFill>
                    <a:latin typeface="+mj-lt"/>
                    <a:cs typeface="LM Sans 12"/>
                  </a:rPr>
                  <a:t>a </a:t>
                </a:r>
                <a:r>
                  <a:rPr lang="en-US" sz="2200" spc="5" dirty="0">
                    <a:solidFill>
                      <a:schemeClr val="tx1">
                        <a:lumMod val="95000"/>
                        <a:lumOff val="5000"/>
                      </a:schemeClr>
                    </a:solidFill>
                    <a:latin typeface="+mj-lt"/>
                    <a:cs typeface="LM Sans 12"/>
                  </a:rPr>
                  <a:t>set of observations is their </a:t>
                </a:r>
                <a:r>
                  <a:rPr lang="en-US" sz="2200" i="1" spc="10" dirty="0">
                    <a:solidFill>
                      <a:schemeClr val="tx1">
                        <a:lumMod val="95000"/>
                        <a:lumOff val="5000"/>
                      </a:schemeClr>
                    </a:solidFill>
                    <a:latin typeface="+mj-lt"/>
                    <a:cs typeface="LM Sans 12"/>
                  </a:rPr>
                  <a:t>sum divided  </a:t>
                </a:r>
                <a:r>
                  <a:rPr lang="en-US" sz="2200" i="1" spc="-15" dirty="0">
                    <a:solidFill>
                      <a:schemeClr val="tx1">
                        <a:lumMod val="95000"/>
                        <a:lumOff val="5000"/>
                      </a:schemeClr>
                    </a:solidFill>
                    <a:latin typeface="+mj-lt"/>
                    <a:cs typeface="LM Sans 12"/>
                  </a:rPr>
                  <a:t>by </a:t>
                </a:r>
                <a:r>
                  <a:rPr lang="en-US" sz="2200" i="1" spc="10" dirty="0">
                    <a:solidFill>
                      <a:schemeClr val="tx1">
                        <a:lumMod val="95000"/>
                        <a:lumOff val="5000"/>
                      </a:schemeClr>
                    </a:solidFill>
                    <a:latin typeface="+mj-lt"/>
                    <a:cs typeface="LM Sans 12"/>
                  </a:rPr>
                  <a:t>the </a:t>
                </a:r>
                <a:r>
                  <a:rPr lang="en-US" sz="2200" i="1" spc="20" dirty="0">
                    <a:solidFill>
                      <a:schemeClr val="tx1">
                        <a:lumMod val="95000"/>
                        <a:lumOff val="5000"/>
                      </a:schemeClr>
                    </a:solidFill>
                    <a:latin typeface="+mj-lt"/>
                    <a:cs typeface="LM Sans 12"/>
                  </a:rPr>
                  <a:t>number </a:t>
                </a:r>
                <a:r>
                  <a:rPr lang="en-US" sz="2200" i="1" spc="5" dirty="0">
                    <a:solidFill>
                      <a:schemeClr val="tx1">
                        <a:lumMod val="95000"/>
                        <a:lumOff val="5000"/>
                      </a:schemeClr>
                    </a:solidFill>
                    <a:latin typeface="+mj-lt"/>
                    <a:cs typeface="LM Sans 12"/>
                  </a:rPr>
                  <a:t>of observations, e.g., </a:t>
                </a:r>
                <a:r>
                  <a:rPr lang="en-US" sz="2200" spc="10" dirty="0">
                    <a:solidFill>
                      <a:schemeClr val="tx1">
                        <a:lumMod val="95000"/>
                        <a:lumOff val="5000"/>
                      </a:schemeClr>
                    </a:solidFill>
                    <a:latin typeface="+mj-lt"/>
                    <a:cs typeface="LM Sans 12"/>
                  </a:rPr>
                  <a:t>the </a:t>
                </a:r>
                <a:r>
                  <a:rPr lang="en-US" sz="2200" dirty="0">
                    <a:solidFill>
                      <a:schemeClr val="tx1">
                        <a:lumMod val="95000"/>
                        <a:lumOff val="5000"/>
                      </a:schemeClr>
                    </a:solidFill>
                    <a:latin typeface="+mj-lt"/>
                    <a:cs typeface="LM Sans 12"/>
                  </a:rPr>
                  <a:t>arithmetic </a:t>
                </a:r>
                <a:r>
                  <a:rPr lang="en-US" sz="2200" spc="10" dirty="0">
                    <a:solidFill>
                      <a:schemeClr val="tx1">
                        <a:lumMod val="95000"/>
                        <a:lumOff val="5000"/>
                      </a:schemeClr>
                    </a:solidFill>
                    <a:latin typeface="+mj-lt"/>
                    <a:cs typeface="LM Sans 12"/>
                  </a:rPr>
                  <a:t>mean </a:t>
                </a:r>
                <a:r>
                  <a:rPr lang="en-US" sz="2200" i="1" spc="-320" dirty="0">
                    <a:solidFill>
                      <a:schemeClr val="tx1">
                        <a:lumMod val="95000"/>
                        <a:lumOff val="5000"/>
                      </a:schemeClr>
                    </a:solidFill>
                    <a:latin typeface="+mj-lt"/>
                    <a:cs typeface="LM Sans 12"/>
                  </a:rPr>
                  <a:t>x</a:t>
                </a:r>
                <a:r>
                  <a:rPr lang="en-US" sz="2200" spc="-320" dirty="0">
                    <a:solidFill>
                      <a:schemeClr val="tx1">
                        <a:lumMod val="95000"/>
                        <a:lumOff val="5000"/>
                      </a:schemeClr>
                    </a:solidFill>
                    <a:latin typeface="+mj-lt"/>
                    <a:cs typeface="LM Sans 12"/>
                  </a:rPr>
                  <a:t>¯ </a:t>
                </a:r>
                <a:r>
                  <a:rPr lang="en-US" sz="2200" spc="5" dirty="0">
                    <a:solidFill>
                      <a:schemeClr val="tx1">
                        <a:lumMod val="95000"/>
                        <a:lumOff val="5000"/>
                      </a:schemeClr>
                    </a:solidFill>
                    <a:latin typeface="+mj-lt"/>
                    <a:cs typeface="LM Sans 12"/>
                  </a:rPr>
                  <a:t>of  </a:t>
                </a:r>
                <a:r>
                  <a:rPr lang="en-US" sz="2200" i="1" spc="10" dirty="0">
                    <a:solidFill>
                      <a:schemeClr val="tx1">
                        <a:lumMod val="95000"/>
                        <a:lumOff val="5000"/>
                      </a:schemeClr>
                    </a:solidFill>
                    <a:latin typeface="+mj-lt"/>
                    <a:cs typeface="LM Sans 12"/>
                  </a:rPr>
                  <a:t>n</a:t>
                </a:r>
                <a:r>
                  <a:rPr lang="en-US" sz="2200" i="1" spc="45" dirty="0">
                    <a:solidFill>
                      <a:schemeClr val="tx1">
                        <a:lumMod val="95000"/>
                        <a:lumOff val="5000"/>
                      </a:schemeClr>
                    </a:solidFill>
                    <a:latin typeface="+mj-lt"/>
                    <a:cs typeface="LM Sans 12"/>
                  </a:rPr>
                  <a:t/>
                </a:r>
                <a:r>
                  <a:rPr lang="en-US" sz="2200" spc="5" dirty="0">
                    <a:solidFill>
                      <a:schemeClr val="tx1">
                        <a:lumMod val="95000"/>
                        <a:lumOff val="5000"/>
                      </a:schemeClr>
                    </a:solidFill>
                    <a:latin typeface="+mj-lt"/>
                    <a:cs typeface="LM Sans 12"/>
                  </a:rPr>
                  <a:t>observations </a:t>
                </a:r>
                <a:r>
                  <a:rPr lang="en-US" sz="2200" i="1" spc="25" dirty="0">
                    <a:solidFill>
                      <a:schemeClr val="tx1">
                        <a:lumMod val="95000"/>
                        <a:lumOff val="5000"/>
                      </a:schemeClr>
                    </a:solidFill>
                    <a:latin typeface="+mj-lt"/>
                    <a:cs typeface="LM Sans 12"/>
                  </a:rPr>
                  <a:t>x</a:t>
                </a:r>
                <a:r>
                  <a:rPr lang="en-US" sz="2200" spc="37" baseline="-12077" dirty="0">
                    <a:solidFill>
                      <a:schemeClr val="tx1">
                        <a:lumMod val="95000"/>
                        <a:lumOff val="5000"/>
                      </a:schemeClr>
                    </a:solidFill>
                    <a:latin typeface="+mj-lt"/>
                    <a:cs typeface="LM Roman 8"/>
                  </a:rPr>
                  <a:t>1</a:t>
                </a:r>
                <a:r>
                  <a:rPr lang="en-US" sz="2200" i="1" spc="25" dirty="0">
                    <a:solidFill>
                      <a:schemeClr val="tx1">
                        <a:lumMod val="95000"/>
                        <a:lumOff val="5000"/>
                      </a:schemeClr>
                    </a:solidFill>
                    <a:latin typeface="+mj-lt"/>
                    <a:cs typeface="LM Sans 12"/>
                  </a:rPr>
                  <a:t>,</a:t>
                </a:r>
                <a:r>
                  <a:rPr lang="en-US" sz="2200" i="1" spc="-265" dirty="0">
                    <a:solidFill>
                      <a:schemeClr val="tx1">
                        <a:lumMod val="95000"/>
                        <a:lumOff val="5000"/>
                      </a:schemeClr>
                    </a:solidFill>
                    <a:latin typeface="+mj-lt"/>
                    <a:cs typeface="LM Sans 12"/>
                  </a:rPr>
                  <a:t/>
                </a:r>
                <a:r>
                  <a:rPr lang="en-US" sz="2200" i="1" spc="25" dirty="0">
                    <a:solidFill>
                      <a:schemeClr val="tx1">
                        <a:lumMod val="95000"/>
                        <a:lumOff val="5000"/>
                      </a:schemeClr>
                    </a:solidFill>
                    <a:latin typeface="+mj-lt"/>
                    <a:cs typeface="LM Sans 12"/>
                  </a:rPr>
                  <a:t>x</a:t>
                </a:r>
                <a:r>
                  <a:rPr lang="en-US" sz="2200" spc="37" baseline="-12077" dirty="0">
                    <a:solidFill>
                      <a:schemeClr val="tx1">
                        <a:lumMod val="95000"/>
                        <a:lumOff val="5000"/>
                      </a:schemeClr>
                    </a:solidFill>
                    <a:latin typeface="+mj-lt"/>
                    <a:cs typeface="LM Roman 8"/>
                  </a:rPr>
                  <a:t>2</a:t>
                </a:r>
                <a:r>
                  <a:rPr lang="en-US" sz="2200" i="1" spc="25" dirty="0">
                    <a:solidFill>
                      <a:schemeClr val="tx1">
                        <a:lumMod val="95000"/>
                        <a:lumOff val="5000"/>
                      </a:schemeClr>
                    </a:solidFill>
                    <a:latin typeface="+mj-lt"/>
                    <a:cs typeface="LM Sans 12"/>
                  </a:rPr>
                  <a:t>,</a:t>
                </a:r>
                <a:r>
                  <a:rPr lang="en-US" sz="2200" i="1" spc="-265" dirty="0">
                    <a:solidFill>
                      <a:schemeClr val="tx1">
                        <a:lumMod val="95000"/>
                        <a:lumOff val="5000"/>
                      </a:schemeClr>
                    </a:solidFill>
                    <a:latin typeface="+mj-lt"/>
                    <a:cs typeface="LM Sans 12"/>
                  </a:rPr>
                  <a:t/>
                </a:r>
                <a:r>
                  <a:rPr lang="en-US" sz="2200" i="1" spc="5" dirty="0">
                    <a:solidFill>
                      <a:schemeClr val="tx1">
                        <a:lumMod val="95000"/>
                        <a:lumOff val="5000"/>
                      </a:schemeClr>
                    </a:solidFill>
                    <a:latin typeface="+mj-lt"/>
                    <a:cs typeface="LM Sans 12"/>
                  </a:rPr>
                  <a:t>...,</a:t>
                </a:r>
                <a:r>
                  <a:rPr lang="en-US" sz="2200" i="1" spc="-270" dirty="0">
                    <a:solidFill>
                      <a:schemeClr val="tx1">
                        <a:lumMod val="95000"/>
                        <a:lumOff val="5000"/>
                      </a:schemeClr>
                    </a:solidFill>
                    <a:latin typeface="+mj-lt"/>
                    <a:cs typeface="LM Sans 12"/>
                  </a:rPr>
                  <a:t/>
                </a:r>
                <a:r>
                  <a:rPr lang="en-US" sz="2200" i="1" dirty="0" err="1">
                    <a:solidFill>
                      <a:schemeClr val="tx1">
                        <a:lumMod val="95000"/>
                        <a:lumOff val="5000"/>
                      </a:schemeClr>
                    </a:solidFill>
                    <a:latin typeface="+mj-lt"/>
                    <a:cs typeface="LM Sans 12"/>
                  </a:rPr>
                  <a:t>x</a:t>
                </a:r>
                <a:r>
                  <a:rPr lang="en-US" sz="2200" i="1" baseline="-12077" dirty="0" err="1">
                    <a:solidFill>
                      <a:schemeClr val="tx1">
                        <a:lumMod val="95000"/>
                        <a:lumOff val="5000"/>
                      </a:schemeClr>
                    </a:solidFill>
                    <a:latin typeface="+mj-lt"/>
                    <a:cs typeface="LM Sans 8"/>
                  </a:rPr>
                  <a:t>n</a:t>
                </a:r>
                <a:r>
                  <a:rPr lang="en-US" sz="2200" i="1" spc="367" baseline="-12077" dirty="0">
                    <a:solidFill>
                      <a:schemeClr val="tx1">
                        <a:lumMod val="95000"/>
                        <a:lumOff val="5000"/>
                      </a:schemeClr>
                    </a:solidFill>
                    <a:latin typeface="+mj-lt"/>
                    <a:cs typeface="LM Sans 8"/>
                  </a:rPr>
                  <a:t/>
                </a:r>
                <a:r>
                  <a:rPr lang="en-US" sz="2200" spc="5" dirty="0">
                    <a:solidFill>
                      <a:schemeClr val="tx1">
                        <a:lumMod val="95000"/>
                        <a:lumOff val="5000"/>
                      </a:schemeClr>
                    </a:solidFill>
                    <a:latin typeface="+mj-lt"/>
                    <a:cs typeface="LM Sans 12"/>
                  </a:rPr>
                  <a:t>is </a:t>
                </a:r>
                <a:r>
                  <a:rPr lang="en-US" sz="2200" spc="10" dirty="0">
                    <a:solidFill>
                      <a:schemeClr val="tx1">
                        <a:lumMod val="95000"/>
                        <a:lumOff val="5000"/>
                      </a:schemeClr>
                    </a:solidFill>
                    <a:latin typeface="+mj-lt"/>
                    <a:cs typeface="LM Sans 12"/>
                  </a:rPr>
                  <a:t>given </a:t>
                </a:r>
                <a:r>
                  <a:rPr lang="en-US" sz="2200" spc="-10" dirty="0">
                    <a:solidFill>
                      <a:schemeClr val="tx1">
                        <a:lumMod val="95000"/>
                        <a:lumOff val="5000"/>
                      </a:schemeClr>
                    </a:solidFill>
                    <a:latin typeface="+mj-lt"/>
                    <a:cs typeface="LM Sans 12"/>
                  </a:rPr>
                  <a:t>by</a:t>
                </a:r>
                <a:r>
                  <a:rPr lang="en-US" sz="2200" spc="-10" dirty="0" smtClean="0">
                    <a:solidFill>
                      <a:schemeClr val="tx1">
                        <a:lumMod val="95000"/>
                        <a:lumOff val="5000"/>
                      </a:schemeClr>
                    </a:solidFill>
                    <a:latin typeface="+mj-lt"/>
                    <a:cs typeface="LM Sans 12"/>
                  </a:rPr>
                  <a:t>:</a:t>
                </a:r>
              </a:p>
              <a:p>
                <a:pPr marL="0" indent="0">
                  <a:buNone/>
                </a:pPr>
                <a14:m>
                  <m:oMathPara xmlns:m="http://schemas.openxmlformats.org/officeDocument/2006/math">
                    <m:oMathParaPr>
                      <m:jc m:val="centerGroup"/>
                    </m:oMathParaPr>
                    <m:oMath xmlns:m="http://schemas.openxmlformats.org/officeDocument/2006/math">
                      <m:acc>
                        <m:accPr>
                          <m:chr m:val="̅"/>
                          <m:ctrlPr>
                            <a:rPr lang="en-US" sz="2200" i="1" spc="-10" smtClean="0">
                              <a:solidFill>
                                <a:schemeClr val="tx1">
                                  <a:lumMod val="95000"/>
                                  <a:lumOff val="5000"/>
                                </a:schemeClr>
                              </a:solidFill>
                              <a:latin typeface="Cambria Math"/>
                            </a:rPr>
                          </m:ctrlPr>
                        </m:accPr>
                        <m:e>
                          <m:r>
                            <a:rPr lang="en-US" sz="2200" b="0" i="1" spc="-10" smtClean="0">
                              <a:solidFill>
                                <a:schemeClr val="tx1">
                                  <a:lumMod val="95000"/>
                                  <a:lumOff val="5000"/>
                                </a:schemeClr>
                              </a:solidFill>
                              <a:latin typeface="Cambria Math"/>
                            </a:rPr>
                            <m:t>𝑥</m:t>
                          </m:r>
                        </m:e>
                      </m:acc>
                      <m:r>
                        <a:rPr lang="en-US" sz="2200" b="0" i="1" spc="-10" smtClean="0">
                          <a:solidFill>
                            <a:schemeClr val="tx1">
                              <a:lumMod val="95000"/>
                              <a:lumOff val="5000"/>
                            </a:schemeClr>
                          </a:solidFill>
                          <a:latin typeface="Cambria Math"/>
                        </a:rPr>
                        <m:t>=</m:t>
                      </m:r>
                      <m:f>
                        <m:fPr>
                          <m:ctrlPr>
                            <a:rPr lang="en-US" sz="2200" b="0" i="1" spc="-10" smtClean="0">
                              <a:solidFill>
                                <a:schemeClr val="tx1">
                                  <a:lumMod val="95000"/>
                                  <a:lumOff val="5000"/>
                                </a:schemeClr>
                              </a:solidFill>
                              <a:latin typeface="Cambria Math"/>
                            </a:rPr>
                          </m:ctrlPr>
                        </m:fPr>
                        <m:num>
                          <m:r>
                            <m:rPr>
                              <m:nor/>
                            </m:rPr>
                            <a:rPr lang="en-US" sz="2200" i="1" spc="25" dirty="0">
                              <a:solidFill>
                                <a:schemeClr val="tx1">
                                  <a:lumMod val="95000"/>
                                  <a:lumOff val="5000"/>
                                </a:schemeClr>
                              </a:solidFill>
                              <a:latin typeface="+mj-lt"/>
                              <a:cs typeface="LM Sans 12"/>
                            </a:rPr>
                            <m:t>x</m:t>
                          </m:r>
                          <m:r>
                            <m:rPr>
                              <m:nor/>
                            </m:rPr>
                            <a:rPr lang="en-US" sz="2200" spc="37" baseline="-12077" dirty="0">
                              <a:solidFill>
                                <a:schemeClr val="tx1">
                                  <a:lumMod val="95000"/>
                                  <a:lumOff val="5000"/>
                                </a:schemeClr>
                              </a:solidFill>
                              <a:latin typeface="+mj-lt"/>
                              <a:cs typeface="LM Roman 8"/>
                            </a:rPr>
                            <m:t>1</m:t>
                          </m:r>
                          <m:r>
                            <m:rPr>
                              <m:nor/>
                            </m:rPr>
                            <a:rPr lang="en-US" sz="2200" b="0" i="1" spc="37" baseline="-12077" dirty="0" smtClean="0">
                              <a:solidFill>
                                <a:schemeClr val="tx1">
                                  <a:lumMod val="95000"/>
                                  <a:lumOff val="5000"/>
                                </a:schemeClr>
                              </a:solidFill>
                              <a:latin typeface="+mj-lt"/>
                              <a:cs typeface="LM Roman 8"/>
                            </a:rPr>
                            <m:t>+</m:t>
                          </m:r>
                          <m:r>
                            <m:rPr>
                              <m:nor/>
                            </m:rPr>
                            <a:rPr lang="en-US" sz="2200" i="1" spc="-265" dirty="0">
                              <a:solidFill>
                                <a:schemeClr val="tx1">
                                  <a:lumMod val="95000"/>
                                  <a:lumOff val="5000"/>
                                </a:schemeClr>
                              </a:solidFill>
                              <a:latin typeface="+mj-lt"/>
                              <a:cs typeface="LM Sans 12"/>
                            </a:rPr>
                            <m:t> </m:t>
                          </m:r>
                          <m:r>
                            <m:rPr>
                              <m:nor/>
                            </m:rPr>
                            <a:rPr lang="en-US" sz="2200" i="1" spc="25" dirty="0">
                              <a:solidFill>
                                <a:schemeClr val="tx1">
                                  <a:lumMod val="95000"/>
                                  <a:lumOff val="5000"/>
                                </a:schemeClr>
                              </a:solidFill>
                              <a:latin typeface="+mj-lt"/>
                              <a:cs typeface="LM Sans 12"/>
                            </a:rPr>
                            <m:t>x</m:t>
                          </m:r>
                          <m:r>
                            <m:rPr>
                              <m:nor/>
                            </m:rPr>
                            <a:rPr lang="en-US" sz="2200" spc="37" baseline="-12077" dirty="0">
                              <a:solidFill>
                                <a:schemeClr val="tx1">
                                  <a:lumMod val="95000"/>
                                  <a:lumOff val="5000"/>
                                </a:schemeClr>
                              </a:solidFill>
                              <a:latin typeface="+mj-lt"/>
                              <a:cs typeface="LM Roman 8"/>
                            </a:rPr>
                            <m:t>2</m:t>
                          </m:r>
                          <m:r>
                            <m:rPr>
                              <m:nor/>
                            </m:rPr>
                            <a:rPr lang="en-US" sz="2200" b="0" i="1" spc="37" baseline="-12077" dirty="0" smtClean="0">
                              <a:solidFill>
                                <a:schemeClr val="tx1">
                                  <a:lumMod val="95000"/>
                                  <a:lumOff val="5000"/>
                                </a:schemeClr>
                              </a:solidFill>
                              <a:latin typeface="+mj-lt"/>
                              <a:cs typeface="LM Roman 8"/>
                            </a:rPr>
                            <m:t>+</m:t>
                          </m:r>
                          <m:r>
                            <m:rPr>
                              <m:nor/>
                            </m:rPr>
                            <a:rPr lang="en-US" sz="2200" i="1" spc="-265" dirty="0">
                              <a:solidFill>
                                <a:schemeClr val="tx1">
                                  <a:lumMod val="95000"/>
                                  <a:lumOff val="5000"/>
                                </a:schemeClr>
                              </a:solidFill>
                              <a:latin typeface="+mj-lt"/>
                              <a:cs typeface="LM Sans 12"/>
                            </a:rPr>
                            <m:t> </m:t>
                          </m:r>
                          <m:r>
                            <a:rPr lang="en-US" sz="2200" i="1" spc="5" dirty="0" smtClean="0">
                              <a:solidFill>
                                <a:schemeClr val="tx1">
                                  <a:lumMod val="95000"/>
                                  <a:lumOff val="5000"/>
                                </a:schemeClr>
                              </a:solidFill>
                              <a:latin typeface="Cambria Math"/>
                              <a:cs typeface="LM Sans 12"/>
                            </a:rPr>
                            <m:t>…+</m:t>
                          </m:r>
                          <m:r>
                            <m:rPr>
                              <m:nor/>
                            </m:rPr>
                            <a:rPr lang="en-US" sz="2200" i="1" spc="-270" dirty="0">
                              <a:solidFill>
                                <a:schemeClr val="tx1">
                                  <a:lumMod val="95000"/>
                                  <a:lumOff val="5000"/>
                                </a:schemeClr>
                              </a:solidFill>
                              <a:latin typeface="+mj-lt"/>
                              <a:cs typeface="LM Sans 12"/>
                            </a:rPr>
                            <m:t> </m:t>
                          </m:r>
                          <m:r>
                            <m:rPr>
                              <m:nor/>
                            </m:rPr>
                            <a:rPr lang="en-US" sz="2200" i="1" dirty="0">
                              <a:solidFill>
                                <a:schemeClr val="tx1">
                                  <a:lumMod val="95000"/>
                                  <a:lumOff val="5000"/>
                                </a:schemeClr>
                              </a:solidFill>
                              <a:latin typeface="+mj-lt"/>
                              <a:cs typeface="LM Sans 12"/>
                            </a:rPr>
                            <m:t>x</m:t>
                          </m:r>
                          <m:r>
                            <m:rPr>
                              <m:nor/>
                            </m:rPr>
                            <a:rPr lang="en-US" sz="2200" i="1" baseline="-12077" dirty="0">
                              <a:solidFill>
                                <a:schemeClr val="tx1">
                                  <a:lumMod val="95000"/>
                                  <a:lumOff val="5000"/>
                                </a:schemeClr>
                              </a:solidFill>
                              <a:latin typeface="+mj-lt"/>
                              <a:cs typeface="LM Sans 8"/>
                            </a:rPr>
                            <m:t>n</m:t>
                          </m:r>
                        </m:num>
                        <m:den>
                          <m:r>
                            <a:rPr lang="en-US" sz="2200" b="0" i="1" spc="-10" smtClean="0">
                              <a:solidFill>
                                <a:schemeClr val="tx1">
                                  <a:lumMod val="95000"/>
                                  <a:lumOff val="5000"/>
                                </a:schemeClr>
                              </a:solidFill>
                              <a:latin typeface="Cambria Math"/>
                            </a:rPr>
                            <m:t>𝑛</m:t>
                          </m:r>
                        </m:den>
                      </m:f>
                      <m:r>
                        <a:rPr lang="en-US" sz="2200" b="0" i="1" spc="-10" smtClean="0">
                          <a:solidFill>
                            <a:schemeClr val="tx1">
                              <a:lumMod val="95000"/>
                              <a:lumOff val="5000"/>
                            </a:schemeClr>
                          </a:solidFill>
                          <a:latin typeface="Cambria Math"/>
                        </a:rPr>
                        <m:t>=</m:t>
                      </m:r>
                      <m:f>
                        <m:fPr>
                          <m:ctrlPr>
                            <a:rPr lang="en-US" sz="2200" b="0" i="1" spc="-10" smtClean="0">
                              <a:solidFill>
                                <a:schemeClr val="tx1">
                                  <a:lumMod val="95000"/>
                                  <a:lumOff val="5000"/>
                                </a:schemeClr>
                              </a:solidFill>
                              <a:latin typeface="Cambria Math"/>
                            </a:rPr>
                          </m:ctrlPr>
                        </m:fPr>
                        <m:num>
                          <m:r>
                            <a:rPr lang="en-US" sz="2200" b="0" i="1" spc="-10" smtClean="0">
                              <a:solidFill>
                                <a:schemeClr val="tx1">
                                  <a:lumMod val="95000"/>
                                  <a:lumOff val="5000"/>
                                </a:schemeClr>
                              </a:solidFill>
                              <a:latin typeface="Cambria Math"/>
                            </a:rPr>
                            <m:t>1</m:t>
                          </m:r>
                        </m:num>
                        <m:den>
                          <m:r>
                            <a:rPr lang="en-US" sz="2200" b="0" i="1" spc="-10" smtClean="0">
                              <a:solidFill>
                                <a:schemeClr val="tx1">
                                  <a:lumMod val="95000"/>
                                  <a:lumOff val="5000"/>
                                </a:schemeClr>
                              </a:solidFill>
                              <a:latin typeface="Cambria Math"/>
                            </a:rPr>
                            <m:t>𝑛</m:t>
                          </m:r>
                        </m:den>
                      </m:f>
                      <m:nary>
                        <m:naryPr>
                          <m:chr m:val="∑"/>
                          <m:ctrlPr>
                            <a:rPr lang="en-US" sz="2200" i="1" spc="-10">
                              <a:solidFill>
                                <a:schemeClr val="tx1">
                                  <a:lumMod val="95000"/>
                                  <a:lumOff val="5000"/>
                                </a:schemeClr>
                              </a:solidFill>
                              <a:latin typeface="Cambria Math"/>
                            </a:rPr>
                          </m:ctrlPr>
                        </m:naryPr>
                        <m:sub>
                          <m:r>
                            <m:rPr>
                              <m:brk m:alnAt="23"/>
                            </m:rPr>
                            <a:rPr lang="en-US" sz="2200" i="1" spc="-10">
                              <a:solidFill>
                                <a:schemeClr val="tx1">
                                  <a:lumMod val="95000"/>
                                  <a:lumOff val="5000"/>
                                </a:schemeClr>
                              </a:solidFill>
                              <a:latin typeface="Cambria Math"/>
                            </a:rPr>
                            <m:t>𝑖</m:t>
                          </m:r>
                          <m:r>
                            <a:rPr lang="en-US" sz="2200" i="1" spc="-10">
                              <a:solidFill>
                                <a:schemeClr val="tx1">
                                  <a:lumMod val="95000"/>
                                  <a:lumOff val="5000"/>
                                </a:schemeClr>
                              </a:solidFill>
                              <a:latin typeface="Cambria Math"/>
                            </a:rPr>
                            <m:t>=</m:t>
                          </m:r>
                          <m:r>
                            <a:rPr lang="en-US" sz="2200" i="1" spc="-10">
                              <a:solidFill>
                                <a:schemeClr val="tx1">
                                  <a:lumMod val="95000"/>
                                  <a:lumOff val="5000"/>
                                </a:schemeClr>
                              </a:solidFill>
                              <a:latin typeface="Cambria Math"/>
                            </a:rPr>
                            <m:t>1</m:t>
                          </m:r>
                        </m:sub>
                        <m:sup>
                          <m:r>
                            <a:rPr lang="en-US" sz="2200" i="1" spc="-10">
                              <a:solidFill>
                                <a:schemeClr val="tx1">
                                  <a:lumMod val="95000"/>
                                  <a:lumOff val="5000"/>
                                </a:schemeClr>
                              </a:solidFill>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𝑛</m:t>
                              </m:r>
                            </m:sub>
                          </m:sSub>
                        </m:e>
                      </m:nary>
                    </m:oMath>
                  </m:oMathPara>
                </a14:m>
                <a:endParaRPr lang="en-US" sz="2200" spc="-10" dirty="0" smtClean="0">
                  <a:solidFill>
                    <a:schemeClr val="tx1">
                      <a:lumMod val="95000"/>
                      <a:lumOff val="5000"/>
                    </a:schemeClr>
                  </a:solidFill>
                  <a:latin typeface="+mj-lt"/>
                  <a:cs typeface="LM Sans 12"/>
                </a:endParaRPr>
              </a:p>
              <a:p>
                <a:pPr>
                  <a:lnSpc>
                    <a:spcPct val="100000"/>
                  </a:lnSpc>
                  <a:buFont typeface="Wingdings" pitchFamily="2" charset="2"/>
                  <a:buChar char="v"/>
                </a:pPr>
                <a:r>
                  <a:rPr lang="en-US" sz="2200" b="1" spc="5" dirty="0" smtClean="0">
                    <a:latin typeface="+mj-lt"/>
                    <a:cs typeface="LM Sans 12"/>
                  </a:rPr>
                  <a:t>In </a:t>
                </a:r>
                <a:r>
                  <a:rPr lang="en-US" sz="2200" b="1" spc="10" dirty="0" smtClean="0">
                    <a:latin typeface="+mj-lt"/>
                    <a:cs typeface="LM Sans 12"/>
                  </a:rPr>
                  <a:t>case </a:t>
                </a:r>
                <a:r>
                  <a:rPr lang="en-US" sz="2200" b="1" spc="5" dirty="0" smtClean="0">
                    <a:latin typeface="+mj-lt"/>
                    <a:cs typeface="LM Sans 12"/>
                  </a:rPr>
                  <a:t>of</a:t>
                </a:r>
                <a:r>
                  <a:rPr lang="en-US" sz="2200" b="1" spc="10" dirty="0" smtClean="0">
                    <a:latin typeface="+mj-lt"/>
                    <a:cs typeface="LM Sans 12"/>
                  </a:rPr>
                  <a:t> the frequency</a:t>
                </a:r>
                <a:r>
                  <a:rPr lang="en-US" sz="2200" b="1" spc="15" dirty="0" smtClean="0">
                    <a:latin typeface="+mj-lt"/>
                    <a:cs typeface="LM Sans 12"/>
                  </a:rPr>
                  <a:t/>
                </a:r>
                <a:r>
                  <a:rPr lang="en-US" sz="2200" b="1" spc="5" dirty="0" smtClean="0">
                    <a:latin typeface="+mj-lt"/>
                    <a:cs typeface="LM Sans 12"/>
                  </a:rPr>
                  <a:t>distribution</a:t>
                </a:r>
                <a:r>
                  <a:rPr lang="en-US" sz="2200" spc="10" dirty="0" smtClean="0">
                    <a:latin typeface="+mj-lt"/>
                    <a:cs typeface="LM Sans 12"/>
                  </a:rPr>
                  <a:t/>
                </a:r>
                <a:r>
                  <a:rPr lang="en-US" sz="2200" i="1" dirty="0" smtClean="0">
                    <a:solidFill>
                      <a:schemeClr val="tx1">
                        <a:lumMod val="85000"/>
                        <a:lumOff val="15000"/>
                      </a:schemeClr>
                    </a:solidFill>
                    <a:latin typeface="+mj-lt"/>
                    <a:cs typeface="LM Sans 12"/>
                  </a:rPr>
                  <a:t>x</a:t>
                </a:r>
                <a:r>
                  <a:rPr lang="en-US" sz="2200" i="1" baseline="-12077" dirty="0" smtClean="0">
                    <a:solidFill>
                      <a:schemeClr val="tx1">
                        <a:lumMod val="85000"/>
                        <a:lumOff val="15000"/>
                      </a:schemeClr>
                    </a:solidFill>
                    <a:latin typeface="+mj-lt"/>
                    <a:cs typeface="LM Sans 8"/>
                  </a:rPr>
                  <a:t>i</a:t>
                </a:r>
                <a:r>
                  <a:rPr lang="en-US" sz="2200" i="1" spc="-337" baseline="-12077" dirty="0" smtClean="0">
                    <a:solidFill>
                      <a:schemeClr val="tx1">
                        <a:lumMod val="85000"/>
                        <a:lumOff val="15000"/>
                      </a:schemeClr>
                    </a:solidFill>
                    <a:latin typeface="+mj-lt"/>
                    <a:cs typeface="LM Sans 8"/>
                  </a:rPr>
                  <a:t/>
                </a:r>
                <a:r>
                  <a:rPr lang="en-US" sz="2200" i="1" spc="10" dirty="0" smtClean="0">
                    <a:solidFill>
                      <a:schemeClr val="tx1">
                        <a:lumMod val="85000"/>
                        <a:lumOff val="15000"/>
                      </a:schemeClr>
                    </a:solidFill>
                    <a:latin typeface="+mj-lt"/>
                    <a:cs typeface="FreeSans"/>
                  </a:rPr>
                  <a:t>|</a:t>
                </a:r>
                <a:r>
                  <a:rPr lang="en-US" sz="2200" i="1" spc="10" dirty="0" smtClean="0">
                    <a:solidFill>
                      <a:schemeClr val="tx1">
                        <a:lumMod val="85000"/>
                        <a:lumOff val="15000"/>
                      </a:schemeClr>
                    </a:solidFill>
                    <a:latin typeface="+mj-lt"/>
                    <a:cs typeface="LM Sans 12"/>
                  </a:rPr>
                  <a:t>f</a:t>
                </a:r>
                <a:r>
                  <a:rPr lang="en-US" sz="2200" i="1" spc="15" baseline="-12077" dirty="0" smtClean="0">
                    <a:solidFill>
                      <a:schemeClr val="tx1">
                        <a:lumMod val="85000"/>
                        <a:lumOff val="15000"/>
                      </a:schemeClr>
                    </a:solidFill>
                    <a:latin typeface="+mj-lt"/>
                    <a:cs typeface="LM Sans 8"/>
                  </a:rPr>
                  <a:t>i</a:t>
                </a:r>
                <a:r>
                  <a:rPr lang="en-US" sz="2200" i="1" spc="-337" baseline="-12077" dirty="0" smtClean="0">
                    <a:solidFill>
                      <a:schemeClr val="tx1">
                        <a:lumMod val="85000"/>
                        <a:lumOff val="15000"/>
                      </a:schemeClr>
                    </a:solidFill>
                    <a:latin typeface="+mj-lt"/>
                    <a:cs typeface="LM Sans 8"/>
                  </a:rPr>
                  <a:t/>
                </a:r>
                <a:r>
                  <a:rPr lang="en-US" sz="2200" i="1" spc="5" dirty="0" smtClean="0">
                    <a:solidFill>
                      <a:schemeClr val="tx1">
                        <a:lumMod val="85000"/>
                        <a:lumOff val="15000"/>
                      </a:schemeClr>
                    </a:solidFill>
                    <a:latin typeface="+mj-lt"/>
                    <a:cs typeface="LM Sans 12"/>
                  </a:rPr>
                  <a:t>,</a:t>
                </a:r>
                <a:r>
                  <a:rPr lang="en-US" sz="2200" i="1" spc="-260" dirty="0" smtClean="0">
                    <a:solidFill>
                      <a:schemeClr val="tx1">
                        <a:lumMod val="85000"/>
                        <a:lumOff val="15000"/>
                      </a:schemeClr>
                    </a:solidFill>
                    <a:latin typeface="+mj-lt"/>
                    <a:cs typeface="LM Sans 12"/>
                  </a:rPr>
                  <a:t/>
                </a:r>
                <a:r>
                  <a:rPr lang="en-US" sz="2200" i="1" spc="5" dirty="0" smtClean="0">
                    <a:solidFill>
                      <a:schemeClr val="tx1">
                        <a:lumMod val="85000"/>
                        <a:lumOff val="15000"/>
                      </a:schemeClr>
                    </a:solidFill>
                    <a:latin typeface="+mj-lt"/>
                    <a:cs typeface="LM Sans 12"/>
                  </a:rPr>
                  <a:t>i</a:t>
                </a:r>
                <a:r>
                  <a:rPr lang="en-US" sz="2200" i="1" spc="95" dirty="0" smtClean="0">
                    <a:solidFill>
                      <a:schemeClr val="tx1">
                        <a:lumMod val="85000"/>
                        <a:lumOff val="15000"/>
                      </a:schemeClr>
                    </a:solidFill>
                    <a:latin typeface="+mj-lt"/>
                    <a:cs typeface="LM Sans 12"/>
                  </a:rPr>
                  <a:t/>
                </a:r>
                <a:r>
                  <a:rPr lang="en-US" sz="2200" spc="15" dirty="0" smtClean="0">
                    <a:solidFill>
                      <a:schemeClr val="tx1">
                        <a:lumMod val="85000"/>
                        <a:lumOff val="15000"/>
                      </a:schemeClr>
                    </a:solidFill>
                    <a:latin typeface="+mj-lt"/>
                    <a:cs typeface="LM Sans 12"/>
                  </a:rPr>
                  <a:t>=</a:t>
                </a:r>
                <a:r>
                  <a:rPr lang="en-US" sz="2200" spc="-75" dirty="0" smtClean="0">
                    <a:solidFill>
                      <a:schemeClr val="tx1">
                        <a:lumMod val="85000"/>
                        <a:lumOff val="15000"/>
                      </a:schemeClr>
                    </a:solidFill>
                    <a:latin typeface="+mj-lt"/>
                    <a:cs typeface="LM Sans 12"/>
                  </a:rPr>
                  <a:t/>
                </a:r>
                <a:r>
                  <a:rPr lang="en-US" sz="2200" spc="5" dirty="0" smtClean="0">
                    <a:solidFill>
                      <a:schemeClr val="tx1">
                        <a:lumMod val="85000"/>
                        <a:lumOff val="15000"/>
                      </a:schemeClr>
                    </a:solidFill>
                    <a:latin typeface="+mj-lt"/>
                    <a:cs typeface="LM Sans 12"/>
                  </a:rPr>
                  <a:t>1</a:t>
                </a:r>
                <a:r>
                  <a:rPr lang="en-US" sz="2200" i="1" spc="5" dirty="0" smtClean="0">
                    <a:solidFill>
                      <a:schemeClr val="tx1">
                        <a:lumMod val="85000"/>
                        <a:lumOff val="15000"/>
                      </a:schemeClr>
                    </a:solidFill>
                    <a:latin typeface="+mj-lt"/>
                    <a:cs typeface="LM Sans 12"/>
                  </a:rPr>
                  <a:t>,</a:t>
                </a:r>
                <a:r>
                  <a:rPr lang="en-US" sz="2200" i="1" spc="-260" dirty="0" smtClean="0">
                    <a:solidFill>
                      <a:schemeClr val="tx1">
                        <a:lumMod val="85000"/>
                        <a:lumOff val="15000"/>
                      </a:schemeClr>
                    </a:solidFill>
                    <a:latin typeface="+mj-lt"/>
                    <a:cs typeface="LM Sans 12"/>
                  </a:rPr>
                  <a:t/>
                </a:r>
                <a:r>
                  <a:rPr lang="en-US" sz="2200" spc="5" dirty="0" smtClean="0">
                    <a:solidFill>
                      <a:schemeClr val="tx1">
                        <a:lumMod val="85000"/>
                        <a:lumOff val="15000"/>
                      </a:schemeClr>
                    </a:solidFill>
                    <a:latin typeface="+mj-lt"/>
                    <a:cs typeface="LM Sans 12"/>
                  </a:rPr>
                  <a:t>2</a:t>
                </a:r>
                <a:r>
                  <a:rPr lang="en-US" sz="2200" i="1" spc="5" dirty="0" smtClean="0">
                    <a:solidFill>
                      <a:schemeClr val="tx1">
                        <a:lumMod val="85000"/>
                        <a:lumOff val="15000"/>
                      </a:schemeClr>
                    </a:solidFill>
                    <a:latin typeface="+mj-lt"/>
                    <a:cs typeface="LM Sans 12"/>
                  </a:rPr>
                  <a:t>,</a:t>
                </a:r>
                <a:r>
                  <a:rPr lang="en-US" sz="2200" i="1" spc="-265" dirty="0" smtClean="0">
                    <a:solidFill>
                      <a:schemeClr val="tx1">
                        <a:lumMod val="85000"/>
                        <a:lumOff val="15000"/>
                      </a:schemeClr>
                    </a:solidFill>
                    <a:latin typeface="+mj-lt"/>
                    <a:cs typeface="LM Sans 12"/>
                  </a:rPr>
                  <a:t/>
                </a:r>
                <a:r>
                  <a:rPr lang="en-US" sz="2200" i="1" spc="5" dirty="0" smtClean="0">
                    <a:solidFill>
                      <a:schemeClr val="tx1">
                        <a:lumMod val="85000"/>
                        <a:lumOff val="15000"/>
                      </a:schemeClr>
                    </a:solidFill>
                    <a:latin typeface="+mj-lt"/>
                    <a:cs typeface="LM Sans 12"/>
                  </a:rPr>
                  <a:t>...,</a:t>
                </a:r>
                <a:r>
                  <a:rPr lang="en-US" sz="2200" i="1" spc="-270" dirty="0" smtClean="0">
                    <a:solidFill>
                      <a:schemeClr val="tx1">
                        <a:lumMod val="85000"/>
                        <a:lumOff val="15000"/>
                      </a:schemeClr>
                    </a:solidFill>
                    <a:latin typeface="+mj-lt"/>
                    <a:cs typeface="LM Sans 12"/>
                  </a:rPr>
                  <a:t/>
                </a:r>
                <a:r>
                  <a:rPr lang="en-US" sz="2200" i="1" spc="25" dirty="0" smtClean="0">
                    <a:solidFill>
                      <a:schemeClr val="tx1">
                        <a:lumMod val="85000"/>
                        <a:lumOff val="15000"/>
                      </a:schemeClr>
                    </a:solidFill>
                    <a:latin typeface="+mj-lt"/>
                    <a:cs typeface="LM Sans 12"/>
                  </a:rPr>
                  <a:t>n,</a:t>
                </a:r>
                <a:r>
                  <a:rPr lang="en-US" sz="2200" i="1" spc="10" dirty="0" smtClean="0">
                    <a:solidFill>
                      <a:schemeClr val="tx1">
                        <a:lumMod val="85000"/>
                        <a:lumOff val="15000"/>
                      </a:schemeClr>
                    </a:solidFill>
                    <a:latin typeface="+mj-lt"/>
                    <a:cs typeface="LM Sans 12"/>
                  </a:rPr>
                  <a:t/>
                </a:r>
                <a:r>
                  <a:rPr lang="en-US" sz="2200" spc="10" dirty="0" smtClean="0">
                    <a:latin typeface="+mj-lt"/>
                    <a:cs typeface="LM Sans 12"/>
                  </a:rPr>
                  <a:t>where</a:t>
                </a:r>
                <a:endParaRPr lang="en-US" sz="2200" dirty="0" smtClean="0">
                  <a:latin typeface="+mj-lt"/>
                  <a:cs typeface="LM Sans 12"/>
                </a:endParaRPr>
              </a:p>
              <a:p>
                <a:pPr marL="0" indent="0">
                  <a:lnSpc>
                    <a:spcPct val="100000"/>
                  </a:lnSpc>
                  <a:spcBef>
                    <a:spcPts val="45"/>
                  </a:spcBef>
                  <a:buNone/>
                </a:pPr>
                <a:r>
                  <a:rPr lang="en-US" sz="2200" i="1" dirty="0" smtClean="0">
                    <a:latin typeface="+mj-lt"/>
                    <a:cs typeface="LM Sans 12"/>
                  </a:rPr>
                  <a:t>f</a:t>
                </a:r>
                <a:r>
                  <a:rPr lang="en-US" sz="2200" i="1" baseline="-12077" dirty="0" smtClean="0">
                    <a:latin typeface="+mj-lt"/>
                    <a:cs typeface="LM Sans 8"/>
                  </a:rPr>
                  <a:t>i </a:t>
                </a:r>
                <a:r>
                  <a:rPr lang="en-US" sz="2200" spc="5" dirty="0">
                    <a:latin typeface="+mj-lt"/>
                    <a:cs typeface="LM Sans 12"/>
                  </a:rPr>
                  <a:t>is </a:t>
                </a:r>
                <a:r>
                  <a:rPr lang="en-US" sz="2200" spc="10" dirty="0">
                    <a:latin typeface="+mj-lt"/>
                    <a:cs typeface="LM Sans 12"/>
                  </a:rPr>
                  <a:t>the frequency </a:t>
                </a:r>
                <a:r>
                  <a:rPr lang="en-US" sz="2200" spc="5" dirty="0">
                    <a:latin typeface="+mj-lt"/>
                    <a:cs typeface="LM Sans 12"/>
                  </a:rPr>
                  <a:t>of </a:t>
                </a:r>
                <a:r>
                  <a:rPr lang="en-US" sz="2200" spc="10" dirty="0">
                    <a:latin typeface="+mj-lt"/>
                    <a:cs typeface="LM Sans 12"/>
                  </a:rPr>
                  <a:t>the </a:t>
                </a:r>
                <a:r>
                  <a:rPr lang="en-US" sz="2200" dirty="0">
                    <a:latin typeface="+mj-lt"/>
                    <a:cs typeface="LM Sans 12"/>
                  </a:rPr>
                  <a:t>variable </a:t>
                </a:r>
                <a:r>
                  <a:rPr lang="en-US" sz="2200" i="1" dirty="0">
                    <a:latin typeface="+mj-lt"/>
                    <a:cs typeface="LM Sans 12"/>
                  </a:rPr>
                  <a:t>x</a:t>
                </a:r>
                <a:r>
                  <a:rPr lang="en-US" sz="2200" i="1" baseline="-12077" dirty="0">
                    <a:latin typeface="+mj-lt"/>
                    <a:cs typeface="LM Sans 8"/>
                  </a:rPr>
                  <a:t>i</a:t>
                </a:r>
                <a:r>
                  <a:rPr lang="en-US" sz="2200" i="1" spc="-450" baseline="-12077" dirty="0">
                    <a:latin typeface="+mj-lt"/>
                    <a:cs typeface="LM Sans 8"/>
                  </a:rPr>
                  <a:t/>
                </a:r>
                <a:r>
                  <a:rPr lang="en-US" sz="2200" i="1" spc="5" dirty="0">
                    <a:latin typeface="+mj-lt"/>
                    <a:cs typeface="LM Sans 12"/>
                  </a:rPr>
                  <a:t>,</a:t>
                </a:r>
                <a:endParaRPr lang="en-US" sz="2200" dirty="0">
                  <a:latin typeface="+mj-lt"/>
                  <a:cs typeface="LM Sans 12"/>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200" i="1" spc="-10">
                              <a:solidFill>
                                <a:schemeClr val="tx1">
                                  <a:lumMod val="95000"/>
                                  <a:lumOff val="5000"/>
                                </a:schemeClr>
                              </a:solidFill>
                              <a:latin typeface="Cambria Math"/>
                            </a:rPr>
                          </m:ctrlPr>
                        </m:accPr>
                        <m:e>
                          <m:r>
                            <a:rPr lang="en-US" sz="2200" i="1" spc="-10">
                              <a:solidFill>
                                <a:schemeClr val="tx1">
                                  <a:lumMod val="95000"/>
                                  <a:lumOff val="5000"/>
                                </a:schemeClr>
                              </a:solidFill>
                              <a:latin typeface="Cambria Math"/>
                            </a:rPr>
                            <m:t>𝑥</m:t>
                          </m:r>
                        </m:e>
                      </m:acc>
                      <m:r>
                        <a:rPr lang="en-US" sz="2200" i="1" spc="-10">
                          <a:solidFill>
                            <a:schemeClr val="tx1">
                              <a:lumMod val="95000"/>
                              <a:lumOff val="5000"/>
                            </a:schemeClr>
                          </a:solidFill>
                          <a:latin typeface="Cambria Math"/>
                        </a:rPr>
                        <m:t>=</m:t>
                      </m:r>
                      <m:f>
                        <m:fPr>
                          <m:ctrlPr>
                            <a:rPr lang="en-US" sz="2200" i="1" spc="-10">
                              <a:solidFill>
                                <a:schemeClr val="tx1">
                                  <a:lumMod val="95000"/>
                                  <a:lumOff val="5000"/>
                                </a:schemeClr>
                              </a:solidFill>
                              <a:latin typeface="Cambria Math"/>
                            </a:rPr>
                          </m:ctrlPr>
                        </m:fPr>
                        <m:num>
                          <m:sSub>
                            <m:sSubPr>
                              <m:ctrlPr>
                                <a:rPr lang="en-US" sz="2200" i="1" spc="-10" smtClean="0">
                                  <a:solidFill>
                                    <a:schemeClr val="tx1">
                                      <a:lumMod val="95000"/>
                                      <a:lumOff val="5000"/>
                                    </a:schemeClr>
                                  </a:solidFill>
                                  <a:latin typeface="Cambria Math"/>
                                </a:rPr>
                              </m:ctrlPr>
                            </m:sSubPr>
                            <m:e>
                              <m:r>
                                <a:rPr lang="en-US" sz="2200" b="0" i="1" spc="-10" smtClean="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1</m:t>
                              </m:r>
                            </m:sub>
                          </m:sSub>
                          <m:r>
                            <m:rPr>
                              <m:nor/>
                            </m:rPr>
                            <a:rPr lang="en-US" sz="2200" i="1" spc="25" dirty="0">
                              <a:solidFill>
                                <a:schemeClr val="tx1">
                                  <a:lumMod val="95000"/>
                                  <a:lumOff val="5000"/>
                                </a:schemeClr>
                              </a:solidFill>
                              <a:latin typeface="+mj-lt"/>
                              <a:cs typeface="LM Sans 12"/>
                            </a:rPr>
                            <m:t>x</m:t>
                          </m:r>
                          <m:r>
                            <m:rPr>
                              <m:nor/>
                            </m:rPr>
                            <a:rPr lang="en-US" sz="2200" spc="37" baseline="-12077" dirty="0">
                              <a:solidFill>
                                <a:schemeClr val="tx1">
                                  <a:lumMod val="95000"/>
                                  <a:lumOff val="5000"/>
                                </a:schemeClr>
                              </a:solidFill>
                              <a:latin typeface="+mj-lt"/>
                              <a:cs typeface="LM Roman 8"/>
                            </a:rPr>
                            <m:t>1</m:t>
                          </m:r>
                          <m:sSub>
                            <m:sSubPr>
                              <m:ctrlPr>
                                <a:rPr lang="en-US" sz="2200" i="1" spc="-10">
                                  <a:solidFill>
                                    <a:schemeClr val="tx1">
                                      <a:lumMod val="95000"/>
                                      <a:lumOff val="5000"/>
                                    </a:schemeClr>
                                  </a:solidFill>
                                  <a:latin typeface="Cambria Math"/>
                                </a:rPr>
                              </m:ctrlPr>
                            </m:sSubPr>
                            <m:e>
                              <m:r>
                                <a:rPr lang="en-US" sz="2200" b="0" i="1" spc="-10" smtClean="0">
                                  <a:solidFill>
                                    <a:schemeClr val="tx1">
                                      <a:lumMod val="95000"/>
                                      <a:lumOff val="5000"/>
                                    </a:schemeClr>
                                  </a:solidFill>
                                  <a:latin typeface="Cambria Math"/>
                                </a:rPr>
                                <m:t>+</m:t>
                              </m:r>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2</m:t>
                              </m:r>
                            </m:sub>
                          </m:sSub>
                          <m:r>
                            <m:rPr>
                              <m:nor/>
                            </m:rPr>
                            <a:rPr lang="en-US" sz="2200" i="1" spc="25" dirty="0">
                              <a:solidFill>
                                <a:schemeClr val="tx1">
                                  <a:lumMod val="95000"/>
                                  <a:lumOff val="5000"/>
                                </a:schemeClr>
                              </a:solidFill>
                              <a:latin typeface="+mj-lt"/>
                              <a:cs typeface="LM Sans 12"/>
                            </a:rPr>
                            <m:t>x</m:t>
                          </m:r>
                          <m:r>
                            <m:rPr>
                              <m:nor/>
                            </m:rPr>
                            <a:rPr lang="en-US" sz="2200" spc="37" baseline="-12077" dirty="0">
                              <a:solidFill>
                                <a:schemeClr val="tx1">
                                  <a:lumMod val="95000"/>
                                  <a:lumOff val="5000"/>
                                </a:schemeClr>
                              </a:solidFill>
                              <a:latin typeface="+mj-lt"/>
                              <a:cs typeface="LM Roman 8"/>
                            </a:rPr>
                            <m:t>2</m:t>
                          </m:r>
                          <m:r>
                            <m:rPr>
                              <m:nor/>
                            </m:rPr>
                            <a:rPr lang="en-US" sz="2200" i="1" spc="-265" dirty="0">
                              <a:solidFill>
                                <a:schemeClr val="tx1">
                                  <a:lumMod val="95000"/>
                                  <a:lumOff val="5000"/>
                                </a:schemeClr>
                              </a:solidFill>
                              <a:latin typeface="+mj-lt"/>
                              <a:cs typeface="LM Sans 12"/>
                            </a:rPr>
                            <m:t> </m:t>
                          </m:r>
                          <m:r>
                            <m:rPr>
                              <m:nor/>
                            </m:rPr>
                            <a:rPr lang="en-US" sz="2200" b="0" i="1" spc="-265" dirty="0" smtClean="0">
                              <a:solidFill>
                                <a:schemeClr val="tx1">
                                  <a:lumMod val="95000"/>
                                  <a:lumOff val="5000"/>
                                </a:schemeClr>
                              </a:solidFill>
                              <a:latin typeface="+mj-lt"/>
                              <a:cs typeface="LM Sans 12"/>
                            </a:rPr>
                            <m:t>+</m:t>
                          </m:r>
                          <m:r>
                            <a:rPr lang="en-US" sz="2200" i="1" spc="5" dirty="0">
                              <a:solidFill>
                                <a:schemeClr val="tx1">
                                  <a:lumMod val="95000"/>
                                  <a:lumOff val="5000"/>
                                </a:schemeClr>
                              </a:solidFill>
                              <a:latin typeface="Cambria Math"/>
                              <a:cs typeface="LM Sans 12"/>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𝑛</m:t>
                              </m:r>
                            </m:sub>
                          </m:sSub>
                          <m:r>
                            <m:rPr>
                              <m:nor/>
                            </m:rPr>
                            <a:rPr lang="en-US" sz="2200" i="1" dirty="0">
                              <a:solidFill>
                                <a:schemeClr val="tx1">
                                  <a:lumMod val="95000"/>
                                  <a:lumOff val="5000"/>
                                </a:schemeClr>
                              </a:solidFill>
                              <a:latin typeface="+mj-lt"/>
                              <a:cs typeface="LM Sans 12"/>
                            </a:rPr>
                            <m:t>x</m:t>
                          </m:r>
                          <m:r>
                            <m:rPr>
                              <m:nor/>
                            </m:rPr>
                            <a:rPr lang="en-US" sz="2200" i="1" baseline="-12077" dirty="0">
                              <a:solidFill>
                                <a:schemeClr val="tx1">
                                  <a:lumMod val="95000"/>
                                  <a:lumOff val="5000"/>
                                </a:schemeClr>
                              </a:solidFill>
                              <a:latin typeface="+mj-lt"/>
                              <a:cs typeface="LM Sans 8"/>
                            </a:rPr>
                            <m:t>n</m:t>
                          </m:r>
                        </m:num>
                        <m:den>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1</m:t>
                              </m:r>
                            </m:sub>
                          </m:sSub>
                          <m:r>
                            <a:rPr lang="en-US" sz="2200" b="0" i="1" spc="-10" smtClean="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2</m:t>
                              </m:r>
                            </m:sub>
                          </m:sSub>
                          <m:r>
                            <a:rPr lang="en-US" sz="2200" b="0" i="1" spc="-10" smtClean="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b="0" i="1" spc="-10" smtClean="0">
                                  <a:solidFill>
                                    <a:schemeClr val="tx1">
                                      <a:lumMod val="95000"/>
                                      <a:lumOff val="5000"/>
                                    </a:schemeClr>
                                  </a:solidFill>
                                  <a:latin typeface="Cambria Math"/>
                                </a:rPr>
                                <m:t>𝑛</m:t>
                              </m:r>
                            </m:sub>
                          </m:sSub>
                        </m:den>
                      </m:f>
                      <m:r>
                        <a:rPr lang="en-US" sz="2200" b="0" i="1" spc="-10" smtClean="0">
                          <a:solidFill>
                            <a:schemeClr val="tx1">
                              <a:lumMod val="95000"/>
                              <a:lumOff val="5000"/>
                            </a:schemeClr>
                          </a:solidFill>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num>
                        <m:den>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m:rPr>
                          <m:nor/>
                        </m:rPr>
                        <a:rPr lang="en-US" sz="2200" dirty="0"/>
                        <m:t> , </m:t>
                      </m:r>
                      <m:r>
                        <m:rPr>
                          <m:nor/>
                        </m:rPr>
                        <a:rPr lang="en-US" sz="2200" dirty="0"/>
                        <m:t>where</m:t>
                      </m:r>
                      <m:r>
                        <m:rPr>
                          <m:nor/>
                        </m:rPr>
                        <a:rPr lang="en-US" sz="2200" dirty="0"/>
                        <m:t> </m:t>
                      </m:r>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r>
                        <a:rPr lang="en-US" sz="2200" i="1">
                          <a:latin typeface="Cambria Math"/>
                        </a:rPr>
                        <m:t>=</m:t>
                      </m:r>
                      <m:r>
                        <a:rPr lang="en-US" sz="2200" i="1">
                          <a:latin typeface="Cambria Math"/>
                        </a:rPr>
                        <m:t>𝑁</m:t>
                      </m:r>
                    </m:oMath>
                  </m:oMathPara>
                </a14:m>
                <a:endParaRPr lang="en-US" sz="2200" dirty="0"/>
              </a:p>
              <a:p>
                <a:pPr marL="0" indent="0">
                  <a:buNone/>
                </a:pPr>
                <a:endParaRPr lang="en-US" sz="2200" dirty="0" smtClean="0">
                  <a:solidFill>
                    <a:schemeClr val="tx1">
                      <a:lumMod val="95000"/>
                      <a:lumOff val="5000"/>
                    </a:schemeClr>
                  </a:solidFill>
                  <a:latin typeface="+mj-lt"/>
                  <a:cs typeface="LM Sans 12"/>
                </a:endParaRPr>
              </a:p>
              <a:p>
                <a:pPr marL="0" indent="0">
                  <a:buNone/>
                </a:pPr>
                <a:endParaRPr lang="en-US" sz="22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674" r="-148" b="-84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4E79005-DCF3-43BA-8BF9-DF865660AE6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kumimoji="0" lang="en-US" sz="3000" b="1" i="0" u="none" strike="noStrike" kern="1200" cap="none" spc="0" normalizeH="0" baseline="0" noProof="0" dirty="0" smtClean="0">
                <a:ln>
                  <a:noFill/>
                </a:ln>
                <a:solidFill>
                  <a:schemeClr val="dk1"/>
                </a:solidFill>
                <a:effectLst/>
                <a:uLnTx/>
                <a:uFillTx/>
              </a:rPr>
              <a:t>(CO1)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419712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Q.Fit a straight line to the following data by least square method.</a:t>
                </a:r>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dirty="0" smtClean="0"/>
                  <a:t>Sol. Let the straight line obtained from the given data be</a:t>
                </a:r>
                <a:endParaRPr lang="en-US" sz="2200" b="0" i="1" dirty="0" smtClean="0">
                  <a:latin typeface="Cambria Math"/>
                </a:endParaRPr>
              </a:p>
              <a:p>
                <a:pPr marL="0" indent="0">
                  <a:buNone/>
                </a:pP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𝑏𝑥</m:t>
                    </m:r>
                  </m:oMath>
                </a14:m>
                <a:r>
                  <a:rPr lang="en-US" sz="2200" dirty="0" smtClean="0"/>
                  <a:t>			(1)</a:t>
                </a:r>
              </a:p>
              <a:p>
                <a:pPr marL="0" indent="0">
                  <a:buNone/>
                </a:pPr>
                <a:r>
                  <a:rPr lang="en-US" sz="2200" dirty="0" smtClean="0"/>
                  <a:t> then the normal equations are</a:t>
                </a:r>
              </a:p>
              <a:p>
                <a:pPr marL="0" indent="0">
                  <a:buNone/>
                </a:pPr>
                <a14:m>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𝑦</m:t>
                        </m:r>
                      </m:e>
                    </m:nary>
                    <m:r>
                      <a:rPr lang="en-US" sz="2200" b="0" i="1" smtClean="0">
                        <a:latin typeface="Cambria Math"/>
                      </a:rPr>
                      <m:t>=</m:t>
                    </m:r>
                    <m:r>
                      <a:rPr lang="en-US" sz="2200" b="0" i="1" smtClean="0">
                        <a:latin typeface="Cambria Math"/>
                      </a:rPr>
                      <m:t>𝑚𝑎</m:t>
                    </m:r>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a:rPr>
                        </m:ctrlPr>
                      </m:naryPr>
                      <m:sub/>
                      <m:sup/>
                      <m:e>
                        <m:r>
                          <a:rPr lang="en-US" sz="2200" b="0" i="1" smtClean="0">
                            <a:latin typeface="Cambria Math"/>
                          </a:rPr>
                          <m:t>𝑥</m:t>
                        </m:r>
                      </m:e>
                    </m:nary>
                  </m:oMath>
                </a14:m>
                <a:r>
                  <a:rPr lang="en-US" sz="2200" dirty="0" smtClean="0"/>
                  <a:t> 		(2)</a:t>
                </a:r>
              </a:p>
              <a:p>
                <a:pPr marL="0" indent="0">
                  <a:buNone/>
                </a:pPr>
                <a14:m>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𝑥𝑦</m:t>
                        </m:r>
                      </m:e>
                    </m:nary>
                    <m:r>
                      <a:rPr lang="en-US" sz="2200" b="0" i="1" smtClean="0">
                        <a:latin typeface="Cambria Math"/>
                      </a:rPr>
                      <m:t>=</m:t>
                    </m:r>
                    <m:r>
                      <a:rPr lang="en-US" sz="2200" b="0" i="1" smtClean="0">
                        <a:latin typeface="Cambria Math"/>
                      </a:rPr>
                      <m:t>𝑎</m:t>
                    </m:r>
                    <m:nary>
                      <m:naryPr>
                        <m:chr m:val="∑"/>
                        <m:subHide m:val="on"/>
                        <m:supHide m:val="on"/>
                        <m:ctrlPr>
                          <a:rPr lang="en-US" sz="2200" i="1" smtClean="0">
                            <a:latin typeface="Cambria Math"/>
                          </a:rPr>
                        </m:ctrlPr>
                      </m:naryPr>
                      <m:sub/>
                      <m:sup/>
                      <m:e>
                        <m:r>
                          <a:rPr lang="en-US" sz="2200" b="0" i="1" smtClean="0">
                            <a:latin typeface="Cambria Math"/>
                          </a:rPr>
                          <m:t>𝑥</m:t>
                        </m:r>
                      </m:e>
                    </m:nary>
                    <m:r>
                      <a:rPr lang="en-US" sz="2200" b="0" i="1" smtClean="0">
                        <a:latin typeface="Cambria Math"/>
                      </a:rPr>
                      <m:t>+</m:t>
                    </m:r>
                    <m:r>
                      <a:rPr lang="en-US" sz="2200" b="0" i="1" smtClean="0">
                        <a:latin typeface="Cambria Math"/>
                      </a:rPr>
                      <m:t>𝑏</m:t>
                    </m:r>
                    <m:nary>
                      <m:naryPr>
                        <m:chr m:val="∑"/>
                        <m:subHide m:val="on"/>
                        <m:supHide m:val="on"/>
                        <m:ctrlPr>
                          <a:rPr lang="en-US" sz="2200" i="1" smtClean="0">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2</m:t>
                            </m:r>
                          </m:sup>
                        </m:sSup>
                      </m:e>
                    </m:nary>
                  </m:oMath>
                </a14:m>
                <a:r>
                  <a:rPr lang="en-US" sz="2200" dirty="0" smtClean="0"/>
                  <a:t> 		(3)                                    m=5</a:t>
                </a: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5185"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04C9E52-AAC9-44AF-BDAF-5A5F1A5D129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590446339"/>
                  </p:ext>
                </p:extLst>
              </p:nvPr>
            </p:nvGraphicFramePr>
            <p:xfrm>
              <a:off x="1524000" y="1651000"/>
              <a:ext cx="6096000" cy="73660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p>
                      </a:txBody>
                      <a:tcPr/>
                    </a:tc>
                    <a:tc>
                      <a:txBody>
                        <a:bodyPr/>
                        <a:lstStyle/>
                        <a:p>
                          <a:r>
                            <a:rPr lang="en-US" dirty="0" smtClean="0"/>
                            <a:t>1</a:t>
                          </a:r>
                          <a:endParaRPr lang="en-US" dirty="0"/>
                        </a:p>
                      </a:txBody>
                      <a:tcPr/>
                    </a:tc>
                    <a:tc>
                      <a:txBody>
                        <a:bodyPr/>
                        <a:lstStyle/>
                        <a:p>
                          <a:r>
                            <a:rPr lang="en-US" dirty="0" smtClean="0"/>
                            <a:t>1.8</a:t>
                          </a:r>
                          <a:endParaRPr lang="en-US" dirty="0"/>
                        </a:p>
                      </a:txBody>
                      <a:tcPr/>
                    </a:tc>
                    <a:tc>
                      <a:txBody>
                        <a:bodyPr/>
                        <a:lstStyle/>
                        <a:p>
                          <a:r>
                            <a:rPr lang="en-US" dirty="0" smtClean="0"/>
                            <a:t>3.3</a:t>
                          </a:r>
                          <a:endParaRPr lang="en-US" dirty="0"/>
                        </a:p>
                      </a:txBody>
                      <a:tcPr/>
                    </a:tc>
                    <a:tc>
                      <a:txBody>
                        <a:bodyPr/>
                        <a:lstStyle/>
                        <a:p>
                          <a:r>
                            <a:rPr lang="en-US" dirty="0" smtClean="0"/>
                            <a:t>4.5</a:t>
                          </a:r>
                          <a:endParaRPr lang="en-US" dirty="0"/>
                        </a:p>
                      </a:txBody>
                      <a:tcPr/>
                    </a:tc>
                    <a:tc>
                      <a:txBody>
                        <a:bodyPr/>
                        <a:lstStyle/>
                        <a:p>
                          <a:r>
                            <a:rPr lang="en-US" dirty="0" smtClean="0"/>
                            <a:t>6.3</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925750679"/>
                  </p:ext>
                </p:extLst>
              </p:nvPr>
            </p:nvGraphicFramePr>
            <p:xfrm>
              <a:off x="1524000" y="1651000"/>
              <a:ext cx="6096000" cy="73660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65760">
                    <a:tc>
                      <a:txBody>
                        <a:bodyPr/>
                        <a:lstStyle/>
                        <a:p>
                          <a:endParaRPr lang="en-US"/>
                        </a:p>
                      </a:txBody>
                      <a:tcPr>
                        <a:blipFill rotWithShape="1">
                          <a:blip r:embed="rId4"/>
                          <a:stretch>
                            <a:fillRect t="-8333" r="-498802" b="-126667"/>
                          </a:stretch>
                        </a:blip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endParaRPr lang="en-US"/>
                        </a:p>
                      </a:txBody>
                      <a:tcPr>
                        <a:blipFill rotWithShape="1">
                          <a:blip r:embed="rId4"/>
                          <a:stretch>
                            <a:fillRect t="-106557" r="-498802" b="-24590"/>
                          </a:stretch>
                        </a:blipFill>
                      </a:tcPr>
                    </a:tc>
                    <a:tc>
                      <a:txBody>
                        <a:bodyPr/>
                        <a:lstStyle/>
                        <a:p>
                          <a:r>
                            <a:rPr lang="en-US" dirty="0" smtClean="0"/>
                            <a:t>1</a:t>
                          </a:r>
                          <a:endParaRPr lang="en-US" dirty="0"/>
                        </a:p>
                      </a:txBody>
                      <a:tcPr/>
                    </a:tc>
                    <a:tc>
                      <a:txBody>
                        <a:bodyPr/>
                        <a:lstStyle/>
                        <a:p>
                          <a:r>
                            <a:rPr lang="en-US" dirty="0" smtClean="0"/>
                            <a:t>1.8</a:t>
                          </a:r>
                          <a:endParaRPr lang="en-US" dirty="0"/>
                        </a:p>
                      </a:txBody>
                      <a:tcPr/>
                    </a:tc>
                    <a:tc>
                      <a:txBody>
                        <a:bodyPr/>
                        <a:lstStyle/>
                        <a:p>
                          <a:r>
                            <a:rPr lang="en-US" dirty="0" smtClean="0"/>
                            <a:t>3.3</a:t>
                          </a:r>
                          <a:endParaRPr lang="en-US" dirty="0"/>
                        </a:p>
                      </a:txBody>
                      <a:tcPr/>
                    </a:tc>
                    <a:tc>
                      <a:txBody>
                        <a:bodyPr/>
                        <a:lstStyle/>
                        <a:p>
                          <a:r>
                            <a:rPr lang="en-US" dirty="0" smtClean="0"/>
                            <a:t>4.5</a:t>
                          </a:r>
                          <a:endParaRPr lang="en-US" dirty="0"/>
                        </a:p>
                      </a:txBody>
                      <a:tcPr/>
                    </a:tc>
                    <a:tc>
                      <a:txBody>
                        <a:bodyPr/>
                        <a:lstStyle/>
                        <a:p>
                          <a:r>
                            <a:rPr lang="en-US" dirty="0" smtClean="0"/>
                            <a:t>6.3</a:t>
                          </a:r>
                          <a:endParaRPr lang="en-US"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611616437"/>
      </p:ext>
    </p:extLst>
  </p:cSld>
  <p:clrMapOvr>
    <a:masterClrMapping/>
  </p:clrMapOvr>
  <p:transition spd="slow">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B63D1B-F182-411C-AC7A-F075710E3D6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p:txBody>
              <a:bodyPr>
                <a:normAutofit/>
              </a:bodyPr>
              <a:lstStyle/>
              <a:p>
                <a:endParaRPr lang="en-US" dirty="0" smtClean="0"/>
              </a:p>
              <a:p>
                <a:endParaRPr lang="en-US" dirty="0"/>
              </a:p>
              <a:p>
                <a:endParaRPr lang="en-US" dirty="0" smtClean="0"/>
              </a:p>
              <a:p>
                <a:endParaRPr lang="en-US" dirty="0"/>
              </a:p>
              <a:p>
                <a:pPr marL="0" indent="0">
                  <a:buNone/>
                </a:pPr>
                <a:r>
                  <a:rPr lang="en-US" sz="2200" dirty="0" smtClean="0"/>
                  <a:t>From(2) and (3),</a:t>
                </a:r>
                <a:r>
                  <a:rPr lang="en-US" sz="2200" dirty="0"/>
                  <a:t/>
                </a:r>
                <a14:m>
                  <m:oMath xmlns:m="http://schemas.openxmlformats.org/officeDocument/2006/math">
                    <m:nary>
                      <m:naryPr>
                        <m:chr m:val="∑"/>
                        <m:subHide m:val="on"/>
                        <m:supHide m:val="on"/>
                        <m:ctrlPr>
                          <a:rPr lang="en-US" sz="2200" i="1">
                            <a:latin typeface="Cambria Math"/>
                          </a:rPr>
                        </m:ctrlPr>
                      </m:naryPr>
                      <m:sub/>
                      <m:sup/>
                      <m:e>
                        <m:r>
                          <a:rPr lang="en-US" sz="2200" i="1">
                            <a:latin typeface="Cambria Math"/>
                          </a:rPr>
                          <m:t>𝑦</m:t>
                        </m:r>
                      </m:e>
                    </m:nary>
                    <m:r>
                      <a:rPr lang="en-US" sz="2200" i="1">
                        <a:latin typeface="Cambria Math"/>
                      </a:rPr>
                      <m:t>=</m:t>
                    </m:r>
                    <m:r>
                      <a:rPr lang="en-US" sz="2200" i="1">
                        <a:latin typeface="Cambria Math"/>
                      </a:rPr>
                      <m:t>𝑚𝑎</m:t>
                    </m:r>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r>
                          <a:rPr lang="en-US" sz="2200" i="1">
                            <a:latin typeface="Cambria Math"/>
                          </a:rPr>
                          <m:t>𝑥</m:t>
                        </m:r>
                      </m:e>
                    </m:nary>
                    <m:r>
                      <a:rPr lang="en-US" sz="2200" b="0" i="0" smtClean="0">
                        <a:latin typeface="Cambria Math"/>
                      </a:rPr>
                      <m:t>⇒</m:t>
                    </m:r>
                  </m:oMath>
                </a14:m>
                <a:r>
                  <a:rPr lang="en-US" sz="2200" dirty="0" smtClean="0"/>
                  <a:t> 16.9=</a:t>
                </a:r>
                <a14:m>
                  <m:oMath xmlns:m="http://schemas.openxmlformats.org/officeDocument/2006/math">
                    <m:r>
                      <a:rPr lang="en-US" sz="2200" b="0" i="1" smtClean="0">
                        <a:latin typeface="Cambria Math"/>
                      </a:rPr>
                      <m:t>5</m:t>
                    </m:r>
                    <m:r>
                      <a:rPr lang="en-US" sz="2200" b="0" i="1" smtClean="0">
                        <a:latin typeface="Cambria Math"/>
                      </a:rPr>
                      <m:t>𝑎</m:t>
                    </m:r>
                    <m:r>
                      <a:rPr lang="en-US" sz="2200" b="0" i="1" smtClean="0">
                        <a:latin typeface="Cambria Math"/>
                      </a:rPr>
                      <m:t>+</m:t>
                    </m:r>
                    <m:r>
                      <a:rPr lang="en-US" sz="2200" b="0" i="1" smtClean="0">
                        <a:latin typeface="Cambria Math"/>
                      </a:rPr>
                      <m:t>10</m:t>
                    </m:r>
                    <m:r>
                      <a:rPr lang="en-US" sz="2200" b="0" i="1" smtClean="0">
                        <a:latin typeface="Cambria Math"/>
                      </a:rPr>
                      <m:t>𝑏</m:t>
                    </m:r>
                  </m:oMath>
                </a14:m>
                <a:endParaRPr lang="en-US" sz="2200" b="0" dirty="0" smtClean="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r>
                            <a:rPr lang="en-US" sz="2200" i="1">
                              <a:latin typeface="Cambria Math"/>
                            </a:rPr>
                            <m:t>𝑥</m:t>
                          </m:r>
                        </m:e>
                      </m:nary>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2</m:t>
                              </m:r>
                            </m:sup>
                          </m:sSup>
                        </m:e>
                      </m:nary>
                      <m:r>
                        <a:rPr lang="en-US" sz="2200" b="0" i="1" smtClean="0">
                          <a:latin typeface="Cambria Math"/>
                        </a:rPr>
                        <m:t>⇒</m:t>
                      </m:r>
                      <m:r>
                        <a:rPr lang="en-US" sz="2200" b="0" i="1" smtClean="0">
                          <a:latin typeface="Cambria Math"/>
                        </a:rPr>
                        <m:t>47</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10</m:t>
                      </m:r>
                      <m:r>
                        <a:rPr lang="en-US" sz="2200" b="0" i="1" smtClean="0">
                          <a:latin typeface="Cambria Math"/>
                        </a:rPr>
                        <m:t>𝑎</m:t>
                      </m:r>
                      <m:r>
                        <a:rPr lang="en-US" sz="2200" b="0" i="1" smtClean="0">
                          <a:latin typeface="Cambria Math"/>
                        </a:rPr>
                        <m:t>+</m:t>
                      </m:r>
                      <m:r>
                        <a:rPr lang="en-US" sz="2200" b="0" i="1" smtClean="0">
                          <a:latin typeface="Cambria Math"/>
                        </a:rPr>
                        <m:t>30</m:t>
                      </m:r>
                      <m:r>
                        <a:rPr lang="en-US" sz="2200" b="0" i="1" smtClean="0">
                          <a:latin typeface="Cambria Math"/>
                        </a:rPr>
                        <m:t>𝑏</m:t>
                      </m:r>
                    </m:oMath>
                  </m:oMathPara>
                </a14:m>
                <a:endParaRPr lang="en-US" sz="2200" b="0" dirty="0" smtClean="0"/>
              </a:p>
              <a:p>
                <a:pPr marL="0" indent="0">
                  <a:buNone/>
                </a:pPr>
                <a:r>
                  <a:rPr lang="en-US" sz="2200" dirty="0" smtClean="0"/>
                  <a:t>Solving we get </a:t>
                </a:r>
                <a14:m>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72</m:t>
                    </m:r>
                    <m:r>
                      <a:rPr lang="en-US" sz="2200" b="0" i="1" smtClean="0">
                        <a:latin typeface="Cambria Math"/>
                      </a:rPr>
                      <m:t>,</m:t>
                    </m:r>
                    <m:r>
                      <a:rPr lang="en-US" sz="2200" b="0" i="1" smtClean="0">
                        <a:latin typeface="Cambria Math"/>
                      </a:rPr>
                      <m:t>𝑏</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33</m:t>
                    </m:r>
                  </m:oMath>
                </a14:m>
                <a:endParaRPr lang="en-US" sz="2200" b="0" dirty="0" smtClean="0"/>
              </a:p>
              <a:p>
                <a:pPr marL="0" indent="0">
                  <a:buNone/>
                </a:pPr>
                <a:r>
                  <a:rPr lang="en-US" sz="2200" dirty="0" smtClean="0"/>
                  <a:t>Required lines is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72</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33</m:t>
                    </m:r>
                    <m:r>
                      <a:rPr lang="en-US" sz="2200" b="0" i="1" smtClean="0">
                        <a:latin typeface="Cambria Math"/>
                      </a:rPr>
                      <m:t>𝑥</m:t>
                    </m:r>
                  </m:oMath>
                </a14:m>
                <a:endParaRPr lang="en-US" sz="2200" dirty="0" smtClean="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889" t="-1752"/>
                </a:stretch>
              </a:blipFill>
            </p:spPr>
            <p:txBody>
              <a:bodyPr/>
              <a:lstStyle/>
              <a:p>
                <a:r>
                  <a:rPr lang="en-US">
                    <a:noFill/>
                  </a:rPr>
                  <a:t> </a:t>
                </a:r>
              </a:p>
            </p:txBody>
          </p:sp>
        </mc:Fallback>
      </mc:AlternateContent>
      <p:pic>
        <p:nvPicPr>
          <p:cNvPr id="1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4800" y="688931"/>
            <a:ext cx="8235950" cy="301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409944921"/>
      </p:ext>
    </p:extLst>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lnSpcReduction="10000"/>
              </a:bodyPr>
              <a:lstStyle/>
              <a:p>
                <a:pPr>
                  <a:buFont typeface="Wingdings" pitchFamily="2" charset="2"/>
                  <a:buChar char="Ø"/>
                </a:pPr>
                <a:r>
                  <a:rPr lang="en-US" sz="2200" b="1" dirty="0" smtClean="0"/>
                  <a:t>FITTING OF AN EXPONENTIAL CURVE</a:t>
                </a:r>
              </a:p>
              <a:p>
                <a:pPr marL="0" indent="0">
                  <a:buNone/>
                </a:pPr>
                <a:r>
                  <a:rPr lang="en-US" sz="2200" dirty="0" smtClean="0"/>
                  <a:t>Let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m:t>
                    </m:r>
                    <m:sSup>
                      <m:sSupPr>
                        <m:ctrlPr>
                          <a:rPr lang="en-US" sz="2200" i="1" smtClean="0">
                            <a:latin typeface="Cambria Math"/>
                          </a:rPr>
                        </m:ctrlPr>
                      </m:sSupPr>
                      <m:e>
                        <m:r>
                          <a:rPr lang="en-US" sz="2200" b="0" i="1" smtClean="0">
                            <a:latin typeface="Cambria Math"/>
                          </a:rPr>
                          <m:t>𝑒</m:t>
                        </m:r>
                      </m:e>
                      <m:sup>
                        <m:r>
                          <a:rPr lang="en-US" sz="2200" b="0" i="1" smtClean="0">
                            <a:latin typeface="Cambria Math"/>
                          </a:rPr>
                          <m:t>𝑏𝑥</m:t>
                        </m:r>
                      </m:sup>
                    </m:sSup>
                  </m:oMath>
                </a14:m>
                <a:endParaRPr lang="en-US" sz="2200" dirty="0" smtClean="0"/>
              </a:p>
              <a:p>
                <a:pPr marL="0" indent="0">
                  <a:buNone/>
                </a:pPr>
                <a:r>
                  <a:rPr lang="en-US" sz="2200" dirty="0" smtClean="0"/>
                  <a:t>Taking logarithm on both sides, we get</a:t>
                </a:r>
              </a:p>
              <a:p>
                <a:pPr marL="0" indent="0">
                  <a:buNone/>
                </a:pPr>
                <a14:m>
                  <m:oMathPara xmlns:m="http://schemas.openxmlformats.org/officeDocument/2006/math">
                    <m:oMathParaPr>
                      <m:jc m:val="left"/>
                    </m:oMathParaPr>
                    <m:oMath xmlns:m="http://schemas.openxmlformats.org/officeDocument/2006/math">
                      <m:func>
                        <m:funcPr>
                          <m:ctrlPr>
                            <a:rPr lang="en-US" sz="2200" i="1" smtClean="0">
                              <a:latin typeface="Cambria Math"/>
                            </a:rPr>
                          </m:ctrlPr>
                        </m:funcPr>
                        <m:fName>
                          <m:sSub>
                            <m:sSubPr>
                              <m:ctrlPr>
                                <a:rPr lang="en-US" sz="2200" i="1" smtClean="0">
                                  <a:latin typeface="Cambria Math"/>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𝑦</m:t>
                          </m:r>
                        </m:e>
                      </m:func>
                      <m:r>
                        <a:rPr lang="en-US" sz="2200" b="0" i="1" smtClean="0">
                          <a:latin typeface="Cambria Math"/>
                        </a:rPr>
                        <m:t>=</m:t>
                      </m:r>
                      <m:func>
                        <m:funcPr>
                          <m:ctrlPr>
                            <a:rPr lang="en-US" sz="2200" i="1" smtClean="0">
                              <a:latin typeface="Cambria Math"/>
                            </a:rPr>
                          </m:ctrlPr>
                        </m:funcPr>
                        <m:fName>
                          <m:sSub>
                            <m:sSubPr>
                              <m:ctrlPr>
                                <a:rPr lang="en-US" sz="2200" i="1" smtClean="0">
                                  <a:latin typeface="Cambria Math"/>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𝑎</m:t>
                          </m:r>
                        </m:e>
                      </m:func>
                      <m:r>
                        <a:rPr lang="en-US" sz="2200" b="0" i="1" smtClean="0">
                          <a:latin typeface="Cambria Math"/>
                        </a:rPr>
                        <m:t>+</m:t>
                      </m:r>
                      <m:r>
                        <a:rPr lang="en-US" sz="2200" b="0" i="1" smtClean="0">
                          <a:latin typeface="Cambria Math"/>
                        </a:rPr>
                        <m:t>𝑏𝑥</m:t>
                      </m:r>
                      <m:func>
                        <m:funcPr>
                          <m:ctrlPr>
                            <a:rPr lang="en-US" sz="2200" i="1" smtClean="0">
                              <a:latin typeface="Cambria Math"/>
                            </a:rPr>
                          </m:ctrlPr>
                        </m:funcPr>
                        <m:fName>
                          <m:sSub>
                            <m:sSubPr>
                              <m:ctrlPr>
                                <a:rPr lang="en-US" sz="2200" i="1" smtClean="0">
                                  <a:latin typeface="Cambria Math"/>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𝑒</m:t>
                          </m:r>
                        </m:e>
                      </m:func>
                    </m:oMath>
                  </m:oMathPara>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𝑌</m:t>
                      </m:r>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𝐵𝑋</m:t>
                      </m:r>
                    </m:oMath>
                  </m:oMathPara>
                </a14:m>
                <a:endParaRPr lang="en-US" sz="2200" dirty="0" smtClean="0"/>
              </a:p>
              <a:p>
                <a:pPr marL="0" indent="0">
                  <a:buNone/>
                </a:pPr>
                <a:r>
                  <a:rPr lang="en-US" sz="2200" dirty="0" smtClean="0"/>
                  <a:t>Where </a:t>
                </a:r>
                <a14:m>
                  <m:oMath xmlns:m="http://schemas.openxmlformats.org/officeDocument/2006/math">
                    <m:r>
                      <a:rPr lang="en-US" sz="2200" b="0" i="1" smtClean="0">
                        <a:latin typeface="Cambria Math"/>
                      </a:rPr>
                      <m:t>𝑌</m:t>
                    </m:r>
                    <m:r>
                      <a:rPr lang="en-US" sz="2200" b="0" i="1" smtClean="0">
                        <a:latin typeface="Cambria Math"/>
                      </a:rPr>
                      <m:t>=</m:t>
                    </m:r>
                  </m:oMath>
                </a14:m>
                <a:r>
                  <a:rPr lang="en-US" sz="2200" dirty="0" smtClean="0"/>
                  <a:t/>
                </a:r>
                <a14:m>
                  <m:oMath xmlns:m="http://schemas.openxmlformats.org/officeDocument/2006/math">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smtClean="0">
                        <a:latin typeface="Cambria Math"/>
                      </a:rPr>
                      <m:t>,</m:t>
                    </m:r>
                    <m:r>
                      <a:rPr lang="en-US" sz="2200" b="0" i="1" smtClean="0">
                        <a:latin typeface="Cambria Math"/>
                      </a:rPr>
                      <m:t>𝐴</m:t>
                    </m:r>
                    <m:r>
                      <a:rPr lang="en-US" sz="2200" b="0" i="1" smtClean="0">
                        <a:latin typeface="Cambria Math"/>
                      </a:rPr>
                      <m:t>=</m:t>
                    </m:r>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oMath>
                </a14:m>
                <a:r>
                  <a:rPr lang="en-US" sz="2200" dirty="0" smtClean="0"/>
                  <a:t>,</a:t>
                </a:r>
                <a14:m>
                  <m:oMath xmlns:m="http://schemas.openxmlformats.org/officeDocument/2006/math">
                    <m:r>
                      <a:rPr lang="en-US" sz="2200" b="0" i="1" dirty="0" smtClean="0">
                        <a:latin typeface="Cambria Math"/>
                      </a:rPr>
                      <m:t>𝐵</m:t>
                    </m:r>
                    <m:r>
                      <a:rPr lang="en-US" sz="2200" b="0" i="0" dirty="0" smtClean="0">
                        <a:latin typeface="Cambria Math"/>
                      </a:rPr>
                      <m:t>=</m:t>
                    </m:r>
                    <m:r>
                      <a:rPr lang="en-US" sz="2200" b="0" i="1">
                        <a:latin typeface="Cambria Math"/>
                      </a:rPr>
                      <m:t>𝑏</m:t>
                    </m:r>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𝑒</m:t>
                        </m:r>
                        <m:r>
                          <a:rPr lang="en-US" sz="2200" b="0" i="1" smtClean="0">
                            <a:latin typeface="Cambria Math"/>
                          </a:rPr>
                          <m:t>,</m:t>
                        </m:r>
                        <m:r>
                          <a:rPr lang="en-US" sz="2200" b="0" i="1" smtClean="0">
                            <a:latin typeface="Cambria Math"/>
                          </a:rPr>
                          <m:t>𝑋</m:t>
                        </m:r>
                        <m:r>
                          <a:rPr lang="en-US" sz="2200" b="0" i="1" smtClean="0">
                            <a:latin typeface="Cambria Math"/>
                          </a:rPr>
                          <m:t>=</m:t>
                        </m:r>
                        <m:r>
                          <a:rPr lang="en-US" sz="2200" b="0" i="1" smtClean="0">
                            <a:latin typeface="Cambria Math"/>
                          </a:rPr>
                          <m:t>𝑥</m:t>
                        </m:r>
                      </m:e>
                    </m:func>
                  </m:oMath>
                </a14:m>
                <a:endParaRPr lang="en-US" sz="2200" dirty="0" smtClean="0"/>
              </a:p>
              <a:p>
                <a:pPr marL="0" indent="0">
                  <a:buNone/>
                </a:pPr>
                <a:r>
                  <a:rPr lang="en-US" sz="2200" dirty="0" smtClean="0"/>
                  <a:t>The normal equation for (1) 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𝑌</m:t>
                          </m:r>
                        </m:e>
                      </m:nary>
                      <m:r>
                        <a:rPr lang="en-US" sz="2200" b="0" i="1" smtClean="0">
                          <a:latin typeface="Cambria Math"/>
                        </a:rPr>
                        <m:t>=</m:t>
                      </m:r>
                      <m:r>
                        <a:rPr lang="en-US" sz="2200" b="0" i="1" smtClean="0">
                          <a:latin typeface="Cambria Math"/>
                        </a:rPr>
                        <m:t>𝑛𝐴</m:t>
                      </m:r>
                      <m:r>
                        <a:rPr lang="en-US" sz="2200" b="0" i="1" smtClean="0">
                          <a:latin typeface="Cambria Math"/>
                        </a:rPr>
                        <m:t>+</m:t>
                      </m:r>
                      <m:r>
                        <a:rPr lang="en-US" sz="2200" b="0" i="1" smtClean="0">
                          <a:latin typeface="Cambria Math"/>
                        </a:rPr>
                        <m:t>𝐵</m:t>
                      </m:r>
                      <m:nary>
                        <m:naryPr>
                          <m:chr m:val="∑"/>
                          <m:subHide m:val="on"/>
                          <m:supHide m:val="on"/>
                          <m:ctrlPr>
                            <a:rPr lang="en-US" sz="2200" i="1" smtClean="0">
                              <a:latin typeface="Cambria Math"/>
                            </a:rPr>
                          </m:ctrlPr>
                        </m:naryPr>
                        <m:sub/>
                        <m:sup/>
                        <m:e>
                          <m:r>
                            <a:rPr lang="en-US" sz="2200" b="0" i="1" smtClean="0">
                              <a:latin typeface="Cambria Math"/>
                            </a:rPr>
                            <m:t>𝑋</m:t>
                          </m:r>
                        </m:e>
                      </m:nary>
                      <m:r>
                        <a:rPr lang="en-US" sz="2200" b="0" i="1" smtClean="0">
                          <a:latin typeface="Cambria Math"/>
                        </a:rPr>
                        <m:t> </m:t>
                      </m:r>
                      <m:r>
                        <a:rPr lang="en-US" sz="2200" b="0" i="1" smtClean="0">
                          <a:latin typeface="Cambria Math"/>
                        </a:rPr>
                        <m:t>𝑎𝑛𝑑</m:t>
                      </m:r>
                      <m:r>
                        <a:rPr lang="en-US" sz="2200" b="0" i="1" smtClean="0">
                          <a:latin typeface="Cambria Math"/>
                        </a:rPr>
                        <m:t> </m:t>
                      </m:r>
                      <m:nary>
                        <m:naryPr>
                          <m:chr m:val="∑"/>
                          <m:subHide m:val="on"/>
                          <m:supHide m:val="on"/>
                          <m:ctrlPr>
                            <a:rPr lang="en-US" sz="2200" i="1" smtClean="0">
                              <a:latin typeface="Cambria Math"/>
                            </a:rPr>
                          </m:ctrlPr>
                        </m:naryPr>
                        <m:sub/>
                        <m:sup/>
                        <m:e>
                          <m:r>
                            <a:rPr lang="en-US" sz="2200" b="0" i="1" smtClean="0">
                              <a:latin typeface="Cambria Math"/>
                            </a:rPr>
                            <m:t>𝑋𝑌</m:t>
                          </m:r>
                        </m:e>
                      </m:nary>
                      <m:r>
                        <a:rPr lang="en-US" sz="2200" b="0" i="1" smtClean="0">
                          <a:latin typeface="Cambria Math"/>
                        </a:rPr>
                        <m:t>=</m:t>
                      </m:r>
                      <m:r>
                        <a:rPr lang="en-US" sz="2200" b="0" i="1" smtClean="0">
                          <a:latin typeface="Cambria Math"/>
                        </a:rPr>
                        <m:t>𝐴</m:t>
                      </m:r>
                      <m:nary>
                        <m:naryPr>
                          <m:chr m:val="∑"/>
                          <m:subHide m:val="on"/>
                          <m:supHide m:val="on"/>
                          <m:ctrlPr>
                            <a:rPr lang="en-US" sz="2200" i="1" smtClean="0">
                              <a:latin typeface="Cambria Math"/>
                            </a:rPr>
                          </m:ctrlPr>
                        </m:naryPr>
                        <m:sub/>
                        <m:sup/>
                        <m:e>
                          <m:r>
                            <a:rPr lang="en-US" sz="2200" b="0" i="1" smtClean="0">
                              <a:latin typeface="Cambria Math"/>
                            </a:rPr>
                            <m:t>𝑋</m:t>
                          </m:r>
                        </m:e>
                      </m:nary>
                      <m:r>
                        <a:rPr lang="en-US" sz="2200" b="0" i="1" smtClean="0">
                          <a:latin typeface="Cambria Math"/>
                        </a:rPr>
                        <m:t>+</m:t>
                      </m:r>
                      <m:r>
                        <a:rPr lang="en-US" sz="2200" b="0" i="1" smtClean="0">
                          <a:latin typeface="Cambria Math"/>
                        </a:rPr>
                        <m:t>𝐵</m:t>
                      </m:r>
                      <m:nary>
                        <m:naryPr>
                          <m:chr m:val="∑"/>
                          <m:subHide m:val="on"/>
                          <m:supHide m:val="on"/>
                          <m:ctrlPr>
                            <a:rPr lang="en-US" sz="2200" i="1" smtClean="0">
                              <a:latin typeface="Cambria Math"/>
                            </a:rPr>
                          </m:ctrlPr>
                        </m:naryPr>
                        <m:sub/>
                        <m:sup/>
                        <m:e>
                          <m:sSup>
                            <m:sSupPr>
                              <m:ctrlPr>
                                <a:rPr lang="en-US" sz="2200" i="1" smtClean="0">
                                  <a:latin typeface="Cambria Math"/>
                                </a:rPr>
                              </m:ctrlPr>
                            </m:sSupPr>
                            <m:e>
                              <m:r>
                                <a:rPr lang="en-US" sz="2200" b="0" i="1" smtClean="0">
                                  <a:latin typeface="Cambria Math"/>
                                </a:rPr>
                                <m:t>𝑋</m:t>
                              </m:r>
                            </m:e>
                            <m:sup>
                              <m:r>
                                <a:rPr lang="en-US" sz="2200" b="0" i="1" smtClean="0">
                                  <a:latin typeface="Cambria Math"/>
                                </a:rPr>
                                <m:t>2</m:t>
                              </m:r>
                            </m:sup>
                          </m:sSup>
                        </m:e>
                      </m:nary>
                    </m:oMath>
                  </m:oMathPara>
                </a14:m>
                <a:endParaRPr lang="en-US" sz="2200" dirty="0" smtClean="0"/>
              </a:p>
              <a:p>
                <a:pPr marL="0" indent="0">
                  <a:buNone/>
                </a:pPr>
                <a:r>
                  <a:rPr lang="en-US" sz="2200" dirty="0" smtClean="0"/>
                  <a:t>Solving these, we get A and B.</a:t>
                </a:r>
              </a:p>
              <a:p>
                <a:pPr marL="0" indent="0">
                  <a:buNone/>
                </a:pPr>
                <a:r>
                  <a:rPr lang="en-US" sz="2200" dirty="0" smtClean="0"/>
                  <a:t>Then </a:t>
                </a:r>
                <a14:m>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𝑎𝑛𝑡𝑖𝑙𝑜𝑔</m:t>
                    </m:r>
                    <m:r>
                      <a:rPr lang="en-US" sz="2200" b="0" i="1" smtClean="0">
                        <a:latin typeface="Cambria Math"/>
                      </a:rPr>
                      <m:t> </m:t>
                    </m:r>
                    <m:r>
                      <a:rPr lang="en-US" sz="2200" b="0" i="1" smtClean="0">
                        <a:latin typeface="Cambria Math"/>
                      </a:rPr>
                      <m:t>𝐴𝑎𝑛𝑑</m:t>
                    </m:r>
                    <m:r>
                      <a:rPr lang="en-US" sz="2200" b="0" i="1" smtClean="0">
                        <a:latin typeface="Cambria Math"/>
                      </a:rPr>
                      <m:t> </m:t>
                    </m:r>
                    <m:r>
                      <a:rPr lang="en-US" sz="2200" b="0" i="1" smtClean="0">
                        <a:latin typeface="Cambria Math"/>
                      </a:rPr>
                      <m:t>𝐵</m:t>
                    </m:r>
                    <m:r>
                      <a:rPr lang="en-US" sz="2200" b="0" i="1" smtClean="0">
                        <a:latin typeface="Cambria Math"/>
                      </a:rPr>
                      <m:t>=</m:t>
                    </m:r>
                    <m:f>
                      <m:fPr>
                        <m:ctrlPr>
                          <a:rPr lang="en-US" sz="2200" i="1" smtClean="0">
                            <a:latin typeface="Cambria Math"/>
                          </a:rPr>
                        </m:ctrlPr>
                      </m:fPr>
                      <m:num>
                        <m:r>
                          <a:rPr lang="en-US" sz="2200" b="0" i="1" smtClean="0">
                            <a:latin typeface="Cambria Math"/>
                          </a:rPr>
                          <m:t>𝐵</m:t>
                        </m:r>
                      </m:num>
                      <m:den>
                        <m:func>
                          <m:funcPr>
                            <m:ctrlPr>
                              <a:rPr lang="en-US" sz="2200" i="1" smtClean="0">
                                <a:latin typeface="Cambria Math"/>
                              </a:rPr>
                            </m:ctrlPr>
                          </m:funcPr>
                          <m:fName>
                            <m:sSub>
                              <m:sSubPr>
                                <m:ctrlPr>
                                  <a:rPr lang="en-US" sz="2200" i="1" smtClean="0">
                                    <a:latin typeface="Cambria Math"/>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𝑒</m:t>
                            </m:r>
                          </m:e>
                        </m:func>
                      </m:den>
                    </m:f>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6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8D2E52C-0F79-4284-A2A9-DBC265A4E998}"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30127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FITTING OF THE CURVE</a:t>
                </a:r>
                <a:r>
                  <a:rPr lang="en-US" sz="2200" b="1" dirty="0"/>
                  <a:t/>
                </a:r>
                <a:endParaRPr lang="en-US" sz="2200" b="1" i="1" dirty="0" smtClean="0">
                  <a:latin typeface="Cambria Math"/>
                </a:endParaRPr>
              </a:p>
              <a:p>
                <a:pPr marL="0" indent="0">
                  <a:buNone/>
                </a:pPr>
                <a:r>
                  <a:rPr lang="en-US" sz="2200" dirty="0" smtClean="0"/>
                  <a:t>Let </a:t>
                </a:r>
                <a14:m>
                  <m:oMath xmlns:m="http://schemas.openxmlformats.org/officeDocument/2006/math">
                    <m:r>
                      <a:rPr lang="en-US" sz="2200" b="0" i="1">
                        <a:latin typeface="Cambria Math"/>
                      </a:rPr>
                      <m:t>𝑦</m:t>
                    </m:r>
                    <m:r>
                      <a:rPr lang="en-US" sz="2200" b="0" i="1">
                        <a:latin typeface="Cambria Math"/>
                      </a:rPr>
                      <m:t>=</m:t>
                    </m:r>
                    <m:r>
                      <a:rPr lang="en-US" sz="2200" b="0" i="1">
                        <a:latin typeface="Cambria Math"/>
                      </a:rPr>
                      <m:t>𝑎</m:t>
                    </m:r>
                    <m:sSup>
                      <m:sSupPr>
                        <m:ctrlPr>
                          <a:rPr lang="en-US" sz="2200" i="1">
                            <a:latin typeface="Cambria Math"/>
                          </a:rPr>
                        </m:ctrlPr>
                      </m:sSupPr>
                      <m:e>
                        <m:r>
                          <a:rPr lang="en-US" sz="2200" b="0" i="1" smtClean="0">
                            <a:latin typeface="Cambria Math"/>
                          </a:rPr>
                          <m:t>𝑥</m:t>
                        </m:r>
                      </m:e>
                      <m:sup>
                        <m:r>
                          <a:rPr lang="en-US" sz="2200" b="0" i="1">
                            <a:latin typeface="Cambria Math"/>
                          </a:rPr>
                          <m:t>𝑏</m:t>
                        </m:r>
                      </m:sup>
                    </m:sSup>
                  </m:oMath>
                </a14:m>
                <a:endParaRPr lang="en-US" sz="2200" dirty="0"/>
              </a:p>
              <a:p>
                <a:pPr marL="0" indent="0">
                  <a:buNone/>
                </a:pPr>
                <a:r>
                  <a:rPr lang="en-US" sz="2200" dirty="0"/>
                  <a:t>Taking logarithm on both sides, we get</a:t>
                </a:r>
                <a:endParaRPr lang="en-US" sz="2200" dirty="0" smtClean="0"/>
              </a:p>
              <a:p>
                <a:pPr marL="0" indent="0">
                  <a:buNone/>
                </a:pPr>
                <a14:m>
                  <m:oMathPara xmlns:m="http://schemas.openxmlformats.org/officeDocument/2006/math">
                    <m:oMathParaPr>
                      <m:jc m:val="left"/>
                    </m:oMathParaPr>
                    <m:oMath xmlns:m="http://schemas.openxmlformats.org/officeDocument/2006/math">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a:latin typeface="Cambria Math"/>
                        </a:rPr>
                        <m:t>=</m:t>
                      </m:r>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r>
                        <a:rPr lang="en-US" sz="2200" b="0" i="1">
                          <a:latin typeface="Cambria Math"/>
                        </a:rPr>
                        <m:t>+</m:t>
                      </m:r>
                      <m:r>
                        <a:rPr lang="en-US" sz="2200" b="0" i="1">
                          <a:latin typeface="Cambria Math"/>
                        </a:rPr>
                        <m:t>𝑏</m:t>
                      </m:r>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smtClean="0">
                              <a:latin typeface="Cambria Math"/>
                            </a:rPr>
                            <m:t>𝑥</m:t>
                          </m:r>
                        </m:e>
                      </m:func>
                    </m:oMath>
                  </m:oMathPara>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a:latin typeface="Cambria Math"/>
                        </a:rPr>
                        <m:t>𝑌</m:t>
                      </m:r>
                      <m:r>
                        <a:rPr lang="en-US" sz="2200" b="0" i="1">
                          <a:latin typeface="Cambria Math"/>
                        </a:rPr>
                        <m:t>=</m:t>
                      </m:r>
                      <m:r>
                        <a:rPr lang="en-US" sz="2200" b="0" i="1">
                          <a:latin typeface="Cambria Math"/>
                        </a:rPr>
                        <m:t>𝐴</m:t>
                      </m:r>
                      <m:r>
                        <a:rPr lang="en-US" sz="2200" b="0" i="1">
                          <a:latin typeface="Cambria Math"/>
                        </a:rPr>
                        <m:t>+</m:t>
                      </m:r>
                      <m:r>
                        <a:rPr lang="en-US" sz="2200" b="0" i="1">
                          <a:latin typeface="Cambria Math"/>
                        </a:rPr>
                        <m:t>𝐵𝑋</m:t>
                      </m:r>
                    </m:oMath>
                  </m:oMathPara>
                </a14:m>
                <a:endParaRPr lang="en-US" sz="2200" dirty="0"/>
              </a:p>
              <a:p>
                <a:pPr marL="0" indent="0">
                  <a:buNone/>
                </a:pPr>
                <a:r>
                  <a:rPr lang="en-US" sz="2200" dirty="0"/>
                  <a:t>Where </a:t>
                </a:r>
                <a14:m>
                  <m:oMath xmlns:m="http://schemas.openxmlformats.org/officeDocument/2006/math">
                    <m:r>
                      <a:rPr lang="en-US" sz="2200" b="0" i="1">
                        <a:latin typeface="Cambria Math"/>
                      </a:rPr>
                      <m:t>𝑌</m:t>
                    </m:r>
                    <m:r>
                      <a:rPr lang="en-US" sz="2200" b="0" i="1">
                        <a:latin typeface="Cambria Math"/>
                      </a:rPr>
                      <m:t>=</m:t>
                    </m:r>
                  </m:oMath>
                </a14:m>
                <a:r>
                  <a:rPr lang="en-US" sz="2200" dirty="0"/>
                  <a:t/>
                </a:r>
                <a14:m>
                  <m:oMath xmlns:m="http://schemas.openxmlformats.org/officeDocument/2006/math">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𝑦</m:t>
                        </m:r>
                      </m:e>
                    </m:func>
                    <m:r>
                      <a:rPr lang="en-US" sz="2200" b="0" i="1">
                        <a:latin typeface="Cambria Math"/>
                      </a:rPr>
                      <m:t>,</m:t>
                    </m:r>
                    <m:r>
                      <a:rPr lang="en-US" sz="2200" b="0" i="1">
                        <a:latin typeface="Cambria Math"/>
                      </a:rPr>
                      <m:t>𝐴</m:t>
                    </m:r>
                    <m:r>
                      <a:rPr lang="en-US" sz="2200" b="0" i="1">
                        <a:latin typeface="Cambria Math"/>
                      </a:rPr>
                      <m:t>=</m:t>
                    </m:r>
                    <m:func>
                      <m:funcPr>
                        <m:ctrlPr>
                          <a:rPr lang="en-US" sz="2200" i="1">
                            <a:latin typeface="Cambria Math"/>
                          </a:rPr>
                        </m:ctrlPr>
                      </m:funcPr>
                      <m:fName>
                        <m:sSub>
                          <m:sSubPr>
                            <m:ctrlPr>
                              <a:rPr lang="en-US" sz="2200" i="1">
                                <a:latin typeface="Cambria Math"/>
                              </a:rPr>
                            </m:ctrlPr>
                          </m:sSubPr>
                          <m:e>
                            <m:r>
                              <m:rPr>
                                <m:sty m:val="p"/>
                              </m:rPr>
                              <a:rPr lang="en-US" sz="2200" b="0">
                                <a:latin typeface="Cambria Math"/>
                              </a:rPr>
                              <m:t>log</m:t>
                            </m:r>
                          </m:e>
                          <m:sub>
                            <m:r>
                              <a:rPr lang="en-US" sz="2200" b="0" i="1">
                                <a:latin typeface="Cambria Math"/>
                              </a:rPr>
                              <m:t>10</m:t>
                            </m:r>
                          </m:sub>
                        </m:sSub>
                      </m:fName>
                      <m:e>
                        <m:r>
                          <a:rPr lang="en-US" sz="2200" b="0" i="1">
                            <a:latin typeface="Cambria Math"/>
                          </a:rPr>
                          <m:t>𝑎</m:t>
                        </m:r>
                      </m:e>
                    </m:func>
                  </m:oMath>
                </a14:m>
                <a:r>
                  <a:rPr lang="en-US" sz="2200" dirty="0"/>
                  <a:t>,</a:t>
                </a:r>
                <a14:m>
                  <m:oMath xmlns:m="http://schemas.openxmlformats.org/officeDocument/2006/math">
                    <m:r>
                      <a:rPr lang="en-US" sz="2200" b="0" i="1" dirty="0">
                        <a:latin typeface="Cambria Math"/>
                      </a:rPr>
                      <m:t>𝐵</m:t>
                    </m:r>
                    <m:r>
                      <a:rPr lang="en-US" sz="2200" b="0" dirty="0">
                        <a:latin typeface="Cambria Math"/>
                      </a:rPr>
                      <m:t>=</m:t>
                    </m:r>
                    <m:r>
                      <a:rPr lang="en-US" sz="2200" b="0" i="1">
                        <a:latin typeface="Cambria Math"/>
                      </a:rPr>
                      <m:t>𝑏</m:t>
                    </m:r>
                    <m:func>
                      <m:funcPr>
                        <m:ctrlPr>
                          <a:rPr lang="en-US" sz="2200" i="1" smtClean="0">
                            <a:latin typeface="Cambria Math"/>
                          </a:rPr>
                        </m:ctrlPr>
                      </m:funcPr>
                      <m:fName>
                        <m:r>
                          <a:rPr lang="en-US" sz="2200" b="0" i="1" smtClean="0">
                            <a:latin typeface="Cambria Math"/>
                          </a:rPr>
                          <m:t> </m:t>
                        </m:r>
                      </m:fName>
                      <m:e>
                        <m:r>
                          <a:rPr lang="en-US" sz="2200" b="0" i="1">
                            <a:latin typeface="Cambria Math"/>
                          </a:rPr>
                          <m:t>,</m:t>
                        </m:r>
                        <m:r>
                          <a:rPr lang="en-US" sz="2200" b="0" i="1">
                            <a:latin typeface="Cambria Math"/>
                          </a:rPr>
                          <m:t>𝑋</m:t>
                        </m:r>
                        <m:r>
                          <a:rPr lang="en-US" sz="2200" b="0" i="1">
                            <a:latin typeface="Cambria Math"/>
                          </a:rPr>
                          <m:t>=</m:t>
                        </m:r>
                      </m:e>
                    </m:func>
                    <m:func>
                      <m:funcPr>
                        <m:ctrlPr>
                          <a:rPr lang="en-US" sz="2200" i="1" smtClean="0">
                            <a:latin typeface="Cambria Math"/>
                          </a:rPr>
                        </m:ctrlPr>
                      </m:funcPr>
                      <m:fName>
                        <m:sSub>
                          <m:sSubPr>
                            <m:ctrlPr>
                              <a:rPr lang="en-US" sz="2200" i="1" smtClean="0">
                                <a:latin typeface="Cambria Math"/>
                              </a:rPr>
                            </m:ctrlPr>
                          </m:sSubPr>
                          <m:e>
                            <m:r>
                              <m:rPr>
                                <m:sty m:val="p"/>
                              </m:rPr>
                              <a:rPr lang="en-US" sz="2200" b="0" i="0" smtClean="0">
                                <a:latin typeface="Cambria Math"/>
                              </a:rPr>
                              <m:t>log</m:t>
                            </m:r>
                          </m:e>
                          <m:sub>
                            <m:r>
                              <a:rPr lang="en-US" sz="2200" b="0" i="1" smtClean="0">
                                <a:latin typeface="Cambria Math"/>
                              </a:rPr>
                              <m:t>10</m:t>
                            </m:r>
                          </m:sub>
                        </m:sSub>
                      </m:fName>
                      <m:e>
                        <m:r>
                          <a:rPr lang="en-US" sz="2200" b="0" i="1" smtClean="0">
                            <a:latin typeface="Cambria Math"/>
                          </a:rPr>
                          <m:t>𝑥</m:t>
                        </m:r>
                      </m:e>
                    </m:func>
                  </m:oMath>
                </a14:m>
                <a:endParaRPr lang="en-US" sz="2200" dirty="0"/>
              </a:p>
              <a:p>
                <a:pPr marL="0" indent="0">
                  <a:buNone/>
                </a:pPr>
                <a:r>
                  <a:rPr lang="en-US" sz="2200" dirty="0"/>
                  <a:t>The normal equation </a:t>
                </a:r>
                <a:r>
                  <a:rPr lang="en-US" sz="2200" dirty="0" smtClean="0"/>
                  <a:t>to </a:t>
                </a:r>
                <a:r>
                  <a:rPr lang="en-US" sz="2200" dirty="0"/>
                  <a:t>(1) 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b="0" i="1">
                              <a:latin typeface="Cambria Math"/>
                            </a:rPr>
                            <m:t>𝑌</m:t>
                          </m:r>
                        </m:e>
                      </m:nary>
                      <m:r>
                        <a:rPr lang="en-US" sz="2200" b="0" i="1">
                          <a:latin typeface="Cambria Math"/>
                        </a:rPr>
                        <m:t>=</m:t>
                      </m:r>
                      <m:r>
                        <a:rPr lang="en-US" sz="2200" b="0" i="1">
                          <a:latin typeface="Cambria Math"/>
                        </a:rPr>
                        <m:t>𝑛𝐴</m:t>
                      </m:r>
                      <m:r>
                        <a:rPr lang="en-US" sz="2200" b="0" i="1">
                          <a:latin typeface="Cambria Math"/>
                        </a:rPr>
                        <m:t>+</m:t>
                      </m:r>
                      <m:r>
                        <a:rPr lang="en-US" sz="2200" b="0" i="1">
                          <a:latin typeface="Cambria Math"/>
                        </a:rPr>
                        <m:t>𝐵</m:t>
                      </m:r>
                      <m:nary>
                        <m:naryPr>
                          <m:chr m:val="∑"/>
                          <m:subHide m:val="on"/>
                          <m:supHide m:val="on"/>
                          <m:ctrlPr>
                            <a:rPr lang="en-US" sz="2200" i="1">
                              <a:latin typeface="Cambria Math"/>
                            </a:rPr>
                          </m:ctrlPr>
                        </m:naryPr>
                        <m:sub/>
                        <m:sup/>
                        <m:e>
                          <m:r>
                            <a:rPr lang="en-US" sz="2200" b="0" i="1">
                              <a:latin typeface="Cambria Math"/>
                            </a:rPr>
                            <m:t>𝑋</m:t>
                          </m:r>
                        </m:e>
                      </m:nary>
                      <m:r>
                        <a:rPr lang="en-US" sz="2200" b="0" i="1">
                          <a:latin typeface="Cambria Math"/>
                        </a:rPr>
                        <m:t> </m:t>
                      </m:r>
                      <m:r>
                        <a:rPr lang="en-US" sz="2200" b="0" i="1">
                          <a:latin typeface="Cambria Math"/>
                        </a:rPr>
                        <m:t>𝑎𝑛𝑑</m:t>
                      </m:r>
                      <m:r>
                        <a:rPr lang="en-US" sz="2200" b="0" i="1">
                          <a:latin typeface="Cambria Math"/>
                        </a:rPr>
                        <m:t> </m:t>
                      </m:r>
                      <m:nary>
                        <m:naryPr>
                          <m:chr m:val="∑"/>
                          <m:subHide m:val="on"/>
                          <m:supHide m:val="on"/>
                          <m:ctrlPr>
                            <a:rPr lang="en-US" sz="2200" i="1">
                              <a:latin typeface="Cambria Math"/>
                            </a:rPr>
                          </m:ctrlPr>
                        </m:naryPr>
                        <m:sub/>
                        <m:sup/>
                        <m:e>
                          <m:r>
                            <a:rPr lang="en-US" sz="2200" b="0" i="1">
                              <a:latin typeface="Cambria Math"/>
                            </a:rPr>
                            <m:t>𝑋𝑌</m:t>
                          </m:r>
                        </m:e>
                      </m:nary>
                      <m:r>
                        <a:rPr lang="en-US" sz="2200" b="0" i="1">
                          <a:latin typeface="Cambria Math"/>
                        </a:rPr>
                        <m:t>=</m:t>
                      </m:r>
                      <m:r>
                        <a:rPr lang="en-US" sz="2200" b="0" i="1">
                          <a:latin typeface="Cambria Math"/>
                        </a:rPr>
                        <m:t>𝐴</m:t>
                      </m:r>
                      <m:nary>
                        <m:naryPr>
                          <m:chr m:val="∑"/>
                          <m:subHide m:val="on"/>
                          <m:supHide m:val="on"/>
                          <m:ctrlPr>
                            <a:rPr lang="en-US" sz="2200" i="1">
                              <a:latin typeface="Cambria Math"/>
                            </a:rPr>
                          </m:ctrlPr>
                        </m:naryPr>
                        <m:sub/>
                        <m:sup/>
                        <m:e>
                          <m:r>
                            <a:rPr lang="en-US" sz="2200" b="0" i="1">
                              <a:latin typeface="Cambria Math"/>
                            </a:rPr>
                            <m:t>𝑋</m:t>
                          </m:r>
                        </m:e>
                      </m:nary>
                      <m:r>
                        <a:rPr lang="en-US" sz="2200" b="0" i="1">
                          <a:latin typeface="Cambria Math"/>
                        </a:rPr>
                        <m:t>+</m:t>
                      </m:r>
                      <m:r>
                        <a:rPr lang="en-US" sz="2200" b="0" i="1">
                          <a:latin typeface="Cambria Math"/>
                        </a:rPr>
                        <m:t>𝐵</m:t>
                      </m:r>
                      <m:nary>
                        <m:naryPr>
                          <m:chr m:val="∑"/>
                          <m:subHide m:val="on"/>
                          <m:supHide m:val="on"/>
                          <m:ctrlPr>
                            <a:rPr lang="en-US" sz="2200" i="1">
                              <a:latin typeface="Cambria Math"/>
                            </a:rPr>
                          </m:ctrlPr>
                        </m:naryPr>
                        <m:sub/>
                        <m:sup/>
                        <m:e>
                          <m:sSup>
                            <m:sSupPr>
                              <m:ctrlPr>
                                <a:rPr lang="en-US" sz="2200" i="1">
                                  <a:latin typeface="Cambria Math"/>
                                </a:rPr>
                              </m:ctrlPr>
                            </m:sSupPr>
                            <m:e>
                              <m:r>
                                <a:rPr lang="en-US" sz="2200" b="0" i="1">
                                  <a:latin typeface="Cambria Math"/>
                                </a:rPr>
                                <m:t>𝑋</m:t>
                              </m:r>
                            </m:e>
                            <m:sup>
                              <m:r>
                                <a:rPr lang="en-US" sz="2200" b="0" i="1">
                                  <a:latin typeface="Cambria Math"/>
                                </a:rPr>
                                <m:t>2</m:t>
                              </m:r>
                            </m:sup>
                          </m:sSup>
                        </m:e>
                      </m:nary>
                    </m:oMath>
                  </m:oMathPara>
                </a14:m>
                <a:endParaRPr lang="en-US" sz="2200" dirty="0"/>
              </a:p>
              <a:p>
                <a:pPr marL="0" indent="0">
                  <a:buNone/>
                </a:pPr>
                <a:r>
                  <a:rPr lang="en-US" sz="2200" dirty="0" smtClean="0"/>
                  <a:t>Which results A and B on solving and </a:t>
                </a:r>
                <a14:m>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𝑎𝑛𝑡𝑖𝑙𝑜𝑔</m:t>
                    </m:r>
                    <m:r>
                      <a:rPr lang="en-US" sz="2200" b="0" i="1" smtClean="0">
                        <a:latin typeface="Cambria Math"/>
                      </a:rPr>
                      <m:t> </m:t>
                    </m:r>
                    <m:r>
                      <a:rPr lang="en-US" sz="2200" b="0" i="1" smtClean="0">
                        <a:latin typeface="Cambria Math"/>
                      </a:rPr>
                      <m:t>𝐴</m:t>
                    </m:r>
                    <m:r>
                      <a:rPr lang="en-US" sz="2200" b="0" i="1" smtClean="0">
                        <a:latin typeface="Cambria Math"/>
                      </a:rPr>
                      <m:t>,</m:t>
                    </m:r>
                    <m:r>
                      <a:rPr lang="en-US" sz="2200" b="0" i="1" smtClean="0">
                        <a:latin typeface="Cambria Math"/>
                      </a:rPr>
                      <m:t>𝑏</m:t>
                    </m:r>
                    <m:r>
                      <a:rPr lang="en-US" sz="2200" b="0" i="1" smtClean="0">
                        <a:latin typeface="Cambria Math"/>
                      </a:rPr>
                      <m:t>=</m:t>
                    </m:r>
                    <m:r>
                      <a:rPr lang="en-US" sz="2200" b="0" i="1" smtClean="0">
                        <a:latin typeface="Cambria Math"/>
                      </a:rPr>
                      <m:t>𝐵</m:t>
                    </m:r>
                    <m:r>
                      <a:rPr lang="en-US" sz="2200" b="0" i="1" smtClean="0">
                        <a:latin typeface="Cambria Math"/>
                      </a:rPr>
                      <m:t>.</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C7C09CC-DB52-4C37-9B5D-936D9C86AE6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65074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105400"/>
              </a:xfrm>
            </p:spPr>
            <p:txBody>
              <a:bodyPr>
                <a:normAutofit/>
              </a:bodyPr>
              <a:lstStyle/>
              <a:p>
                <a:pPr>
                  <a:buFont typeface="Wingdings" pitchFamily="2" charset="2"/>
                  <a:buChar char="Ø"/>
                </a:pPr>
                <a:r>
                  <a:rPr lang="en-US" sz="2000" b="1" dirty="0" smtClean="0"/>
                  <a:t>FITTING OF THE CURVE</a:t>
                </a:r>
                <a:r>
                  <a:rPr lang="en-US" sz="2000" b="1" dirty="0"/>
                  <a:t/>
                </a:r>
                <a14:m>
                  <m:oMath xmlns:m="http://schemas.openxmlformats.org/officeDocument/2006/math">
                    <m:r>
                      <a:rPr lang="en-US" sz="2000" b="1" i="1">
                        <a:latin typeface="Cambria Math"/>
                      </a:rPr>
                      <m:t>𝒚</m:t>
                    </m:r>
                    <m:r>
                      <a:rPr lang="en-US" sz="2000" b="1" i="1">
                        <a:latin typeface="Cambria Math"/>
                      </a:rPr>
                      <m:t>=</m:t>
                    </m:r>
                    <m:r>
                      <a:rPr lang="en-US" sz="2000" b="1" i="1">
                        <a:latin typeface="Cambria Math"/>
                      </a:rPr>
                      <m:t>𝒂</m:t>
                    </m:r>
                    <m:sSup>
                      <m:sSupPr>
                        <m:ctrlPr>
                          <a:rPr lang="en-US" sz="2000" b="1" i="1">
                            <a:latin typeface="Cambria Math"/>
                          </a:rPr>
                        </m:ctrlPr>
                      </m:sSupPr>
                      <m:e>
                        <m:r>
                          <a:rPr lang="en-US" sz="2000" b="1" i="1" smtClean="0">
                            <a:latin typeface="Cambria Math"/>
                          </a:rPr>
                          <m:t>𝒃</m:t>
                        </m:r>
                      </m:e>
                      <m:sup>
                        <m:r>
                          <a:rPr lang="en-US" sz="2000" b="1" i="1" smtClean="0">
                            <a:latin typeface="Cambria Math"/>
                          </a:rPr>
                          <m:t>𝒙</m:t>
                        </m:r>
                      </m:sup>
                    </m:sSup>
                  </m:oMath>
                </a14:m>
                <a:endParaRPr lang="en-US" sz="2000" b="1" dirty="0"/>
              </a:p>
              <a:p>
                <a:pPr marL="0" indent="0">
                  <a:buNone/>
                </a:pPr>
                <a:r>
                  <a:rPr lang="en-US" sz="2000" dirty="0"/>
                  <a:t>Taking logarithm on both sides, we get</a:t>
                </a:r>
              </a:p>
              <a:p>
                <a:pPr marL="0" indent="0">
                  <a:buNone/>
                </a:pPr>
                <a14:m>
                  <m:oMathPara xmlns:m="http://schemas.openxmlformats.org/officeDocument/2006/math">
                    <m:oMathParaPr>
                      <m:jc m:val="left"/>
                    </m:oMathParaPr>
                    <m:oMath xmlns:m="http://schemas.openxmlformats.org/officeDocument/2006/math">
                      <m:func>
                        <m:funcPr>
                          <m:ctrlPr>
                            <a:rPr lang="en-US" sz="2000" i="1">
                              <a:latin typeface="Cambria Math"/>
                            </a:rPr>
                          </m:ctrlPr>
                        </m:funcPr>
                        <m:fName>
                          <m:r>
                            <a:rPr lang="en-US" sz="2000" b="0" i="1" smtClean="0">
                              <a:latin typeface="Cambria Math"/>
                            </a:rPr>
                            <m:t>𝑙𝑜𝑔</m:t>
                          </m:r>
                        </m:fName>
                        <m:e>
                          <m:r>
                            <a:rPr lang="en-US" sz="2000" b="0" i="1">
                              <a:latin typeface="Cambria Math"/>
                            </a:rPr>
                            <m:t>𝑦</m:t>
                          </m:r>
                        </m:e>
                      </m:func>
                      <m:r>
                        <a:rPr lang="en-US" sz="2000" b="0" i="1">
                          <a:latin typeface="Cambria Math"/>
                        </a:rPr>
                        <m:t>=</m:t>
                      </m:r>
                      <m:func>
                        <m:funcPr>
                          <m:ctrlPr>
                            <a:rPr lang="en-US" sz="2000" i="1">
                              <a:latin typeface="Cambria Math"/>
                            </a:rPr>
                          </m:ctrlPr>
                        </m:funcPr>
                        <m:fName>
                          <m:r>
                            <a:rPr lang="en-US" sz="2000" b="0" i="1" smtClean="0">
                              <a:latin typeface="Cambria Math"/>
                            </a:rPr>
                            <m:t>𝑙𝑜𝑔</m:t>
                          </m:r>
                        </m:fName>
                        <m:e>
                          <m:r>
                            <a:rPr lang="en-US" sz="2000" b="0" i="1">
                              <a:latin typeface="Cambria Math"/>
                            </a:rPr>
                            <m:t>𝑎</m:t>
                          </m:r>
                        </m:e>
                      </m:func>
                      <m:r>
                        <a:rPr lang="en-US" sz="2000" b="0" i="1">
                          <a:latin typeface="Cambria Math"/>
                        </a:rPr>
                        <m:t>+</m:t>
                      </m:r>
                      <m:r>
                        <a:rPr lang="en-US" sz="2000" b="0" i="1" smtClean="0">
                          <a:latin typeface="Cambria Math"/>
                        </a:rPr>
                        <m:t>𝑥𝑙𝑜𝑔𝑏</m:t>
                      </m:r>
                    </m:oMath>
                  </m:oMathPara>
                </a14:m>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000" b="0" i="1">
                          <a:latin typeface="Cambria Math"/>
                        </a:rPr>
                        <m:t>𝑌</m:t>
                      </m:r>
                      <m:r>
                        <a:rPr lang="en-US" sz="2000" b="0" i="1">
                          <a:latin typeface="Cambria Math"/>
                        </a:rPr>
                        <m:t>=</m:t>
                      </m:r>
                      <m:r>
                        <a:rPr lang="en-US" sz="2000" b="0" i="1">
                          <a:latin typeface="Cambria Math"/>
                        </a:rPr>
                        <m:t>𝐴</m:t>
                      </m:r>
                      <m:r>
                        <a:rPr lang="en-US" sz="2000" b="0" i="1">
                          <a:latin typeface="Cambria Math"/>
                        </a:rPr>
                        <m:t>+</m:t>
                      </m:r>
                      <m:r>
                        <a:rPr lang="en-US" sz="2000" b="0" i="1">
                          <a:latin typeface="Cambria Math"/>
                        </a:rPr>
                        <m:t>𝐵𝑋</m:t>
                      </m:r>
                    </m:oMath>
                  </m:oMathPara>
                </a14:m>
                <a:endParaRPr lang="en-US" sz="2000" dirty="0"/>
              </a:p>
              <a:p>
                <a:pPr marL="0" indent="0">
                  <a:buNone/>
                </a:pPr>
                <a:r>
                  <a:rPr lang="en-US" sz="2000" dirty="0"/>
                  <a:t>Where </a:t>
                </a:r>
                <a14:m>
                  <m:oMath xmlns:m="http://schemas.openxmlformats.org/officeDocument/2006/math">
                    <m:r>
                      <a:rPr lang="en-US" sz="2000" b="0" i="1">
                        <a:latin typeface="Cambria Math"/>
                      </a:rPr>
                      <m:t>𝑌</m:t>
                    </m:r>
                    <m:r>
                      <a:rPr lang="en-US" sz="2000" b="0" i="1">
                        <a:latin typeface="Cambria Math"/>
                      </a:rPr>
                      <m:t>=</m:t>
                    </m:r>
                  </m:oMath>
                </a14:m>
                <a:r>
                  <a:rPr lang="en-US" sz="2000" dirty="0"/>
                  <a:t/>
                </a:r>
                <a14:m>
                  <m:oMath xmlns:m="http://schemas.openxmlformats.org/officeDocument/2006/math">
                    <m:func>
                      <m:funcPr>
                        <m:ctrlPr>
                          <a:rPr lang="en-US" sz="2000" i="1">
                            <a:latin typeface="Cambria Math"/>
                          </a:rPr>
                        </m:ctrlPr>
                      </m:funcPr>
                      <m:fName>
                        <m:r>
                          <a:rPr lang="en-US" sz="2000" b="0" i="1" smtClean="0">
                            <a:latin typeface="Cambria Math"/>
                          </a:rPr>
                          <m:t>𝑙𝑜𝑔</m:t>
                        </m:r>
                      </m:fName>
                      <m:e>
                        <m:r>
                          <a:rPr lang="en-US" sz="2000" b="0" i="1">
                            <a:latin typeface="Cambria Math"/>
                          </a:rPr>
                          <m:t>𝑦</m:t>
                        </m:r>
                      </m:e>
                    </m:func>
                    <m:r>
                      <a:rPr lang="en-US" sz="2000" b="0" i="1">
                        <a:latin typeface="Cambria Math"/>
                      </a:rPr>
                      <m:t>,</m:t>
                    </m:r>
                    <m:r>
                      <a:rPr lang="en-US" sz="2000" b="0" i="1">
                        <a:latin typeface="Cambria Math"/>
                      </a:rPr>
                      <m:t>𝐴</m:t>
                    </m:r>
                    <m:r>
                      <a:rPr lang="en-US" sz="2000" b="0" i="1">
                        <a:latin typeface="Cambria Math"/>
                      </a:rPr>
                      <m:t>=</m:t>
                    </m:r>
                    <m:r>
                      <a:rPr lang="en-US" sz="2000" b="0" i="1" smtClean="0">
                        <a:latin typeface="Cambria Math"/>
                      </a:rPr>
                      <m:t>𝑙𝑜𝑔𝑎</m:t>
                    </m:r>
                  </m:oMath>
                </a14:m>
                <a:r>
                  <a:rPr lang="en-US" sz="2000" dirty="0"/>
                  <a:t>,</a:t>
                </a:r>
                <a14:m>
                  <m:oMath xmlns:m="http://schemas.openxmlformats.org/officeDocument/2006/math">
                    <m:r>
                      <a:rPr lang="en-US" sz="2000" b="0" i="1" dirty="0">
                        <a:latin typeface="Cambria Math"/>
                      </a:rPr>
                      <m:t>𝐵</m:t>
                    </m:r>
                    <m:r>
                      <a:rPr lang="en-US" sz="2000" b="0" dirty="0">
                        <a:latin typeface="Cambria Math"/>
                      </a:rPr>
                      <m:t>=</m:t>
                    </m:r>
                    <m:r>
                      <a:rPr lang="en-US" sz="2000" b="0" i="1" dirty="0" smtClean="0">
                        <a:latin typeface="Cambria Math"/>
                      </a:rPr>
                      <m:t>𝑙𝑜𝑔</m:t>
                    </m:r>
                    <m:r>
                      <a:rPr lang="en-US" sz="2000" b="0" i="1">
                        <a:latin typeface="Cambria Math"/>
                      </a:rPr>
                      <m:t>𝑏</m:t>
                    </m:r>
                    <m:func>
                      <m:funcPr>
                        <m:ctrlPr>
                          <a:rPr lang="en-US" sz="2000" i="1">
                            <a:latin typeface="Cambria Math"/>
                          </a:rPr>
                        </m:ctrlPr>
                      </m:funcPr>
                      <m:fName>
                        <m:r>
                          <a:rPr lang="en-US" sz="2000" b="0" i="1">
                            <a:latin typeface="Cambria Math"/>
                          </a:rPr>
                          <m:t> </m:t>
                        </m:r>
                      </m:fName>
                      <m:e>
                        <m:r>
                          <a:rPr lang="en-US" sz="2000" b="0" i="1">
                            <a:latin typeface="Cambria Math"/>
                          </a:rPr>
                          <m:t>,</m:t>
                        </m:r>
                        <m:r>
                          <a:rPr lang="en-US" sz="2000" b="0" i="1">
                            <a:latin typeface="Cambria Math"/>
                          </a:rPr>
                          <m:t>𝑋</m:t>
                        </m:r>
                        <m:r>
                          <a:rPr lang="en-US" sz="2000" b="0" i="1">
                            <a:latin typeface="Cambria Math"/>
                          </a:rPr>
                          <m:t>=</m:t>
                        </m:r>
                      </m:e>
                    </m:func>
                    <m:r>
                      <a:rPr lang="en-US" sz="2000" b="0" i="1" smtClean="0">
                        <a:latin typeface="Cambria Math"/>
                      </a:rPr>
                      <m:t>𝑥</m:t>
                    </m:r>
                    <m:r>
                      <a:rPr lang="en-US" sz="2000" b="0" i="1" smtClean="0">
                        <a:latin typeface="Cambria Math"/>
                      </a:rPr>
                      <m:t>.</m:t>
                    </m:r>
                  </m:oMath>
                </a14:m>
                <a:endParaRPr lang="en-US" sz="2000" dirty="0"/>
              </a:p>
              <a:p>
                <a:pPr marL="0" indent="0">
                  <a:buNone/>
                </a:pPr>
                <a:r>
                  <a:rPr lang="en-US" sz="2000" dirty="0" smtClean="0"/>
                  <a:t>This is a linear equation in </a:t>
                </a:r>
                <a14:m>
                  <m:oMath xmlns:m="http://schemas.openxmlformats.org/officeDocument/2006/math">
                    <m:r>
                      <a:rPr lang="en-US" sz="2000" b="0" i="1" smtClean="0">
                        <a:latin typeface="Cambria Math"/>
                      </a:rPr>
                      <m:t>𝑌</m:t>
                    </m:r>
                  </m:oMath>
                </a14:m>
                <a:r>
                  <a:rPr lang="en-US" sz="2000" dirty="0" smtClean="0"/>
                  <a:t> and </a:t>
                </a:r>
                <a14:m>
                  <m:oMath xmlns:m="http://schemas.openxmlformats.org/officeDocument/2006/math">
                    <m:r>
                      <a:rPr lang="en-US" sz="2000" b="0" i="1" smtClean="0">
                        <a:latin typeface="Cambria Math"/>
                      </a:rPr>
                      <m:t>𝑋</m:t>
                    </m:r>
                    <m:r>
                      <a:rPr lang="en-US" sz="2000" b="0" i="1" smtClean="0">
                        <a:latin typeface="Cambria Math"/>
                      </a:rPr>
                      <m:t>.</m:t>
                    </m:r>
                  </m:oMath>
                </a14:m>
                <a:endParaRPr lang="en-US" sz="2000" dirty="0" smtClean="0"/>
              </a:p>
              <a:p>
                <a:pPr marL="0" indent="0">
                  <a:buNone/>
                </a:pPr>
                <a:r>
                  <a:rPr lang="en-US" sz="2000" dirty="0" smtClean="0"/>
                  <a:t>For estimating </a:t>
                </a:r>
                <a14:m>
                  <m:oMath xmlns:m="http://schemas.openxmlformats.org/officeDocument/2006/math">
                    <m:r>
                      <a:rPr lang="en-US" sz="2000" b="0" i="1" smtClean="0">
                        <a:latin typeface="Cambria Math"/>
                      </a:rPr>
                      <m:t>𝐴</m:t>
                    </m:r>
                    <m:r>
                      <a:rPr lang="en-US" sz="2000" b="0" i="1" smtClean="0">
                        <a:latin typeface="Cambria Math"/>
                      </a:rPr>
                      <m:t> </m:t>
                    </m:r>
                    <m:r>
                      <a:rPr lang="en-US" sz="2000" b="0" i="1" smtClean="0">
                        <a:latin typeface="Cambria Math"/>
                      </a:rPr>
                      <m:t>𝑎𝑛𝑑</m:t>
                    </m:r>
                    <m:r>
                      <a:rPr lang="en-US" sz="2000" b="0" i="1" smtClean="0">
                        <a:latin typeface="Cambria Math"/>
                      </a:rPr>
                      <m:t> </m:t>
                    </m:r>
                    <m:r>
                      <a:rPr lang="en-US" sz="2000" b="0" i="1" smtClean="0">
                        <a:latin typeface="Cambria Math"/>
                      </a:rPr>
                      <m:t>𝐵</m:t>
                    </m:r>
                    <m:r>
                      <a:rPr lang="en-US" sz="2000" b="0" i="1" smtClean="0">
                        <a:latin typeface="Cambria Math"/>
                      </a:rPr>
                      <m:t>,</m:t>
                    </m:r>
                  </m:oMath>
                </a14:m>
                <a:r>
                  <a:rPr lang="en-US" sz="2000" dirty="0" smtClean="0"/>
                  <a:t> equation to  </a:t>
                </a:r>
                <a:r>
                  <a:rPr lang="en-US" sz="2000" dirty="0"/>
                  <a:t>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000" i="1">
                              <a:latin typeface="Cambria Math"/>
                            </a:rPr>
                          </m:ctrlPr>
                        </m:naryPr>
                        <m:sub/>
                        <m:sup/>
                        <m:e>
                          <m:r>
                            <a:rPr lang="en-US" sz="2000" b="0" i="1">
                              <a:latin typeface="Cambria Math"/>
                            </a:rPr>
                            <m:t>𝑌</m:t>
                          </m:r>
                        </m:e>
                      </m:nary>
                      <m:r>
                        <a:rPr lang="en-US" sz="2000" b="0" i="1">
                          <a:latin typeface="Cambria Math"/>
                        </a:rPr>
                        <m:t>=</m:t>
                      </m:r>
                      <m:r>
                        <a:rPr lang="en-US" sz="2000" b="0" i="1">
                          <a:latin typeface="Cambria Math"/>
                        </a:rPr>
                        <m:t>𝑛𝐴</m:t>
                      </m:r>
                      <m:r>
                        <a:rPr lang="en-US" sz="2000" b="0" i="1">
                          <a:latin typeface="Cambria Math"/>
                        </a:rPr>
                        <m:t>+</m:t>
                      </m:r>
                      <m:r>
                        <a:rPr lang="en-US" sz="2000" b="0" i="1">
                          <a:latin typeface="Cambria Math"/>
                        </a:rPr>
                        <m:t>𝐵</m:t>
                      </m:r>
                      <m:nary>
                        <m:naryPr>
                          <m:chr m:val="∑"/>
                          <m:subHide m:val="on"/>
                          <m:supHide m:val="on"/>
                          <m:ctrlPr>
                            <a:rPr lang="en-US" sz="2000" i="1">
                              <a:latin typeface="Cambria Math"/>
                            </a:rPr>
                          </m:ctrlPr>
                        </m:naryPr>
                        <m:sub/>
                        <m:sup/>
                        <m:e>
                          <m:r>
                            <a:rPr lang="en-US" sz="2000" b="0" i="1">
                              <a:latin typeface="Cambria Math"/>
                            </a:rPr>
                            <m:t>𝑋</m:t>
                          </m:r>
                        </m:e>
                      </m:nary>
                      <m:r>
                        <a:rPr lang="en-US" sz="2000" b="0" i="1">
                          <a:latin typeface="Cambria Math"/>
                        </a:rPr>
                        <m:t> </m:t>
                      </m:r>
                      <m:r>
                        <a:rPr lang="en-US" sz="2000" b="0" i="1">
                          <a:latin typeface="Cambria Math"/>
                        </a:rPr>
                        <m:t>𝑎𝑛𝑑</m:t>
                      </m:r>
                      <m:r>
                        <a:rPr lang="en-US" sz="2000" b="0" i="1">
                          <a:latin typeface="Cambria Math"/>
                        </a:rPr>
                        <m:t> </m:t>
                      </m:r>
                      <m:nary>
                        <m:naryPr>
                          <m:chr m:val="∑"/>
                          <m:subHide m:val="on"/>
                          <m:supHide m:val="on"/>
                          <m:ctrlPr>
                            <a:rPr lang="en-US" sz="2000" i="1">
                              <a:latin typeface="Cambria Math"/>
                            </a:rPr>
                          </m:ctrlPr>
                        </m:naryPr>
                        <m:sub/>
                        <m:sup/>
                        <m:e>
                          <m:r>
                            <a:rPr lang="en-US" sz="2000" b="0" i="1">
                              <a:latin typeface="Cambria Math"/>
                            </a:rPr>
                            <m:t>𝑋𝑌</m:t>
                          </m:r>
                        </m:e>
                      </m:nary>
                      <m:r>
                        <a:rPr lang="en-US" sz="2000" b="0" i="1">
                          <a:latin typeface="Cambria Math"/>
                        </a:rPr>
                        <m:t>=</m:t>
                      </m:r>
                      <m:r>
                        <a:rPr lang="en-US" sz="2000" b="0" i="1">
                          <a:latin typeface="Cambria Math"/>
                        </a:rPr>
                        <m:t>𝐴</m:t>
                      </m:r>
                      <m:nary>
                        <m:naryPr>
                          <m:chr m:val="∑"/>
                          <m:subHide m:val="on"/>
                          <m:supHide m:val="on"/>
                          <m:ctrlPr>
                            <a:rPr lang="en-US" sz="2000" i="1">
                              <a:latin typeface="Cambria Math"/>
                            </a:rPr>
                          </m:ctrlPr>
                        </m:naryPr>
                        <m:sub/>
                        <m:sup/>
                        <m:e>
                          <m:r>
                            <a:rPr lang="en-US" sz="2000" b="0" i="1">
                              <a:latin typeface="Cambria Math"/>
                            </a:rPr>
                            <m:t>𝑋</m:t>
                          </m:r>
                        </m:e>
                      </m:nary>
                      <m:r>
                        <a:rPr lang="en-US" sz="2000" b="0" i="1">
                          <a:latin typeface="Cambria Math"/>
                        </a:rPr>
                        <m:t>+</m:t>
                      </m:r>
                      <m:r>
                        <a:rPr lang="en-US" sz="2000" b="0" i="1">
                          <a:latin typeface="Cambria Math"/>
                        </a:rPr>
                        <m:t>𝐵</m:t>
                      </m:r>
                      <m:nary>
                        <m:naryPr>
                          <m:chr m:val="∑"/>
                          <m:subHide m:val="on"/>
                          <m:supHide m:val="on"/>
                          <m:ctrlPr>
                            <a:rPr lang="en-US" sz="2000" i="1">
                              <a:latin typeface="Cambria Math"/>
                            </a:rPr>
                          </m:ctrlPr>
                        </m:naryPr>
                        <m:sub/>
                        <m:sup/>
                        <m:e>
                          <m:sSup>
                            <m:sSupPr>
                              <m:ctrlPr>
                                <a:rPr lang="en-US" sz="2000" i="1">
                                  <a:latin typeface="Cambria Math"/>
                                </a:rPr>
                              </m:ctrlPr>
                            </m:sSupPr>
                            <m:e>
                              <m:r>
                                <a:rPr lang="en-US" sz="2000" b="0" i="1">
                                  <a:latin typeface="Cambria Math"/>
                                </a:rPr>
                                <m:t>𝑋</m:t>
                              </m:r>
                            </m:e>
                            <m:sup>
                              <m:r>
                                <a:rPr lang="en-US" sz="2000" b="0" i="1">
                                  <a:latin typeface="Cambria Math"/>
                                </a:rPr>
                                <m:t>2</m:t>
                              </m:r>
                            </m:sup>
                          </m:sSup>
                        </m:e>
                      </m:nary>
                    </m:oMath>
                  </m:oMathPara>
                </a14:m>
                <a:endParaRPr lang="en-US" sz="2000" dirty="0"/>
              </a:p>
              <a:p>
                <a:pPr marL="0" indent="0">
                  <a:buNone/>
                </a:pPr>
                <a:r>
                  <a:rPr lang="en-US" sz="2000" dirty="0" smtClean="0"/>
                  <a:t>Where n is the number of Pairs of values of </a:t>
                </a:r>
                <a14:m>
                  <m:oMath xmlns:m="http://schemas.openxmlformats.org/officeDocument/2006/math">
                    <m:r>
                      <a:rPr lang="en-US" sz="2000" b="0" i="1" smtClean="0">
                        <a:latin typeface="Cambria Math"/>
                      </a:rPr>
                      <m:t>𝑥</m:t>
                    </m:r>
                    <m:r>
                      <a:rPr lang="en-US" sz="2000" b="0" i="1" smtClean="0">
                        <a:latin typeface="Cambria Math"/>
                      </a:rPr>
                      <m:t> </m:t>
                    </m:r>
                    <m:r>
                      <a:rPr lang="en-US" sz="2000" b="0" i="1" smtClean="0">
                        <a:latin typeface="Cambria Math"/>
                      </a:rPr>
                      <m:t>𝑎𝑛𝑑</m:t>
                    </m:r>
                    <m:r>
                      <a:rPr lang="en-US" sz="2000" b="0" i="1" smtClean="0">
                        <a:latin typeface="Cambria Math"/>
                      </a:rPr>
                      <m:t> </m:t>
                    </m:r>
                    <m:r>
                      <a:rPr lang="en-US" sz="2000" b="0" i="1" smtClean="0">
                        <a:latin typeface="Cambria Math"/>
                      </a:rPr>
                      <m:t>𝑦</m:t>
                    </m:r>
                    <m:r>
                      <a:rPr lang="en-US" sz="2000" b="0" i="1" smtClean="0">
                        <a:latin typeface="Cambria Math"/>
                      </a:rPr>
                      <m:t>.</m:t>
                    </m:r>
                  </m:oMath>
                </a14:m>
                <a:endParaRPr lang="en-US" sz="2000" dirty="0" smtClean="0"/>
              </a:p>
              <a:p>
                <a:pPr marL="0" indent="0">
                  <a:buNone/>
                </a:pPr>
                <a:r>
                  <a:rPr lang="en-US" sz="2000" dirty="0" smtClean="0"/>
                  <a:t>Ultimately, </a:t>
                </a:r>
                <a14:m>
                  <m:oMath xmlns:m="http://schemas.openxmlformats.org/officeDocument/2006/math">
                    <m:r>
                      <a:rPr lang="en-US" sz="2000" b="0" i="1">
                        <a:latin typeface="Cambria Math"/>
                      </a:rPr>
                      <m:t>𝑎</m:t>
                    </m:r>
                    <m:r>
                      <a:rPr lang="en-US" sz="2000" b="0" i="1">
                        <a:latin typeface="Cambria Math"/>
                      </a:rPr>
                      <m:t>=</m:t>
                    </m:r>
                    <m:r>
                      <a:rPr lang="en-US" sz="2000" b="0" i="1">
                        <a:latin typeface="Cambria Math"/>
                      </a:rPr>
                      <m:t>𝑎𝑛𝑡𝑖𝑙𝑜𝑔</m:t>
                    </m:r>
                    <m:d>
                      <m:dPr>
                        <m:ctrlPr>
                          <a:rPr lang="en-US" sz="2000" i="1" smtClean="0">
                            <a:latin typeface="Cambria Math"/>
                          </a:rPr>
                        </m:ctrlPr>
                      </m:dPr>
                      <m:e>
                        <m:r>
                          <a:rPr lang="en-US" sz="2000" b="0" i="1">
                            <a:latin typeface="Cambria Math"/>
                          </a:rPr>
                          <m:t>𝐴</m:t>
                        </m:r>
                      </m:e>
                    </m:d>
                    <m:r>
                      <a:rPr lang="en-US" sz="2000" b="0" i="1" smtClean="0">
                        <a:latin typeface="Cambria Math"/>
                      </a:rPr>
                      <m:t>𝑎𝑛𝑑</m:t>
                    </m:r>
                    <m:r>
                      <a:rPr lang="en-US" sz="2000" b="0" i="1" smtClean="0">
                        <a:latin typeface="Cambria Math"/>
                      </a:rPr>
                      <m:t> </m:t>
                    </m:r>
                    <m:r>
                      <a:rPr lang="en-US" sz="2000" b="0" i="1">
                        <a:latin typeface="Cambria Math"/>
                      </a:rPr>
                      <m:t>𝑏</m:t>
                    </m:r>
                    <m:r>
                      <a:rPr lang="en-US" sz="2000" b="0" i="1">
                        <a:latin typeface="Cambria Math"/>
                      </a:rPr>
                      <m:t>=</m:t>
                    </m:r>
                    <m:r>
                      <a:rPr lang="en-US" sz="2000" b="0" i="1" smtClean="0">
                        <a:latin typeface="Cambria Math"/>
                      </a:rPr>
                      <m:t>𝑎𝑛𝑡𝑖𝑙𝑜𝑔</m:t>
                    </m:r>
                    <m:r>
                      <a:rPr lang="en-US" sz="2000" b="0" i="1" smtClean="0">
                        <a:latin typeface="Cambria Math"/>
                      </a:rPr>
                      <m:t>(</m:t>
                    </m:r>
                    <m:r>
                      <a:rPr lang="en-US" sz="2000" b="0" i="1">
                        <a:latin typeface="Cambria Math"/>
                      </a:rPr>
                      <m:t>𝐵</m:t>
                    </m:r>
                    <m:r>
                      <a:rPr lang="en-US" sz="2000" b="0" i="1" smtClean="0">
                        <a:latin typeface="Cambria Math"/>
                      </a:rPr>
                      <m:t>)</m:t>
                    </m:r>
                    <m:r>
                      <a:rPr lang="en-US" sz="2000" b="0" i="1">
                        <a:latin typeface="Cambria Math"/>
                      </a:rPr>
                      <m:t>.</m:t>
                    </m:r>
                  </m:oMath>
                </a14:m>
                <a:endParaRPr lang="en-US" sz="2000" dirty="0" smtClean="0"/>
              </a:p>
              <a:p>
                <a:pPr marL="0" indent="0">
                  <a:buNone/>
                </a:pPr>
                <a:r>
                  <a:rPr lang="en-US" sz="2000" b="1" dirty="0"/>
                  <a:t>Example 2 </a:t>
                </a:r>
                <a:r>
                  <a:rPr lang="en-US" sz="2000" dirty="0"/>
                  <a:t>Obtain a relation of the form </a:t>
                </a:r>
                <a14:m>
                  <m:oMath xmlns:m="http://schemas.openxmlformats.org/officeDocument/2006/math">
                    <m:r>
                      <a:rPr lang="en-US" sz="2000" i="1">
                        <a:latin typeface="Cambria Math"/>
                      </a:rPr>
                      <m:t>𝑦</m:t>
                    </m:r>
                    <m:r>
                      <a:rPr lang="en-US" sz="2000" i="1">
                        <a:latin typeface="Cambria Math"/>
                      </a:rPr>
                      <m:t>=</m:t>
                    </m:r>
                    <m:r>
                      <a:rPr lang="en-US" sz="2000" i="1">
                        <a:latin typeface="Cambria Math"/>
                      </a:rPr>
                      <m:t>𝑎</m:t>
                    </m:r>
                    <m:sSup>
                      <m:sSupPr>
                        <m:ctrlPr>
                          <a:rPr lang="en-US" sz="2000" i="1">
                            <a:latin typeface="Cambria Math"/>
                          </a:rPr>
                        </m:ctrlPr>
                      </m:sSupPr>
                      <m:e>
                        <m:r>
                          <a:rPr lang="en-US" sz="2000" i="1">
                            <a:latin typeface="Cambria Math"/>
                          </a:rPr>
                          <m:t>𝑏</m:t>
                        </m:r>
                      </m:e>
                      <m:sup>
                        <m:r>
                          <a:rPr lang="en-US" sz="2000" i="1">
                            <a:latin typeface="Cambria Math"/>
                          </a:rPr>
                          <m:t>𝑥</m:t>
                        </m:r>
                      </m:sup>
                    </m:sSup>
                    <m:r>
                      <a:rPr lang="en-US" sz="2000" i="1">
                        <a:latin typeface="Cambria Math"/>
                      </a:rPr>
                      <m:t> </m:t>
                    </m:r>
                  </m:oMath>
                </a14:m>
                <a:r>
                  <a:rPr lang="en-US" sz="2000" dirty="0"/>
                  <a:t>for the following data by the method of least squares:</a:t>
                </a:r>
              </a:p>
              <a:p>
                <a:pPr marL="0" indent="0">
                  <a:buNone/>
                </a:pPr>
                <a:endParaRPr lang="en-US" sz="2000" dirty="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05400"/>
              </a:xfrm>
              <a:blipFill rotWithShape="1">
                <a:blip r:embed="rId2"/>
                <a:stretch>
                  <a:fillRect l="-815" t="-597" r="-1333" b="-66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CA8DDC8-853A-4F05-941C-07E81560C62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925885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lstStyle/>
              <a:p>
                <a:pPr marL="0" indent="0">
                  <a:buNone/>
                </a:pPr>
                <a:endParaRPr lang="en-US" sz="2000" dirty="0" smtClean="0"/>
              </a:p>
              <a:p>
                <a:pPr marL="0" indent="0">
                  <a:buNone/>
                </a:pPr>
                <a:endParaRPr lang="en-US" sz="2000" dirty="0"/>
              </a:p>
              <a:p>
                <a:pPr marL="0" indent="0">
                  <a:buNone/>
                </a:pPr>
                <a:r>
                  <a:rPr lang="en-US" sz="2000" dirty="0" err="1" smtClean="0"/>
                  <a:t>Sol.The</a:t>
                </a:r>
                <a:r>
                  <a:rPr lang="en-US" sz="2000" dirty="0" smtClean="0"/>
                  <a:t> curve to be fitted is </a:t>
                </a:r>
                <a14:m>
                  <m:oMath xmlns:m="http://schemas.openxmlformats.org/officeDocument/2006/math">
                    <m:r>
                      <a:rPr lang="en-US" sz="2000" b="0" i="1" smtClean="0">
                        <a:latin typeface="Cambria Math"/>
                      </a:rPr>
                      <m:t>𝑦</m:t>
                    </m:r>
                    <m:r>
                      <a:rPr lang="en-US" sz="2000" b="0" i="1" smtClean="0">
                        <a:latin typeface="Cambria Math"/>
                      </a:rPr>
                      <m:t>=</m:t>
                    </m:r>
                    <m:r>
                      <a:rPr lang="en-US" sz="2000" b="0" i="1" smtClean="0">
                        <a:latin typeface="Cambria Math"/>
                      </a:rPr>
                      <m:t>𝑎</m:t>
                    </m:r>
                    <m:sSup>
                      <m:sSupPr>
                        <m:ctrlPr>
                          <a:rPr lang="en-US" sz="2000" b="0" i="1" smtClean="0">
                            <a:latin typeface="Cambria Math"/>
                          </a:rPr>
                        </m:ctrlPr>
                      </m:sSupPr>
                      <m:e>
                        <m:r>
                          <a:rPr lang="en-US" sz="2000" b="0" i="1" smtClean="0">
                            <a:latin typeface="Cambria Math"/>
                          </a:rPr>
                          <m:t>𝑏</m:t>
                        </m:r>
                      </m:e>
                      <m:sup>
                        <m:r>
                          <a:rPr lang="en-US" sz="2000" b="0" i="1" smtClean="0">
                            <a:latin typeface="Cambria Math"/>
                          </a:rPr>
                          <m:t>𝑥</m:t>
                        </m:r>
                      </m:sup>
                    </m:sSup>
                    <m:r>
                      <a:rPr lang="en-US" sz="2000" b="0" i="1" smtClean="0">
                        <a:latin typeface="Cambria Math"/>
                      </a:rPr>
                      <m:t> </m:t>
                    </m:r>
                    <m:r>
                      <a:rPr lang="en-US" sz="2000" b="0" i="1" smtClean="0">
                        <a:latin typeface="Cambria Math"/>
                      </a:rPr>
                      <m:t>𝑜𝑟</m:t>
                    </m:r>
                    <m:r>
                      <a:rPr lang="en-US" sz="2000" b="0" i="1" smtClean="0">
                        <a:latin typeface="Cambria Math"/>
                      </a:rPr>
                      <m:t> </m:t>
                    </m:r>
                    <m:r>
                      <a:rPr lang="en-US" sz="2000" b="0" i="1" smtClean="0">
                        <a:latin typeface="Cambria Math"/>
                      </a:rPr>
                      <m:t>𝑌</m:t>
                    </m:r>
                    <m:r>
                      <a:rPr lang="en-US" sz="2000" b="0" i="1" smtClean="0">
                        <a:latin typeface="Cambria Math"/>
                      </a:rPr>
                      <m:t>=</m:t>
                    </m:r>
                    <m:r>
                      <a:rPr lang="en-US" sz="2000" b="0" i="1" smtClean="0">
                        <a:latin typeface="Cambria Math"/>
                      </a:rPr>
                      <m:t>𝐴</m:t>
                    </m:r>
                    <m:r>
                      <a:rPr lang="en-US" sz="2000" b="0" i="1" smtClean="0">
                        <a:latin typeface="Cambria Math"/>
                      </a:rPr>
                      <m:t>+</m:t>
                    </m:r>
                    <m:r>
                      <a:rPr lang="en-US" sz="2000" b="0" i="1" smtClean="0">
                        <a:latin typeface="Cambria Math"/>
                      </a:rPr>
                      <m:t>𝐵𝑥</m:t>
                    </m:r>
                  </m:oMath>
                </a14:m>
                <a:endParaRPr lang="en-US" sz="2000" b="0"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𝐴</m:t>
                      </m:r>
                      <m:r>
                        <a:rPr lang="en-US" sz="2000" b="0" i="1" smtClean="0">
                          <a:latin typeface="Cambria Math"/>
                        </a:rPr>
                        <m:t>=</m:t>
                      </m:r>
                      <m:func>
                        <m:funcPr>
                          <m:ctrlPr>
                            <a:rPr lang="en-US" sz="2000" b="0" i="1" smtClean="0">
                              <a:latin typeface="Cambria Math"/>
                            </a:rPr>
                          </m:ctrlPr>
                        </m:funcPr>
                        <m:fName>
                          <m:sSub>
                            <m:sSubPr>
                              <m:ctrlPr>
                                <a:rPr lang="en-US" sz="2000" b="0" i="1" smtClean="0">
                                  <a:latin typeface="Cambria Math"/>
                                </a:rPr>
                              </m:ctrlPr>
                            </m:sSubPr>
                            <m:e>
                              <m:r>
                                <m:rPr>
                                  <m:sty m:val="p"/>
                                </m:rPr>
                                <a:rPr lang="en-US" sz="2000" b="0" i="0" smtClean="0">
                                  <a:latin typeface="Cambria Math"/>
                                </a:rPr>
                                <m:t>log</m:t>
                              </m:r>
                            </m:e>
                            <m:sub>
                              <m:r>
                                <a:rPr lang="en-US" sz="2000" b="0" i="1" smtClean="0">
                                  <a:latin typeface="Cambria Math"/>
                                </a:rPr>
                                <m:t>10</m:t>
                              </m:r>
                            </m:sub>
                          </m:sSub>
                        </m:fName>
                        <m:e>
                          <m:r>
                            <a:rPr lang="en-US" sz="2000" b="0" i="1" smtClean="0">
                              <a:latin typeface="Cambria Math"/>
                            </a:rPr>
                            <m:t>𝑎</m:t>
                          </m:r>
                        </m:e>
                      </m:func>
                      <m:r>
                        <a:rPr lang="en-US" sz="2000" b="0" i="1" smtClean="0">
                          <a:latin typeface="Cambria Math"/>
                        </a:rPr>
                        <m:t>,</m:t>
                      </m:r>
                      <m:r>
                        <a:rPr lang="en-US" sz="2000" b="0" i="1" smtClean="0">
                          <a:latin typeface="Cambria Math"/>
                        </a:rPr>
                        <m:t>𝐵</m:t>
                      </m:r>
                      <m:r>
                        <a:rPr lang="en-US" sz="2000" b="0" i="1" smtClean="0">
                          <a:latin typeface="Cambria Math"/>
                        </a:rPr>
                        <m:t>=</m:t>
                      </m:r>
                      <m:func>
                        <m:funcPr>
                          <m:ctrlPr>
                            <a:rPr lang="en-US" sz="2000" b="0" i="1" smtClean="0">
                              <a:latin typeface="Cambria Math"/>
                            </a:rPr>
                          </m:ctrlPr>
                        </m:funcPr>
                        <m:fName>
                          <m:sSub>
                            <m:sSubPr>
                              <m:ctrlPr>
                                <a:rPr lang="en-US" sz="2000" b="0" i="1" smtClean="0">
                                  <a:latin typeface="Cambria Math"/>
                                </a:rPr>
                              </m:ctrlPr>
                            </m:sSubPr>
                            <m:e>
                              <m:r>
                                <m:rPr>
                                  <m:sty m:val="p"/>
                                </m:rPr>
                                <a:rPr lang="en-US" sz="2000" b="0" i="0" smtClean="0">
                                  <a:latin typeface="Cambria Math"/>
                                </a:rPr>
                                <m:t>log</m:t>
                              </m:r>
                            </m:e>
                            <m:sub>
                              <m:r>
                                <a:rPr lang="en-US" sz="2000" b="0" i="1" smtClean="0">
                                  <a:latin typeface="Cambria Math"/>
                                </a:rPr>
                                <m:t>10</m:t>
                              </m:r>
                            </m:sub>
                          </m:sSub>
                        </m:fName>
                        <m:e>
                          <m:r>
                            <a:rPr lang="en-US" sz="2000" b="0" i="1" smtClean="0">
                              <a:latin typeface="Cambria Math"/>
                            </a:rPr>
                            <m:t>𝑏</m:t>
                          </m:r>
                        </m:e>
                      </m:func>
                      <m:r>
                        <a:rPr lang="en-US" sz="2000" b="0" i="1" smtClean="0">
                          <a:latin typeface="Cambria Math"/>
                        </a:rPr>
                        <m:t> </m:t>
                      </m:r>
                      <m:r>
                        <a:rPr lang="en-US" sz="2000" b="0" i="1" smtClean="0">
                          <a:latin typeface="Cambria Math"/>
                        </a:rPr>
                        <m:t>𝑎𝑛𝑑</m:t>
                      </m:r>
                      <m:r>
                        <a:rPr lang="en-US" sz="2000" b="0" i="1" smtClean="0">
                          <a:latin typeface="Cambria Math"/>
                        </a:rPr>
                        <m:t> </m:t>
                      </m:r>
                      <m:r>
                        <a:rPr lang="en-US" sz="2000" b="0" i="1" smtClean="0">
                          <a:latin typeface="Cambria Math"/>
                        </a:rPr>
                        <m:t>𝑌</m:t>
                      </m:r>
                      <m:r>
                        <a:rPr lang="en-US" sz="2000" b="0" i="1" smtClean="0">
                          <a:latin typeface="Cambria Math"/>
                        </a:rPr>
                        <m:t>=</m:t>
                      </m:r>
                      <m:func>
                        <m:funcPr>
                          <m:ctrlPr>
                            <a:rPr lang="en-US" sz="2000" b="0" i="1" smtClean="0">
                              <a:latin typeface="Cambria Math"/>
                            </a:rPr>
                          </m:ctrlPr>
                        </m:funcPr>
                        <m:fName>
                          <m:sSub>
                            <m:sSubPr>
                              <m:ctrlPr>
                                <a:rPr lang="en-US" sz="2000" b="0" i="1" smtClean="0">
                                  <a:latin typeface="Cambria Math"/>
                                </a:rPr>
                              </m:ctrlPr>
                            </m:sSubPr>
                            <m:e>
                              <m:r>
                                <m:rPr>
                                  <m:sty m:val="p"/>
                                </m:rPr>
                                <a:rPr lang="en-US" sz="2000" b="0" i="0" smtClean="0">
                                  <a:latin typeface="Cambria Math"/>
                                </a:rPr>
                                <m:t>log</m:t>
                              </m:r>
                            </m:e>
                            <m:sub>
                              <m:r>
                                <a:rPr lang="en-US" sz="2000" b="0" i="1" smtClean="0">
                                  <a:latin typeface="Cambria Math"/>
                                </a:rPr>
                                <m:t>10</m:t>
                              </m:r>
                            </m:sub>
                          </m:sSub>
                        </m:fName>
                        <m:e>
                          <m:r>
                            <a:rPr lang="en-US" sz="2000" b="0" i="1" smtClean="0">
                              <a:latin typeface="Cambria Math"/>
                            </a:rPr>
                            <m:t>𝑦</m:t>
                          </m:r>
                        </m:e>
                      </m:func>
                    </m:oMath>
                  </m:oMathPara>
                </a14:m>
                <a:endParaRPr lang="en-US" sz="2000" dirty="0" smtClean="0"/>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6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00F7DCA-E7C3-4B66-A940-1A9B64972A5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201129792"/>
                  </p:ext>
                </p:extLst>
              </p:nvPr>
            </p:nvGraphicFramePr>
            <p:xfrm>
              <a:off x="838200" y="2743200"/>
              <a:ext cx="7467600" cy="2981834"/>
            </p:xfrm>
            <a:graphic>
              <a:graphicData uri="http://schemas.openxmlformats.org/drawingml/2006/table">
                <a:tbl>
                  <a:tblPr firstRow="1" bandRow="1">
                    <a:tableStyleId>{5C22544A-7EE6-4342-B048-85BDC9FD1C3A}</a:tableStyleId>
                  </a:tblPr>
                  <a:tblGrid>
                    <a:gridCol w="1447800"/>
                    <a:gridCol w="990600"/>
                    <a:gridCol w="1600200"/>
                    <a:gridCol w="1219200"/>
                    <a:gridCol w="2209800"/>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𝒀</m:t>
                                </m:r>
                                <m:r>
                                  <a:rPr lang="en-US" b="1" i="1" smtClean="0">
                                    <a:latin typeface="Cambria Math"/>
                                  </a:rPr>
                                  <m:t>=</m:t>
                                </m:r>
                                <m:func>
                                  <m:funcPr>
                                    <m:ctrlPr>
                                      <a:rPr lang="en-US" i="1" smtClean="0">
                                        <a:latin typeface="Cambria Math"/>
                                      </a:rPr>
                                    </m:ctrlPr>
                                  </m:funcPr>
                                  <m:fName>
                                    <m:sSub>
                                      <m:sSubPr>
                                        <m:ctrlPr>
                                          <a:rPr lang="en-US" i="1" smtClean="0">
                                            <a:latin typeface="Cambria Math"/>
                                          </a:rPr>
                                        </m:ctrlPr>
                                      </m:sSubPr>
                                      <m:e>
                                        <m:r>
                                          <m:rPr>
                                            <m:sty m:val="p"/>
                                          </m:rPr>
                                          <a:rPr lang="en-US" i="0" smtClean="0">
                                            <a:latin typeface="Cambria Math"/>
                                          </a:rPr>
                                          <m:t>log</m:t>
                                        </m:r>
                                      </m:e>
                                      <m:sub>
                                        <m:r>
                                          <a:rPr lang="en-US" b="1" i="1" smtClean="0">
                                            <a:latin typeface="Cambria Math"/>
                                          </a:rPr>
                                          <m:t>𝟏𝟎</m:t>
                                        </m:r>
                                      </m:sub>
                                    </m:sSub>
                                  </m:fName>
                                  <m:e>
                                    <m:r>
                                      <a:rPr lang="en-US" b="1" i="1" smtClean="0">
                                        <a:latin typeface="Cambria Math"/>
                                      </a:rPr>
                                      <m:t>𝒚</m:t>
                                    </m:r>
                                  </m:e>
                                </m:fun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𝒙</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𝒙𝒀</m:t>
                                </m:r>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8.3</a:t>
                          </a:r>
                          <a:endParaRPr lang="en-US" dirty="0"/>
                        </a:p>
                      </a:txBody>
                      <a:tcPr/>
                    </a:tc>
                    <a:tc>
                      <a:txBody>
                        <a:bodyPr/>
                        <a:lstStyle/>
                        <a:p>
                          <a:r>
                            <a:rPr lang="en-US" dirty="0" smtClean="0"/>
                            <a:t>0.9191</a:t>
                          </a:r>
                          <a:endParaRPr lang="en-US" dirty="0"/>
                        </a:p>
                      </a:txBody>
                      <a:tcPr/>
                    </a:tc>
                    <a:tc>
                      <a:txBody>
                        <a:bodyPr/>
                        <a:lstStyle/>
                        <a:p>
                          <a:r>
                            <a:rPr lang="en-US" dirty="0" smtClean="0"/>
                            <a:t>4</a:t>
                          </a:r>
                          <a:endParaRPr lang="en-US" dirty="0"/>
                        </a:p>
                      </a:txBody>
                      <a:tcPr/>
                    </a:tc>
                    <a:tc>
                      <a:txBody>
                        <a:bodyPr/>
                        <a:lstStyle/>
                        <a:p>
                          <a:r>
                            <a:rPr lang="en-US" dirty="0" smtClean="0"/>
                            <a:t>1.8382</a:t>
                          </a:r>
                          <a:endParaRPr lang="en-US" dirty="0"/>
                        </a:p>
                      </a:txBody>
                      <a:tcPr/>
                    </a:tc>
                  </a:tr>
                  <a:tr h="370840">
                    <a:tc>
                      <a:txBody>
                        <a:bodyPr/>
                        <a:lstStyle/>
                        <a:p>
                          <a:r>
                            <a:rPr lang="en-US" dirty="0" smtClean="0"/>
                            <a:t>3</a:t>
                          </a:r>
                          <a:endParaRPr lang="en-US" dirty="0"/>
                        </a:p>
                      </a:txBody>
                      <a:tcPr/>
                    </a:tc>
                    <a:tc>
                      <a:txBody>
                        <a:bodyPr/>
                        <a:lstStyle/>
                        <a:p>
                          <a:r>
                            <a:rPr lang="en-US" dirty="0" smtClean="0"/>
                            <a:t>15.4</a:t>
                          </a:r>
                          <a:endParaRPr lang="en-US" dirty="0"/>
                        </a:p>
                      </a:txBody>
                      <a:tcPr/>
                    </a:tc>
                    <a:tc>
                      <a:txBody>
                        <a:bodyPr/>
                        <a:lstStyle/>
                        <a:p>
                          <a:r>
                            <a:rPr lang="en-US" dirty="0" smtClean="0"/>
                            <a:t>1.1872</a:t>
                          </a:r>
                          <a:endParaRPr lang="en-US" dirty="0"/>
                        </a:p>
                      </a:txBody>
                      <a:tcPr/>
                    </a:tc>
                    <a:tc>
                      <a:txBody>
                        <a:bodyPr/>
                        <a:lstStyle/>
                        <a:p>
                          <a:r>
                            <a:rPr lang="en-US" dirty="0" smtClean="0"/>
                            <a:t>9</a:t>
                          </a:r>
                          <a:endParaRPr lang="en-US" dirty="0"/>
                        </a:p>
                      </a:txBody>
                      <a:tcPr/>
                    </a:tc>
                    <a:tc>
                      <a:txBody>
                        <a:bodyPr/>
                        <a:lstStyle/>
                        <a:p>
                          <a:r>
                            <a:rPr lang="en-US" dirty="0" smtClean="0"/>
                            <a:t>3.5616</a:t>
                          </a:r>
                          <a:endParaRPr lang="en-US" dirty="0"/>
                        </a:p>
                      </a:txBody>
                      <a:tcPr/>
                    </a:tc>
                  </a:tr>
                  <a:tr h="370840">
                    <a:tc>
                      <a:txBody>
                        <a:bodyPr/>
                        <a:lstStyle/>
                        <a:p>
                          <a:r>
                            <a:rPr lang="en-US" dirty="0" smtClean="0"/>
                            <a:t>4</a:t>
                          </a:r>
                          <a:endParaRPr lang="en-US" dirty="0"/>
                        </a:p>
                      </a:txBody>
                      <a:tcPr/>
                    </a:tc>
                    <a:tc>
                      <a:txBody>
                        <a:bodyPr/>
                        <a:lstStyle/>
                        <a:p>
                          <a:r>
                            <a:rPr lang="en-US" dirty="0" smtClean="0"/>
                            <a:t>33.1</a:t>
                          </a:r>
                          <a:endParaRPr lang="en-US" dirty="0"/>
                        </a:p>
                      </a:txBody>
                      <a:tcPr/>
                    </a:tc>
                    <a:tc>
                      <a:txBody>
                        <a:bodyPr/>
                        <a:lstStyle/>
                        <a:p>
                          <a:r>
                            <a:rPr lang="en-US" dirty="0" smtClean="0"/>
                            <a:t>1.5198</a:t>
                          </a:r>
                          <a:endParaRPr lang="en-US" dirty="0"/>
                        </a:p>
                      </a:txBody>
                      <a:tcPr/>
                    </a:tc>
                    <a:tc>
                      <a:txBody>
                        <a:bodyPr/>
                        <a:lstStyle/>
                        <a:p>
                          <a:r>
                            <a:rPr lang="en-US" dirty="0" smtClean="0"/>
                            <a:t>16</a:t>
                          </a:r>
                          <a:endParaRPr lang="en-US" dirty="0"/>
                        </a:p>
                      </a:txBody>
                      <a:tcPr/>
                    </a:tc>
                    <a:tc>
                      <a:txBody>
                        <a:bodyPr/>
                        <a:lstStyle/>
                        <a:p>
                          <a:r>
                            <a:rPr lang="en-US" dirty="0" smtClean="0"/>
                            <a:t>6.0792</a:t>
                          </a:r>
                          <a:endParaRPr lang="en-US" dirty="0"/>
                        </a:p>
                      </a:txBody>
                      <a:tcPr/>
                    </a:tc>
                  </a:tr>
                  <a:tr h="370840">
                    <a:tc>
                      <a:txBody>
                        <a:bodyPr/>
                        <a:lstStyle/>
                        <a:p>
                          <a:r>
                            <a:rPr lang="en-US" dirty="0" smtClean="0"/>
                            <a:t>5</a:t>
                          </a:r>
                          <a:endParaRPr lang="en-US" dirty="0"/>
                        </a:p>
                      </a:txBody>
                      <a:tcPr/>
                    </a:tc>
                    <a:tc>
                      <a:txBody>
                        <a:bodyPr/>
                        <a:lstStyle/>
                        <a:p>
                          <a:r>
                            <a:rPr lang="en-US" dirty="0" smtClean="0"/>
                            <a:t>65.2</a:t>
                          </a:r>
                          <a:endParaRPr lang="en-US" dirty="0"/>
                        </a:p>
                      </a:txBody>
                      <a:tcPr/>
                    </a:tc>
                    <a:tc>
                      <a:txBody>
                        <a:bodyPr/>
                        <a:lstStyle/>
                        <a:p>
                          <a:r>
                            <a:rPr lang="en-US" dirty="0" smtClean="0"/>
                            <a:t>1.8142</a:t>
                          </a:r>
                          <a:endParaRPr lang="en-US" dirty="0"/>
                        </a:p>
                      </a:txBody>
                      <a:tcPr/>
                    </a:tc>
                    <a:tc>
                      <a:txBody>
                        <a:bodyPr/>
                        <a:lstStyle/>
                        <a:p>
                          <a:r>
                            <a:rPr lang="en-US" dirty="0" smtClean="0"/>
                            <a:t>25</a:t>
                          </a:r>
                          <a:endParaRPr lang="en-US" dirty="0"/>
                        </a:p>
                      </a:txBody>
                      <a:tcPr/>
                    </a:tc>
                    <a:tc>
                      <a:txBody>
                        <a:bodyPr/>
                        <a:lstStyle/>
                        <a:p>
                          <a:r>
                            <a:rPr lang="en-US" dirty="0" smtClean="0"/>
                            <a:t>9.0710</a:t>
                          </a:r>
                          <a:endParaRPr lang="en-US" dirty="0"/>
                        </a:p>
                      </a:txBody>
                      <a:tcPr/>
                    </a:tc>
                  </a:tr>
                  <a:tr h="370840">
                    <a:tc>
                      <a:txBody>
                        <a:bodyPr/>
                        <a:lstStyle/>
                        <a:p>
                          <a:r>
                            <a:rPr lang="en-US" dirty="0" smtClean="0"/>
                            <a:t>6</a:t>
                          </a:r>
                          <a:endParaRPr lang="en-US" dirty="0"/>
                        </a:p>
                      </a:txBody>
                      <a:tcPr/>
                    </a:tc>
                    <a:tc>
                      <a:txBody>
                        <a:bodyPr/>
                        <a:lstStyle/>
                        <a:p>
                          <a:r>
                            <a:rPr lang="en-US" dirty="0" smtClean="0"/>
                            <a:t>127.4</a:t>
                          </a:r>
                          <a:endParaRPr lang="en-US" dirty="0"/>
                        </a:p>
                      </a:txBody>
                      <a:tcPr/>
                    </a:tc>
                    <a:tc>
                      <a:txBody>
                        <a:bodyPr/>
                        <a:lstStyle/>
                        <a:p>
                          <a:r>
                            <a:rPr lang="en-US" dirty="0" smtClean="0"/>
                            <a:t>2.1052</a:t>
                          </a:r>
                          <a:endParaRPr lang="en-US" dirty="0"/>
                        </a:p>
                      </a:txBody>
                      <a:tcPr/>
                    </a:tc>
                    <a:tc>
                      <a:txBody>
                        <a:bodyPr/>
                        <a:lstStyle/>
                        <a:p>
                          <a:r>
                            <a:rPr lang="en-US" dirty="0" smtClean="0"/>
                            <a:t>36</a:t>
                          </a:r>
                          <a:endParaRPr lang="en-US" dirty="0"/>
                        </a:p>
                      </a:txBody>
                      <a:tcPr/>
                    </a:tc>
                    <a:tc>
                      <a:txBody>
                        <a:bodyPr/>
                        <a:lstStyle/>
                        <a:p>
                          <a:r>
                            <a:rPr lang="en-US" dirty="0" smtClean="0"/>
                            <a:t>12.6312</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𝑥</m:t>
                                    </m:r>
                                  </m:e>
                                </m:nary>
                                <m:r>
                                  <a:rPr lang="en-US" b="0" i="1" smtClean="0">
                                    <a:latin typeface="Cambria Math"/>
                                  </a:rPr>
                                  <m:t>=</m:t>
                                </m:r>
                                <m:r>
                                  <a:rPr lang="en-US" b="0" i="1" smtClean="0">
                                    <a:latin typeface="Cambria Math"/>
                                  </a:rPr>
                                  <m:t>20</m:t>
                                </m:r>
                              </m:oMath>
                            </m:oMathPara>
                          </a14:m>
                          <a:endParaRPr lang="en-US" dirty="0"/>
                        </a:p>
                      </a:txBody>
                      <a:tcPr/>
                    </a:tc>
                    <a:tc>
                      <a:txBody>
                        <a:bodyPr/>
                        <a:lstStyle/>
                        <a:p>
                          <a:endParaRPr lang="en-US" dirty="0"/>
                        </a:p>
                      </a:txBody>
                      <a:tcPr/>
                    </a:tc>
                    <a:tc>
                      <a:txBody>
                        <a:bodyPr/>
                        <a:lstStyle/>
                        <a:p>
                          <a14:m>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𝑌</m:t>
                                  </m:r>
                                </m:e>
                              </m:nary>
                              <m:r>
                                <a:rPr lang="en-US" b="0" i="1" smtClean="0">
                                  <a:latin typeface="Cambria Math"/>
                                </a:rPr>
                                <m:t>=</m:t>
                              </m:r>
                              <m:r>
                                <a:rPr lang="en-US" b="0" i="1" smtClean="0">
                                  <a:latin typeface="Cambria Math"/>
                                </a:rPr>
                                <m:t>7</m:t>
                              </m:r>
                              <m:r>
                                <a:rPr lang="en-US" b="0" i="1" smtClean="0">
                                  <a:latin typeface="Cambria Math"/>
                                </a:rPr>
                                <m:t>.</m:t>
                              </m:r>
                              <m:r>
                                <a:rPr lang="en-US" b="0" i="1" smtClean="0">
                                  <a:latin typeface="Cambria Math"/>
                                </a:rPr>
                                <m:t>5</m:t>
                              </m:r>
                            </m:oMath>
                          </a14:m>
                          <a:r>
                            <a:rPr lang="en-US" dirty="0" smtClean="0"/>
                            <a:t>455</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r>
                                      <a:rPr lang="en-US" b="0" i="1" smtClean="0">
                                        <a:latin typeface="Cambria Math"/>
                                      </a:rPr>
                                      <m:t>90</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𝑥𝑌</m:t>
                                    </m:r>
                                    <m:r>
                                      <a:rPr lang="en-US" b="0" i="1" smtClean="0">
                                        <a:latin typeface="Cambria Math"/>
                                      </a:rPr>
                                      <m:t>=</m:t>
                                    </m:r>
                                    <m:r>
                                      <a:rPr lang="en-US" b="0" i="1" smtClean="0">
                                        <a:latin typeface="Cambria Math"/>
                                      </a:rPr>
                                      <m:t>33</m:t>
                                    </m:r>
                                    <m:r>
                                      <a:rPr lang="en-US" b="0" i="1" smtClean="0">
                                        <a:latin typeface="Cambria Math"/>
                                      </a:rPr>
                                      <m:t>.</m:t>
                                    </m:r>
                                    <m:r>
                                      <a:rPr lang="en-US" b="0" i="1" smtClean="0">
                                        <a:latin typeface="Cambria Math"/>
                                      </a:rPr>
                                      <m:t>1812</m:t>
                                    </m:r>
                                  </m:e>
                                </m:nary>
                              </m:oMath>
                            </m:oMathPara>
                          </a14:m>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280383752"/>
                  </p:ext>
                </p:extLst>
              </p:nvPr>
            </p:nvGraphicFramePr>
            <p:xfrm>
              <a:off x="838200" y="2743200"/>
              <a:ext cx="7467600" cy="2981834"/>
            </p:xfrm>
            <a:graphic>
              <a:graphicData uri="http://schemas.openxmlformats.org/drawingml/2006/table">
                <a:tbl>
                  <a:tblPr firstRow="1" bandRow="1">
                    <a:tableStyleId>{5C22544A-7EE6-4342-B048-85BDC9FD1C3A}</a:tableStyleId>
                  </a:tblPr>
                  <a:tblGrid>
                    <a:gridCol w="1447800"/>
                    <a:gridCol w="990600"/>
                    <a:gridCol w="1600200"/>
                    <a:gridCol w="1219200"/>
                    <a:gridCol w="2209800"/>
                  </a:tblGrid>
                  <a:tr h="371920">
                    <a:tc>
                      <a:txBody>
                        <a:bodyPr/>
                        <a:lstStyle/>
                        <a:p>
                          <a:endParaRPr lang="en-US"/>
                        </a:p>
                      </a:txBody>
                      <a:tcPr>
                        <a:blipFill rotWithShape="1">
                          <a:blip r:embed="rId4"/>
                          <a:stretch>
                            <a:fillRect l="-420" t="-8197" r="-414706" b="-781967"/>
                          </a:stretch>
                        </a:blipFill>
                      </a:tcPr>
                    </a:tc>
                    <a:tc>
                      <a:txBody>
                        <a:bodyPr/>
                        <a:lstStyle/>
                        <a:p>
                          <a:endParaRPr lang="en-US"/>
                        </a:p>
                      </a:txBody>
                      <a:tcPr>
                        <a:blipFill rotWithShape="1">
                          <a:blip r:embed="rId4"/>
                          <a:stretch>
                            <a:fillRect l="-147531" t="-8197" r="-509259" b="-781967"/>
                          </a:stretch>
                        </a:blipFill>
                      </a:tcPr>
                    </a:tc>
                    <a:tc>
                      <a:txBody>
                        <a:bodyPr/>
                        <a:lstStyle/>
                        <a:p>
                          <a:endParaRPr lang="en-US"/>
                        </a:p>
                      </a:txBody>
                      <a:tcPr>
                        <a:blipFill rotWithShape="1">
                          <a:blip r:embed="rId4"/>
                          <a:stretch>
                            <a:fillRect l="-152471" t="-8197" r="-213688" b="-781967"/>
                          </a:stretch>
                        </a:blipFill>
                      </a:tcPr>
                    </a:tc>
                    <a:tc>
                      <a:txBody>
                        <a:bodyPr/>
                        <a:lstStyle/>
                        <a:p>
                          <a:endParaRPr lang="en-US"/>
                        </a:p>
                      </a:txBody>
                      <a:tcPr>
                        <a:blipFill rotWithShape="1">
                          <a:blip r:embed="rId4"/>
                          <a:stretch>
                            <a:fillRect l="-332000" t="-8197" r="-181000" b="-781967"/>
                          </a:stretch>
                        </a:blipFill>
                      </a:tcPr>
                    </a:tc>
                    <a:tc>
                      <a:txBody>
                        <a:bodyPr/>
                        <a:lstStyle/>
                        <a:p>
                          <a:endParaRPr lang="en-US"/>
                        </a:p>
                      </a:txBody>
                      <a:tcPr>
                        <a:blipFill rotWithShape="1">
                          <a:blip r:embed="rId4"/>
                          <a:stretch>
                            <a:fillRect l="-238674" t="-8197" b="-781967"/>
                          </a:stretch>
                        </a:blipFill>
                      </a:tcPr>
                    </a:tc>
                  </a:tr>
                  <a:tr h="370840">
                    <a:tc>
                      <a:txBody>
                        <a:bodyPr/>
                        <a:lstStyle/>
                        <a:p>
                          <a:r>
                            <a:rPr lang="en-US" dirty="0" smtClean="0"/>
                            <a:t>2</a:t>
                          </a:r>
                          <a:endParaRPr lang="en-US" dirty="0"/>
                        </a:p>
                      </a:txBody>
                      <a:tcPr/>
                    </a:tc>
                    <a:tc>
                      <a:txBody>
                        <a:bodyPr/>
                        <a:lstStyle/>
                        <a:p>
                          <a:r>
                            <a:rPr lang="en-US" dirty="0" smtClean="0"/>
                            <a:t>8.3</a:t>
                          </a:r>
                          <a:endParaRPr lang="en-US" dirty="0"/>
                        </a:p>
                      </a:txBody>
                      <a:tcPr/>
                    </a:tc>
                    <a:tc>
                      <a:txBody>
                        <a:bodyPr/>
                        <a:lstStyle/>
                        <a:p>
                          <a:r>
                            <a:rPr lang="en-US" dirty="0" smtClean="0"/>
                            <a:t>0.9191</a:t>
                          </a:r>
                          <a:endParaRPr lang="en-US" dirty="0"/>
                        </a:p>
                      </a:txBody>
                      <a:tcPr/>
                    </a:tc>
                    <a:tc>
                      <a:txBody>
                        <a:bodyPr/>
                        <a:lstStyle/>
                        <a:p>
                          <a:r>
                            <a:rPr lang="en-US" dirty="0" smtClean="0"/>
                            <a:t>4</a:t>
                          </a:r>
                          <a:endParaRPr lang="en-US" dirty="0"/>
                        </a:p>
                      </a:txBody>
                      <a:tcPr/>
                    </a:tc>
                    <a:tc>
                      <a:txBody>
                        <a:bodyPr/>
                        <a:lstStyle/>
                        <a:p>
                          <a:r>
                            <a:rPr lang="en-US" dirty="0" smtClean="0"/>
                            <a:t>1.8382</a:t>
                          </a:r>
                          <a:endParaRPr lang="en-US" dirty="0"/>
                        </a:p>
                      </a:txBody>
                      <a:tcPr/>
                    </a:tc>
                  </a:tr>
                  <a:tr h="370840">
                    <a:tc>
                      <a:txBody>
                        <a:bodyPr/>
                        <a:lstStyle/>
                        <a:p>
                          <a:r>
                            <a:rPr lang="en-US" dirty="0" smtClean="0"/>
                            <a:t>3</a:t>
                          </a:r>
                          <a:endParaRPr lang="en-US" dirty="0"/>
                        </a:p>
                      </a:txBody>
                      <a:tcPr/>
                    </a:tc>
                    <a:tc>
                      <a:txBody>
                        <a:bodyPr/>
                        <a:lstStyle/>
                        <a:p>
                          <a:r>
                            <a:rPr lang="en-US" dirty="0" smtClean="0"/>
                            <a:t>15.4</a:t>
                          </a:r>
                          <a:endParaRPr lang="en-US" dirty="0"/>
                        </a:p>
                      </a:txBody>
                      <a:tcPr/>
                    </a:tc>
                    <a:tc>
                      <a:txBody>
                        <a:bodyPr/>
                        <a:lstStyle/>
                        <a:p>
                          <a:r>
                            <a:rPr lang="en-US" dirty="0" smtClean="0"/>
                            <a:t>1.1872</a:t>
                          </a:r>
                          <a:endParaRPr lang="en-US" dirty="0"/>
                        </a:p>
                      </a:txBody>
                      <a:tcPr/>
                    </a:tc>
                    <a:tc>
                      <a:txBody>
                        <a:bodyPr/>
                        <a:lstStyle/>
                        <a:p>
                          <a:r>
                            <a:rPr lang="en-US" dirty="0" smtClean="0"/>
                            <a:t>9</a:t>
                          </a:r>
                          <a:endParaRPr lang="en-US" dirty="0"/>
                        </a:p>
                      </a:txBody>
                      <a:tcPr/>
                    </a:tc>
                    <a:tc>
                      <a:txBody>
                        <a:bodyPr/>
                        <a:lstStyle/>
                        <a:p>
                          <a:r>
                            <a:rPr lang="en-US" dirty="0" smtClean="0"/>
                            <a:t>3.5616</a:t>
                          </a:r>
                          <a:endParaRPr lang="en-US" dirty="0"/>
                        </a:p>
                      </a:txBody>
                      <a:tcPr/>
                    </a:tc>
                  </a:tr>
                  <a:tr h="370840">
                    <a:tc>
                      <a:txBody>
                        <a:bodyPr/>
                        <a:lstStyle/>
                        <a:p>
                          <a:r>
                            <a:rPr lang="en-US" dirty="0" smtClean="0"/>
                            <a:t>4</a:t>
                          </a:r>
                          <a:endParaRPr lang="en-US" dirty="0"/>
                        </a:p>
                      </a:txBody>
                      <a:tcPr/>
                    </a:tc>
                    <a:tc>
                      <a:txBody>
                        <a:bodyPr/>
                        <a:lstStyle/>
                        <a:p>
                          <a:r>
                            <a:rPr lang="en-US" dirty="0" smtClean="0"/>
                            <a:t>33.1</a:t>
                          </a:r>
                          <a:endParaRPr lang="en-US" dirty="0"/>
                        </a:p>
                      </a:txBody>
                      <a:tcPr/>
                    </a:tc>
                    <a:tc>
                      <a:txBody>
                        <a:bodyPr/>
                        <a:lstStyle/>
                        <a:p>
                          <a:r>
                            <a:rPr lang="en-US" dirty="0" smtClean="0"/>
                            <a:t>1.5198</a:t>
                          </a:r>
                          <a:endParaRPr lang="en-US" dirty="0"/>
                        </a:p>
                      </a:txBody>
                      <a:tcPr/>
                    </a:tc>
                    <a:tc>
                      <a:txBody>
                        <a:bodyPr/>
                        <a:lstStyle/>
                        <a:p>
                          <a:r>
                            <a:rPr lang="en-US" dirty="0" smtClean="0"/>
                            <a:t>16</a:t>
                          </a:r>
                          <a:endParaRPr lang="en-US" dirty="0"/>
                        </a:p>
                      </a:txBody>
                      <a:tcPr/>
                    </a:tc>
                    <a:tc>
                      <a:txBody>
                        <a:bodyPr/>
                        <a:lstStyle/>
                        <a:p>
                          <a:r>
                            <a:rPr lang="en-US" dirty="0" smtClean="0"/>
                            <a:t>6.0792</a:t>
                          </a:r>
                          <a:endParaRPr lang="en-US" dirty="0"/>
                        </a:p>
                      </a:txBody>
                      <a:tcPr/>
                    </a:tc>
                  </a:tr>
                  <a:tr h="370840">
                    <a:tc>
                      <a:txBody>
                        <a:bodyPr/>
                        <a:lstStyle/>
                        <a:p>
                          <a:r>
                            <a:rPr lang="en-US" dirty="0" smtClean="0"/>
                            <a:t>5</a:t>
                          </a:r>
                          <a:endParaRPr lang="en-US" dirty="0"/>
                        </a:p>
                      </a:txBody>
                      <a:tcPr/>
                    </a:tc>
                    <a:tc>
                      <a:txBody>
                        <a:bodyPr/>
                        <a:lstStyle/>
                        <a:p>
                          <a:r>
                            <a:rPr lang="en-US" dirty="0" smtClean="0"/>
                            <a:t>65.2</a:t>
                          </a:r>
                          <a:endParaRPr lang="en-US" dirty="0"/>
                        </a:p>
                      </a:txBody>
                      <a:tcPr/>
                    </a:tc>
                    <a:tc>
                      <a:txBody>
                        <a:bodyPr/>
                        <a:lstStyle/>
                        <a:p>
                          <a:r>
                            <a:rPr lang="en-US" dirty="0" smtClean="0"/>
                            <a:t>1.8142</a:t>
                          </a:r>
                          <a:endParaRPr lang="en-US" dirty="0"/>
                        </a:p>
                      </a:txBody>
                      <a:tcPr/>
                    </a:tc>
                    <a:tc>
                      <a:txBody>
                        <a:bodyPr/>
                        <a:lstStyle/>
                        <a:p>
                          <a:r>
                            <a:rPr lang="en-US" dirty="0" smtClean="0"/>
                            <a:t>25</a:t>
                          </a:r>
                          <a:endParaRPr lang="en-US" dirty="0"/>
                        </a:p>
                      </a:txBody>
                      <a:tcPr/>
                    </a:tc>
                    <a:tc>
                      <a:txBody>
                        <a:bodyPr/>
                        <a:lstStyle/>
                        <a:p>
                          <a:r>
                            <a:rPr lang="en-US" dirty="0" smtClean="0"/>
                            <a:t>9.0710</a:t>
                          </a:r>
                          <a:endParaRPr lang="en-US" dirty="0"/>
                        </a:p>
                      </a:txBody>
                      <a:tcPr/>
                    </a:tc>
                  </a:tr>
                  <a:tr h="370840">
                    <a:tc>
                      <a:txBody>
                        <a:bodyPr/>
                        <a:lstStyle/>
                        <a:p>
                          <a:r>
                            <a:rPr lang="en-US" dirty="0" smtClean="0"/>
                            <a:t>6</a:t>
                          </a:r>
                          <a:endParaRPr lang="en-US" dirty="0"/>
                        </a:p>
                      </a:txBody>
                      <a:tcPr/>
                    </a:tc>
                    <a:tc>
                      <a:txBody>
                        <a:bodyPr/>
                        <a:lstStyle/>
                        <a:p>
                          <a:r>
                            <a:rPr lang="en-US" dirty="0" smtClean="0"/>
                            <a:t>127.4</a:t>
                          </a:r>
                          <a:endParaRPr lang="en-US" dirty="0"/>
                        </a:p>
                      </a:txBody>
                      <a:tcPr/>
                    </a:tc>
                    <a:tc>
                      <a:txBody>
                        <a:bodyPr/>
                        <a:lstStyle/>
                        <a:p>
                          <a:r>
                            <a:rPr lang="en-US" dirty="0" smtClean="0"/>
                            <a:t>2.1052</a:t>
                          </a:r>
                          <a:endParaRPr lang="en-US" dirty="0"/>
                        </a:p>
                      </a:txBody>
                      <a:tcPr/>
                    </a:tc>
                    <a:tc>
                      <a:txBody>
                        <a:bodyPr/>
                        <a:lstStyle/>
                        <a:p>
                          <a:r>
                            <a:rPr lang="en-US" dirty="0" smtClean="0"/>
                            <a:t>36</a:t>
                          </a:r>
                          <a:endParaRPr lang="en-US" dirty="0"/>
                        </a:p>
                      </a:txBody>
                      <a:tcPr/>
                    </a:tc>
                    <a:tc>
                      <a:txBody>
                        <a:bodyPr/>
                        <a:lstStyle/>
                        <a:p>
                          <a:r>
                            <a:rPr lang="en-US" dirty="0" smtClean="0"/>
                            <a:t>12.6312</a:t>
                          </a:r>
                          <a:endParaRPr lang="en-US" dirty="0"/>
                        </a:p>
                      </a:txBody>
                      <a:tcPr/>
                    </a:tc>
                  </a:tr>
                  <a:tr h="755714">
                    <a:tc>
                      <a:txBody>
                        <a:bodyPr/>
                        <a:lstStyle/>
                        <a:p>
                          <a:endParaRPr lang="en-US"/>
                        </a:p>
                      </a:txBody>
                      <a:tcPr>
                        <a:blipFill rotWithShape="1">
                          <a:blip r:embed="rId4"/>
                          <a:stretch>
                            <a:fillRect l="-420" t="-298387" r="-414706" b="-39516"/>
                          </a:stretch>
                        </a:blipFill>
                      </a:tcPr>
                    </a:tc>
                    <a:tc>
                      <a:txBody>
                        <a:bodyPr/>
                        <a:lstStyle/>
                        <a:p>
                          <a:endParaRPr lang="en-US" dirty="0"/>
                        </a:p>
                      </a:txBody>
                      <a:tcPr/>
                    </a:tc>
                    <a:tc>
                      <a:txBody>
                        <a:bodyPr/>
                        <a:lstStyle/>
                        <a:p>
                          <a:endParaRPr lang="en-US"/>
                        </a:p>
                      </a:txBody>
                      <a:tcPr>
                        <a:blipFill rotWithShape="1">
                          <a:blip r:embed="rId4"/>
                          <a:stretch>
                            <a:fillRect l="-152471" t="-298387" r="-213688" b="-39516"/>
                          </a:stretch>
                        </a:blipFill>
                      </a:tcPr>
                    </a:tc>
                    <a:tc>
                      <a:txBody>
                        <a:bodyPr/>
                        <a:lstStyle/>
                        <a:p>
                          <a:endParaRPr lang="en-US"/>
                        </a:p>
                      </a:txBody>
                      <a:tcPr>
                        <a:blipFill rotWithShape="1">
                          <a:blip r:embed="rId4"/>
                          <a:stretch>
                            <a:fillRect l="-332000" t="-298387" r="-181000" b="-39516"/>
                          </a:stretch>
                        </a:blipFill>
                      </a:tcPr>
                    </a:tc>
                    <a:tc>
                      <a:txBody>
                        <a:bodyPr/>
                        <a:lstStyle/>
                        <a:p>
                          <a:endParaRPr lang="en-US"/>
                        </a:p>
                      </a:txBody>
                      <a:tcPr>
                        <a:blipFill rotWithShape="1">
                          <a:blip r:embed="rId4"/>
                          <a:stretch>
                            <a:fillRect l="-238674" t="-298387" b="-39516"/>
                          </a:stretch>
                        </a:blipFill>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98418" y="1066800"/>
            <a:ext cx="5230813" cy="858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5497767"/>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800600"/>
              </a:xfrm>
            </p:spPr>
            <p:txBody>
              <a:bodyPr>
                <a:noAutofit/>
              </a:bodyPr>
              <a:lstStyle/>
              <a:p>
                <a:pPr marL="0" indent="0">
                  <a:buNone/>
                </a:pPr>
                <a:r>
                  <a:rPr lang="en-US" sz="2400" dirty="0"/>
                  <a:t>The normal equations are </a:t>
                </a:r>
                <a14:m>
                  <m:oMath xmlns:m="http://schemas.openxmlformats.org/officeDocument/2006/math">
                    <m:nary>
                      <m:naryPr>
                        <m:chr m:val="∑"/>
                        <m:subHide m:val="on"/>
                        <m:supHide m:val="on"/>
                        <m:ctrlPr>
                          <a:rPr lang="en-US" sz="2400" i="1">
                            <a:latin typeface="Cambria Math"/>
                          </a:rPr>
                        </m:ctrlPr>
                      </m:naryPr>
                      <m:sub/>
                      <m:sup/>
                      <m:e>
                        <m:r>
                          <a:rPr lang="en-US" sz="2400" i="1">
                            <a:latin typeface="Cambria Math"/>
                          </a:rPr>
                          <m:t>𝑌</m:t>
                        </m:r>
                        <m:r>
                          <a:rPr lang="en-US" sz="2400" i="1">
                            <a:latin typeface="Cambria Math"/>
                          </a:rPr>
                          <m:t>=</m:t>
                        </m:r>
                        <m:r>
                          <a:rPr lang="en-US" sz="2400" i="1">
                            <a:latin typeface="Cambria Math"/>
                          </a:rPr>
                          <m:t>5</m:t>
                        </m:r>
                        <m:r>
                          <a:rPr lang="en-US" sz="2400" i="1">
                            <a:latin typeface="Cambria Math"/>
                          </a:rPr>
                          <m:t>𝐴</m:t>
                        </m:r>
                        <m:r>
                          <a:rPr lang="en-US" sz="2400" i="1">
                            <a:latin typeface="Cambria Math"/>
                          </a:rPr>
                          <m:t>+</m:t>
                        </m:r>
                        <m:r>
                          <a:rPr lang="en-US" sz="2400" i="1">
                            <a:latin typeface="Cambria Math"/>
                          </a:rPr>
                          <m:t>𝐵</m:t>
                        </m:r>
                        <m:nary>
                          <m:naryPr>
                            <m:chr m:val="∑"/>
                            <m:subHide m:val="on"/>
                            <m:supHide m:val="on"/>
                            <m:ctrlPr>
                              <a:rPr lang="en-US" sz="2400" i="1">
                                <a:latin typeface="Cambria Math"/>
                              </a:rPr>
                            </m:ctrlPr>
                          </m:naryPr>
                          <m:sub/>
                          <m:sup/>
                          <m:e>
                            <m:r>
                              <a:rPr lang="en-US" sz="2400" i="1">
                                <a:latin typeface="Cambria Math"/>
                              </a:rPr>
                              <m:t>𝑥</m:t>
                            </m:r>
                          </m:e>
                        </m:nary>
                      </m:e>
                    </m:nary>
                  </m:oMath>
                </a14:m>
                <a:endParaRPr lang="en-US" sz="2400" dirty="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2400" i="1">
                              <a:latin typeface="Cambria Math"/>
                            </a:rPr>
                          </m:ctrlPr>
                        </m:naryPr>
                        <m:sub/>
                        <m:sup/>
                        <m:e>
                          <m:r>
                            <a:rPr lang="en-US" sz="2400" i="1">
                              <a:latin typeface="Cambria Math"/>
                            </a:rPr>
                            <m:t>𝑥𝑌</m:t>
                          </m:r>
                          <m:r>
                            <a:rPr lang="en-US" sz="2400" i="1">
                              <a:latin typeface="Cambria Math"/>
                            </a:rPr>
                            <m:t>=</m:t>
                          </m:r>
                          <m:r>
                            <a:rPr lang="en-US" sz="2400" i="1">
                              <a:latin typeface="Cambria Math"/>
                            </a:rPr>
                            <m:t>𝐴</m:t>
                          </m:r>
                          <m:nary>
                            <m:naryPr>
                              <m:chr m:val="∑"/>
                              <m:subHide m:val="on"/>
                              <m:supHide m:val="on"/>
                              <m:ctrlPr>
                                <a:rPr lang="en-US" sz="2400" i="1">
                                  <a:latin typeface="Cambria Math"/>
                                </a:rPr>
                              </m:ctrlPr>
                            </m:naryPr>
                            <m:sub/>
                            <m:sup/>
                            <m:e>
                              <m:r>
                                <a:rPr lang="en-US" sz="2400" i="1">
                                  <a:latin typeface="Cambria Math"/>
                                </a:rPr>
                                <m:t>𝑥</m:t>
                              </m:r>
                            </m:e>
                          </m:nary>
                          <m:r>
                            <a:rPr lang="en-US" sz="2400" i="1">
                              <a:latin typeface="Cambria Math"/>
                            </a:rPr>
                            <m:t>+</m:t>
                          </m:r>
                          <m:r>
                            <a:rPr lang="en-US" sz="2400" i="1">
                              <a:latin typeface="Cambria Math"/>
                            </a:rPr>
                            <m:t>𝐵</m:t>
                          </m:r>
                          <m:nary>
                            <m:naryPr>
                              <m:chr m:val="∑"/>
                              <m:subHide m:val="on"/>
                              <m:supHide m:val="on"/>
                              <m:ctrlPr>
                                <a:rPr lang="en-US" sz="2400" i="1">
                                  <a:latin typeface="Cambria Math"/>
                                </a:rPr>
                              </m:ctrlPr>
                            </m:naryPr>
                            <m:sub/>
                            <m:sup/>
                            <m:e>
                              <m:sSup>
                                <m:sSupPr>
                                  <m:ctrlPr>
                                    <a:rPr lang="en-US" sz="2400" i="1">
                                      <a:latin typeface="Cambria Math"/>
                                    </a:rPr>
                                  </m:ctrlPr>
                                </m:sSupPr>
                                <m:e>
                                  <m:r>
                                    <a:rPr lang="en-US" sz="2400" i="1">
                                      <a:latin typeface="Cambria Math"/>
                                    </a:rPr>
                                    <m:t>𝑥</m:t>
                                  </m:r>
                                </m:e>
                                <m:sup>
                                  <m:r>
                                    <a:rPr lang="en-US" sz="2400" i="1">
                                      <a:latin typeface="Cambria Math"/>
                                    </a:rPr>
                                    <m:t>2</m:t>
                                  </m:r>
                                </m:sup>
                              </m:sSup>
                            </m:e>
                          </m:nary>
                        </m:e>
                      </m:nary>
                    </m:oMath>
                  </m:oMathPara>
                </a14:m>
                <a:endParaRPr lang="en-US" sz="2400" dirty="0"/>
              </a:p>
              <a:p>
                <a:pPr marL="0" indent="0">
                  <a:buNone/>
                </a:pPr>
                <a:r>
                  <a:rPr lang="en-US" sz="2200" dirty="0" smtClean="0"/>
                  <a:t>Substituting the above values, we get</a:t>
                </a:r>
              </a:p>
              <a:p>
                <a:pPr marL="0" indent="0">
                  <a:buNone/>
                </a:pPr>
                <a:r>
                  <a:rPr lang="en-US" sz="2200" dirty="0" smtClean="0"/>
                  <a:t>7.5455=5A+20B and 33.1812=20A+90B</a:t>
                </a:r>
              </a:p>
              <a:p>
                <a:pPr marL="0" indent="0">
                  <a:buNone/>
                </a:pPr>
                <a:r>
                  <a:rPr lang="en-US" sz="2200" dirty="0" smtClean="0"/>
                  <a:t>On solving A=0.31 and B=0.3</a:t>
                </a: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𝑎</m:t>
                      </m:r>
                      <m:r>
                        <a:rPr lang="en-US" sz="2200" b="0" i="1" smtClean="0">
                          <a:latin typeface="Cambria Math"/>
                        </a:rPr>
                        <m:t>=</m:t>
                      </m:r>
                      <m:r>
                        <a:rPr lang="en-US" sz="2200" b="0" i="1" smtClean="0">
                          <a:latin typeface="Cambria Math"/>
                        </a:rPr>
                        <m:t>𝑎𝑛𝑡𝑖𝑙𝑜𝑔𝐴</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04</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𝑏</m:t>
                      </m:r>
                      <m:r>
                        <a:rPr lang="en-US" sz="2200" b="0" i="1" smtClean="0">
                          <a:latin typeface="Cambria Math"/>
                        </a:rPr>
                        <m:t>=</m:t>
                      </m:r>
                      <m:r>
                        <a:rPr lang="en-US" sz="2200" b="0" i="1" smtClean="0">
                          <a:latin typeface="Cambria Math"/>
                        </a:rPr>
                        <m:t>𝑎𝑛𝑡𝑖𝑙𝑜𝑔𝐵</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995</m:t>
                      </m:r>
                    </m:oMath>
                  </m:oMathPara>
                </a14:m>
                <a:endParaRPr lang="en-US" sz="2200" dirty="0" smtClean="0"/>
              </a:p>
              <a:p>
                <a:pPr marL="0" indent="0">
                  <a:buNone/>
                </a:pPr>
                <a:r>
                  <a:rPr lang="en-US" sz="2200" dirty="0" smtClean="0"/>
                  <a:t>Hence the required curve is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2</m:t>
                    </m:r>
                    <m:r>
                      <a:rPr lang="en-US" sz="2200" b="0" i="1" smtClean="0">
                        <a:latin typeface="Cambria Math"/>
                      </a:rPr>
                      <m:t>.</m:t>
                    </m:r>
                    <m:r>
                      <a:rPr lang="en-US" sz="2200" b="0" i="1" smtClean="0">
                        <a:latin typeface="Cambria Math"/>
                      </a:rPr>
                      <m:t>04</m:t>
                    </m:r>
                    <m:sSup>
                      <m:sSupPr>
                        <m:ctrlPr>
                          <a:rPr lang="en-US" sz="2200" b="0" i="1" smtClean="0">
                            <a:latin typeface="Cambria Math"/>
                          </a:rPr>
                        </m:ctrlPr>
                      </m:sSupPr>
                      <m:e>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995</m:t>
                        </m:r>
                        <m:r>
                          <a:rPr lang="en-US" sz="2200" b="0" i="1" smtClean="0">
                            <a:latin typeface="Cambria Math"/>
                          </a:rPr>
                          <m:t>)</m:t>
                        </m:r>
                      </m:e>
                      <m:sup>
                        <m:r>
                          <a:rPr lang="en-US" sz="2200" b="0" i="1" smtClean="0">
                            <a:latin typeface="Cambria Math"/>
                          </a:rPr>
                          <m:t>𝑥</m:t>
                        </m:r>
                      </m:sup>
                    </m:sSup>
                  </m:oMath>
                </a14:m>
                <a:endParaRPr lang="en-US" sz="2200" dirty="0" smtClean="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800600"/>
              </a:xfrm>
              <a:blipFill rotWithShape="1">
                <a:blip r:embed="rId2"/>
                <a:stretch>
                  <a:fillRect l="-1185" t="-1257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68318C-9CF2-454A-B364-7E70AA1E946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045441142"/>
      </p:ext>
    </p:extLst>
  </p:cSld>
  <p:clrMapOvr>
    <a:masterClrMapping/>
  </p:clrMapOvr>
  <p:transition spd="slow">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lstStyle/>
              <a:p>
                <a:pPr>
                  <a:buFont typeface="Wingdings" pitchFamily="2" charset="2"/>
                  <a:buChar char="Ø"/>
                </a:pPr>
                <a:r>
                  <a:rPr lang="en-US" sz="2000" b="1" dirty="0" smtClean="0"/>
                  <a:t>FITTING OF THE CURVE </a:t>
                </a:r>
                <a14:m>
                  <m:oMath xmlns:m="http://schemas.openxmlformats.org/officeDocument/2006/math">
                    <m:r>
                      <a:rPr lang="en-US" sz="2000" b="1" i="0" smtClean="0">
                        <a:latin typeface="Cambria Math"/>
                      </a:rPr>
                      <m:t>𝐱𝐲</m:t>
                    </m:r>
                    <m:r>
                      <a:rPr lang="en-US" sz="2000" b="1" i="1" smtClean="0">
                        <a:latin typeface="Cambria Math"/>
                      </a:rPr>
                      <m:t>=</m:t>
                    </m:r>
                    <m:r>
                      <a:rPr lang="en-US" sz="2000" b="1" i="1" smtClean="0">
                        <a:latin typeface="Cambria Math"/>
                      </a:rPr>
                      <m:t>𝒃</m:t>
                    </m:r>
                    <m:r>
                      <a:rPr lang="en-US" sz="2000" b="1" i="1" smtClean="0">
                        <a:latin typeface="Cambria Math"/>
                      </a:rPr>
                      <m:t>+</m:t>
                    </m:r>
                    <m:r>
                      <a:rPr lang="en-US" sz="2000" b="1" i="1" smtClean="0">
                        <a:latin typeface="Cambria Math"/>
                      </a:rPr>
                      <m:t>𝒂𝒙</m:t>
                    </m:r>
                  </m:oMath>
                </a14:m>
                <a:endParaRPr lang="en-US" sz="2000" b="1" dirty="0" smtClean="0"/>
              </a:p>
              <a:p>
                <a:pPr marL="0" indent="0">
                  <a:buNone/>
                </a:pPr>
                <a14:m>
                  <m:oMathPara xmlns:m="http://schemas.openxmlformats.org/officeDocument/2006/math">
                    <m:oMathParaPr>
                      <m:jc m:val="left"/>
                    </m:oMathParaPr>
                    <m:oMath xmlns:m="http://schemas.openxmlformats.org/officeDocument/2006/math">
                      <m:r>
                        <a:rPr lang="en-US" sz="2000" b="0" i="1" smtClean="0">
                          <a:latin typeface="Cambria Math"/>
                        </a:rPr>
                        <m:t>𝑥𝑦</m:t>
                      </m:r>
                      <m:r>
                        <a:rPr lang="en-US" sz="2000" b="0" i="1" smtClean="0">
                          <a:latin typeface="Cambria Math"/>
                        </a:rPr>
                        <m:t>=</m:t>
                      </m:r>
                      <m:r>
                        <a:rPr lang="en-US" sz="2000" b="0" i="1" smtClean="0">
                          <a:latin typeface="Cambria Math"/>
                        </a:rPr>
                        <m:t>𝑏</m:t>
                      </m:r>
                      <m:r>
                        <a:rPr lang="en-US" sz="2000" b="0" i="1" smtClean="0">
                          <a:latin typeface="Cambria Math"/>
                        </a:rPr>
                        <m:t>+</m:t>
                      </m:r>
                      <m:r>
                        <a:rPr lang="en-US" sz="2000" b="0" i="1" smtClean="0">
                          <a:latin typeface="Cambria Math"/>
                        </a:rPr>
                        <m:t>𝑎𝑥</m:t>
                      </m:r>
                      <m:r>
                        <a:rPr lang="en-US" sz="2000" b="0" i="1" smtClean="0">
                          <a:latin typeface="Cambria Math"/>
                          <a:ea typeface="Cambria Math"/>
                        </a:rPr>
                        <m:t>⇒</m:t>
                      </m:r>
                      <m:r>
                        <a:rPr lang="en-US" sz="2000" b="0" i="1" smtClean="0">
                          <a:latin typeface="Cambria Math"/>
                          <a:ea typeface="Cambria Math"/>
                        </a:rPr>
                        <m:t>𝑦</m:t>
                      </m:r>
                      <m:r>
                        <a:rPr lang="en-US" sz="2000" b="0" i="1" smtClean="0">
                          <a:latin typeface="Cambria Math"/>
                          <a:ea typeface="Cambria Math"/>
                        </a:rPr>
                        <m:t>=</m:t>
                      </m:r>
                      <m:f>
                        <m:fPr>
                          <m:ctrlPr>
                            <a:rPr lang="en-US" sz="2000" b="0" i="1" smtClean="0">
                              <a:latin typeface="Cambria Math"/>
                              <a:ea typeface="Cambria Math"/>
                            </a:rPr>
                          </m:ctrlPr>
                        </m:fPr>
                        <m:num>
                          <m:r>
                            <a:rPr lang="en-US" sz="2000" b="0" i="1" smtClean="0">
                              <a:latin typeface="Cambria Math"/>
                              <a:ea typeface="Cambria Math"/>
                            </a:rPr>
                            <m:t>𝑏</m:t>
                          </m:r>
                        </m:num>
                        <m:den>
                          <m:r>
                            <a:rPr lang="en-US" sz="2000" b="0" i="1" smtClean="0">
                              <a:latin typeface="Cambria Math"/>
                              <a:ea typeface="Cambria Math"/>
                            </a:rPr>
                            <m:t>𝑥</m:t>
                          </m:r>
                        </m:den>
                      </m:f>
                      <m:r>
                        <a:rPr lang="en-US" sz="2000" b="0" i="1" smtClean="0">
                          <a:latin typeface="Cambria Math"/>
                          <a:ea typeface="Cambria Math"/>
                        </a:rPr>
                        <m:t>+</m:t>
                      </m:r>
                      <m:r>
                        <a:rPr lang="en-US" sz="2000" b="0" i="1" smtClean="0">
                          <a:latin typeface="Cambria Math"/>
                          <a:ea typeface="Cambria Math"/>
                        </a:rPr>
                        <m:t>𝑎</m:t>
                      </m:r>
                    </m:oMath>
                  </m:oMathPara>
                </a14:m>
                <a:endParaRPr lang="en-US" sz="2000" b="0" i="1" dirty="0" smtClean="0">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000" b="0" i="1" smtClean="0">
                          <a:latin typeface="Cambria Math"/>
                        </a:rPr>
                        <m:t>𝑌</m:t>
                      </m:r>
                      <m:r>
                        <a:rPr lang="en-US" sz="2000" b="0" i="1" smtClean="0">
                          <a:latin typeface="Cambria Math"/>
                        </a:rPr>
                        <m:t>=</m:t>
                      </m:r>
                      <m:r>
                        <a:rPr lang="en-US" sz="2000" b="0" i="1" smtClean="0">
                          <a:latin typeface="Cambria Math"/>
                        </a:rPr>
                        <m:t>𝑏𝑋</m:t>
                      </m:r>
                      <m:r>
                        <a:rPr lang="en-US" sz="2000" b="0" i="1" smtClean="0">
                          <a:latin typeface="Cambria Math"/>
                        </a:rPr>
                        <m:t>+</m:t>
                      </m:r>
                      <m:r>
                        <a:rPr lang="en-US" sz="2000" b="0" i="1" smtClean="0">
                          <a:latin typeface="Cambria Math"/>
                        </a:rPr>
                        <m:t>𝑎</m:t>
                      </m:r>
                      <m:r>
                        <a:rPr lang="en-US" sz="2000" b="0" i="1" smtClean="0">
                          <a:latin typeface="Cambria Math"/>
                        </a:rPr>
                        <m:t>, </m:t>
                      </m:r>
                      <m:r>
                        <a:rPr lang="en-US" sz="2000" b="0" i="1" smtClean="0">
                          <a:latin typeface="Cambria Math"/>
                        </a:rPr>
                        <m:t>𝑤</m:t>
                      </m:r>
                      <m:r>
                        <a:rPr lang="en-US" sz="2000" b="0" i="1" smtClean="0">
                          <a:latin typeface="Cambria Math"/>
                        </a:rPr>
                        <m:t>h</m:t>
                      </m:r>
                      <m:r>
                        <a:rPr lang="en-US" sz="2000" b="0" i="1" smtClean="0">
                          <a:latin typeface="Cambria Math"/>
                        </a:rPr>
                        <m:t>𝑒𝑟𝑒</m:t>
                      </m:r>
                      <m:r>
                        <a:rPr lang="en-US" sz="2000" b="0" i="1" smtClean="0">
                          <a:latin typeface="Cambria Math"/>
                        </a:rPr>
                        <m:t> </m:t>
                      </m:r>
                      <m:r>
                        <a:rPr lang="en-US" sz="2000" b="0" i="1" smtClean="0">
                          <a:latin typeface="Cambria Math"/>
                        </a:rPr>
                        <m:t>𝑋</m:t>
                      </m:r>
                      <m:r>
                        <a:rPr lang="en-US" sz="2000" b="0" i="1" smtClean="0">
                          <a:latin typeface="Cambria Math"/>
                        </a:rPr>
                        <m:t>=</m:t>
                      </m:r>
                      <m:f>
                        <m:fPr>
                          <m:ctrlPr>
                            <a:rPr lang="en-US" sz="2000" b="0" i="1" smtClean="0">
                              <a:latin typeface="Cambria Math"/>
                            </a:rPr>
                          </m:ctrlPr>
                        </m:fPr>
                        <m:num>
                          <m:r>
                            <a:rPr lang="en-US" sz="2000" b="0" i="1" smtClean="0">
                              <a:latin typeface="Cambria Math"/>
                            </a:rPr>
                            <m:t>1</m:t>
                          </m:r>
                        </m:num>
                        <m:den>
                          <m:r>
                            <a:rPr lang="en-US" sz="2000" b="0" i="1" smtClean="0">
                              <a:latin typeface="Cambria Math"/>
                            </a:rPr>
                            <m:t>𝑥</m:t>
                          </m:r>
                        </m:den>
                      </m:f>
                    </m:oMath>
                  </m:oMathPara>
                </a14:m>
                <a:endParaRPr lang="en-US" sz="2000" dirty="0" smtClean="0"/>
              </a:p>
              <a:p>
                <a:pPr marL="0" indent="0">
                  <a:buNone/>
                </a:pPr>
                <a:r>
                  <a:rPr lang="en-US" sz="2000" dirty="0" smtClean="0"/>
                  <a:t>Normal equations are </a:t>
                </a:r>
                <a14:m>
                  <m:oMath xmlns:m="http://schemas.openxmlformats.org/officeDocument/2006/math">
                    <m:nary>
                      <m:naryPr>
                        <m:chr m:val="∑"/>
                        <m:subHide m:val="on"/>
                        <m:supHide m:val="on"/>
                        <m:ctrlPr>
                          <a:rPr lang="en-US" sz="2000" i="1" smtClean="0">
                            <a:latin typeface="Cambria Math"/>
                          </a:rPr>
                        </m:ctrlPr>
                      </m:naryPr>
                      <m:sub/>
                      <m:sup/>
                      <m:e>
                        <m:r>
                          <a:rPr lang="en-US" sz="2000" b="0" i="1" smtClean="0">
                            <a:latin typeface="Cambria Math"/>
                          </a:rPr>
                          <m:t>𝑌</m:t>
                        </m:r>
                      </m:e>
                    </m:nary>
                    <m:r>
                      <a:rPr lang="en-US" sz="2000" b="0" i="1" smtClean="0">
                        <a:latin typeface="Cambria Math"/>
                      </a:rPr>
                      <m:t>=</m:t>
                    </m:r>
                    <m:r>
                      <a:rPr lang="en-US" sz="2000" b="0" i="1" smtClean="0">
                        <a:latin typeface="Cambria Math"/>
                      </a:rPr>
                      <m:t>𝑛𝑎</m:t>
                    </m:r>
                    <m:r>
                      <a:rPr lang="en-US" sz="2000" b="0" i="1" smtClean="0">
                        <a:latin typeface="Cambria Math"/>
                      </a:rPr>
                      <m:t>+</m:t>
                    </m:r>
                    <m:r>
                      <a:rPr lang="en-US" sz="2000" b="0" i="1" smtClean="0">
                        <a:latin typeface="Cambria Math"/>
                      </a:rPr>
                      <m:t>𝑏</m:t>
                    </m:r>
                    <m:nary>
                      <m:naryPr>
                        <m:chr m:val="∑"/>
                        <m:subHide m:val="on"/>
                        <m:supHide m:val="on"/>
                        <m:ctrlPr>
                          <a:rPr lang="en-US" sz="2000" b="0" i="1" smtClean="0">
                            <a:latin typeface="Cambria Math"/>
                          </a:rPr>
                        </m:ctrlPr>
                      </m:naryPr>
                      <m:sub/>
                      <m:sup/>
                      <m:e>
                        <m:r>
                          <a:rPr lang="en-US" sz="2000" b="0" i="1" smtClean="0">
                            <a:latin typeface="Cambria Math"/>
                          </a:rPr>
                          <m:t>𝑥</m:t>
                        </m:r>
                      </m:e>
                    </m:nary>
                    <m:r>
                      <a:rPr lang="en-US" sz="2000" b="0" i="1" smtClean="0">
                        <a:latin typeface="Cambria Math"/>
                      </a:rPr>
                      <m:t> </m:t>
                    </m:r>
                    <m:r>
                      <a:rPr lang="en-US" sz="2000" b="0" i="1" smtClean="0">
                        <a:latin typeface="Cambria Math"/>
                      </a:rPr>
                      <m:t>𝑎𝑛𝑑</m:t>
                    </m:r>
                    <m:r>
                      <a:rPr lang="en-US" sz="2000" b="0" i="1" smtClean="0">
                        <a:latin typeface="Cambria Math"/>
                      </a:rPr>
                      <m:t> </m:t>
                    </m:r>
                    <m:nary>
                      <m:naryPr>
                        <m:chr m:val="∑"/>
                        <m:subHide m:val="on"/>
                        <m:supHide m:val="on"/>
                        <m:ctrlPr>
                          <a:rPr lang="en-US" sz="2000" i="1">
                            <a:latin typeface="Cambria Math"/>
                          </a:rPr>
                        </m:ctrlPr>
                      </m:naryPr>
                      <m:sub/>
                      <m:sup/>
                      <m:e>
                        <m:r>
                          <a:rPr lang="en-US" sz="2000" b="0" i="1" smtClean="0">
                            <a:latin typeface="Cambria Math"/>
                          </a:rPr>
                          <m:t>𝑋𝑌</m:t>
                        </m:r>
                      </m:e>
                    </m:nary>
                    <m:r>
                      <a:rPr lang="en-US" sz="2000" i="1">
                        <a:latin typeface="Cambria Math"/>
                      </a:rPr>
                      <m:t>=</m:t>
                    </m:r>
                    <m:r>
                      <a:rPr lang="en-US" sz="2000" i="1">
                        <a:latin typeface="Cambria Math"/>
                      </a:rPr>
                      <m:t>𝑎</m:t>
                    </m:r>
                    <m:nary>
                      <m:naryPr>
                        <m:chr m:val="∑"/>
                        <m:subHide m:val="on"/>
                        <m:supHide m:val="on"/>
                        <m:ctrlPr>
                          <a:rPr lang="en-US" sz="2000" i="1">
                            <a:latin typeface="Cambria Math"/>
                          </a:rPr>
                        </m:ctrlPr>
                      </m:naryPr>
                      <m:sub/>
                      <m:sup/>
                      <m:e>
                        <m:r>
                          <a:rPr lang="en-US" sz="2000" i="1">
                            <a:latin typeface="Cambria Math"/>
                          </a:rPr>
                          <m:t>𝑥</m:t>
                        </m:r>
                      </m:e>
                    </m:nary>
                    <m:r>
                      <a:rPr lang="en-US" sz="2000" i="1">
                        <a:latin typeface="Cambria Math"/>
                      </a:rPr>
                      <m:t>+</m:t>
                    </m:r>
                    <m:r>
                      <a:rPr lang="en-US" sz="2000" i="1">
                        <a:latin typeface="Cambria Math"/>
                      </a:rPr>
                      <m:t>𝑏</m:t>
                    </m:r>
                    <m:nary>
                      <m:naryPr>
                        <m:chr m:val="∑"/>
                        <m:subHide m:val="on"/>
                        <m:supHide m:val="on"/>
                        <m:ctrlPr>
                          <a:rPr lang="en-US" sz="2000" i="1" smtClean="0">
                            <a:latin typeface="Cambria Math"/>
                          </a:rPr>
                        </m:ctrlPr>
                      </m:naryPr>
                      <m:sub/>
                      <m:sup/>
                      <m:e>
                        <m:sSup>
                          <m:sSupPr>
                            <m:ctrlPr>
                              <a:rPr lang="en-US" sz="2000" i="1" smtClean="0">
                                <a:latin typeface="Cambria Math"/>
                              </a:rPr>
                            </m:ctrlPr>
                          </m:sSupPr>
                          <m:e>
                            <m:r>
                              <a:rPr lang="en-US" sz="2000" b="0" i="1" smtClean="0">
                                <a:latin typeface="Cambria Math"/>
                              </a:rPr>
                              <m:t>𝑥</m:t>
                            </m:r>
                          </m:e>
                          <m:sup>
                            <m:r>
                              <a:rPr lang="en-US" sz="2000" b="0" i="1" smtClean="0">
                                <a:latin typeface="Cambria Math"/>
                              </a:rPr>
                              <m:t>2</m:t>
                            </m:r>
                          </m:sup>
                        </m:sSup>
                      </m:e>
                    </m:nary>
                  </m:oMath>
                </a14:m>
                <a:r>
                  <a:rPr lang="en-US" sz="2000" dirty="0" smtClean="0"/>
                  <a:t>.</a:t>
                </a:r>
              </a:p>
              <a:p>
                <a:pPr marL="0" indent="0">
                  <a:buNone/>
                </a:pPr>
                <a:endParaRPr lang="en-US" sz="2000" dirty="0"/>
              </a:p>
              <a:p>
                <a:pPr>
                  <a:buFont typeface="Wingdings" pitchFamily="2" charset="2"/>
                  <a:buChar char="Ø"/>
                </a:pPr>
                <a:r>
                  <a:rPr lang="en-US" sz="2000" b="1" dirty="0"/>
                  <a:t>FITTING OF THE </a:t>
                </a:r>
                <a:r>
                  <a:rPr lang="en-US" sz="2000" b="1" dirty="0" smtClean="0"/>
                  <a:t>CURVE </a:t>
                </a:r>
                <a14:m>
                  <m:oMath xmlns:m="http://schemas.openxmlformats.org/officeDocument/2006/math">
                    <m:r>
                      <a:rPr lang="en-US" sz="2000" b="1" i="1" smtClean="0">
                        <a:latin typeface="Cambria Math"/>
                      </a:rPr>
                      <m:t>𝒚</m:t>
                    </m:r>
                    <m:r>
                      <a:rPr lang="en-US" sz="2000" b="1" i="1" smtClean="0">
                        <a:latin typeface="Cambria Math"/>
                      </a:rPr>
                      <m:t>=</m:t>
                    </m:r>
                    <m:r>
                      <a:rPr lang="en-US" sz="2000" b="1" i="1" smtClean="0">
                        <a:latin typeface="Cambria Math"/>
                      </a:rPr>
                      <m:t>𝒂</m:t>
                    </m:r>
                    <m:sSup>
                      <m:sSupPr>
                        <m:ctrlPr>
                          <a:rPr lang="en-US" sz="2000" b="1" i="1" smtClean="0">
                            <a:latin typeface="Cambria Math"/>
                          </a:rPr>
                        </m:ctrlPr>
                      </m:sSupPr>
                      <m:e>
                        <m:r>
                          <a:rPr lang="en-US" sz="2000" b="1" i="1" smtClean="0">
                            <a:latin typeface="Cambria Math"/>
                          </a:rPr>
                          <m:t>𝒙</m:t>
                        </m:r>
                      </m:e>
                      <m:sup>
                        <m:r>
                          <a:rPr lang="en-US" sz="2000" b="1" i="1" smtClean="0">
                            <a:latin typeface="Cambria Math"/>
                          </a:rPr>
                          <m:t>𝟐</m:t>
                        </m:r>
                      </m:sup>
                    </m:sSup>
                    <m:r>
                      <a:rPr lang="en-US" sz="2000" b="1" i="1" smtClean="0">
                        <a:latin typeface="Cambria Math"/>
                      </a:rPr>
                      <m:t>+</m:t>
                    </m:r>
                    <m:f>
                      <m:fPr>
                        <m:ctrlPr>
                          <a:rPr lang="en-US" sz="2000" b="1" i="1" smtClean="0">
                            <a:latin typeface="Cambria Math"/>
                          </a:rPr>
                        </m:ctrlPr>
                      </m:fPr>
                      <m:num>
                        <m:r>
                          <a:rPr lang="en-US" sz="2000" b="1" i="1" smtClean="0">
                            <a:latin typeface="Cambria Math"/>
                          </a:rPr>
                          <m:t>𝒃</m:t>
                        </m:r>
                      </m:num>
                      <m:den>
                        <m:r>
                          <a:rPr lang="en-US" sz="2000" b="1" i="1" smtClean="0">
                            <a:latin typeface="Cambria Math"/>
                          </a:rPr>
                          <m:t>𝒙</m:t>
                        </m:r>
                      </m:den>
                    </m:f>
                  </m:oMath>
                </a14:m>
                <a:endParaRPr lang="en-US" sz="2000" dirty="0" smtClean="0"/>
              </a:p>
              <a:p>
                <a:pPr marL="0" indent="0">
                  <a:buNone/>
                </a:pPr>
                <a:r>
                  <a:rPr lang="en-US" sz="2000" dirty="0" smtClean="0"/>
                  <a:t>normal equations are</a:t>
                </a:r>
              </a:p>
              <a:p>
                <a:pPr marL="0" indent="0">
                  <a:buNone/>
                </a:pPr>
                <a14:m>
                  <m:oMath xmlns:m="http://schemas.openxmlformats.org/officeDocument/2006/math">
                    <m:nary>
                      <m:naryPr>
                        <m:chr m:val="∑"/>
                        <m:subHide m:val="on"/>
                        <m:supHide m:val="on"/>
                        <m:ctrlPr>
                          <a:rPr lang="en-US" sz="2000" i="1" smtClean="0">
                            <a:latin typeface="Cambria Math"/>
                          </a:rPr>
                        </m:ctrlPr>
                      </m:naryPr>
                      <m:sub/>
                      <m:sup/>
                      <m:e>
                        <m:sSup>
                          <m:sSupPr>
                            <m:ctrlPr>
                              <a:rPr lang="en-US" sz="2000" i="1" smtClean="0">
                                <a:latin typeface="Cambria Math"/>
                              </a:rPr>
                            </m:ctrlPr>
                          </m:sSupPr>
                          <m:e>
                            <m:r>
                              <a:rPr lang="en-US" sz="2000" b="0" i="1" smtClean="0">
                                <a:latin typeface="Cambria Math"/>
                              </a:rPr>
                              <m:t>𝑥</m:t>
                            </m:r>
                          </m:e>
                          <m:sup>
                            <m:r>
                              <a:rPr lang="en-US" sz="2000" b="0" i="1" smtClean="0">
                                <a:latin typeface="Cambria Math"/>
                              </a:rPr>
                              <m:t>2</m:t>
                            </m:r>
                          </m:sup>
                        </m:sSup>
                        <m:r>
                          <a:rPr lang="en-US" sz="2000" b="0" i="1" smtClean="0">
                            <a:latin typeface="Cambria Math"/>
                          </a:rPr>
                          <m:t>𝑦</m:t>
                        </m:r>
                        <m:r>
                          <a:rPr lang="en-US" sz="2000" b="0" i="1" smtClean="0">
                            <a:latin typeface="Cambria Math"/>
                          </a:rPr>
                          <m:t>=</m:t>
                        </m:r>
                        <m:r>
                          <a:rPr lang="en-US" sz="2000" b="0" i="1" smtClean="0">
                            <a:latin typeface="Cambria Math"/>
                          </a:rPr>
                          <m:t>𝑎</m:t>
                        </m:r>
                        <m:nary>
                          <m:naryPr>
                            <m:chr m:val="∑"/>
                            <m:subHide m:val="on"/>
                            <m:supHide m:val="on"/>
                            <m:ctrlPr>
                              <a:rPr lang="en-US" sz="2000" b="0" i="1" smtClean="0">
                                <a:latin typeface="Cambria Math"/>
                              </a:rPr>
                            </m:ctrlPr>
                          </m:naryPr>
                          <m:sub/>
                          <m:sup/>
                          <m:e>
                            <m:sSup>
                              <m:sSupPr>
                                <m:ctrlPr>
                                  <a:rPr lang="en-US" sz="2000" b="0" i="1" smtClean="0">
                                    <a:latin typeface="Cambria Math"/>
                                  </a:rPr>
                                </m:ctrlPr>
                              </m:sSupPr>
                              <m:e>
                                <m:r>
                                  <a:rPr lang="en-US" sz="2000" b="0" i="1" smtClean="0">
                                    <a:latin typeface="Cambria Math"/>
                                  </a:rPr>
                                  <m:t>𝑥</m:t>
                                </m:r>
                              </m:e>
                              <m:sup>
                                <m:r>
                                  <a:rPr lang="en-US" sz="2000" b="0" i="1" smtClean="0">
                                    <a:latin typeface="Cambria Math"/>
                                  </a:rPr>
                                  <m:t>4</m:t>
                                </m:r>
                              </m:sup>
                            </m:sSup>
                            <m:r>
                              <a:rPr lang="en-US" sz="2000" b="0" i="1" smtClean="0">
                                <a:latin typeface="Cambria Math"/>
                              </a:rPr>
                              <m:t>+</m:t>
                            </m:r>
                            <m:r>
                              <a:rPr lang="en-US" sz="2000" b="0" i="1" smtClean="0">
                                <a:latin typeface="Cambria Math"/>
                              </a:rPr>
                              <m:t>𝑏</m:t>
                            </m:r>
                            <m:nary>
                              <m:naryPr>
                                <m:chr m:val="∑"/>
                                <m:subHide m:val="on"/>
                                <m:supHide m:val="on"/>
                                <m:ctrlPr>
                                  <a:rPr lang="en-US" sz="2000" b="0" i="1" smtClean="0">
                                    <a:latin typeface="Cambria Math"/>
                                  </a:rPr>
                                </m:ctrlPr>
                              </m:naryPr>
                              <m:sub/>
                              <m:sup/>
                              <m:e>
                                <m:r>
                                  <a:rPr lang="en-US" sz="2000" b="0" i="1" smtClean="0">
                                    <a:latin typeface="Cambria Math"/>
                                  </a:rPr>
                                  <m:t>𝑥</m:t>
                                </m:r>
                              </m:e>
                            </m:nary>
                            <m:r>
                              <a:rPr lang="en-US" sz="2000" b="0" i="1" smtClean="0">
                                <a:latin typeface="Cambria Math"/>
                              </a:rPr>
                              <m:t> </m:t>
                            </m:r>
                          </m:e>
                        </m:nary>
                      </m:e>
                    </m:nary>
                  </m:oMath>
                </a14:m>
                <a:r>
                  <a:rPr lang="en-US" sz="2000" dirty="0" smtClean="0"/>
                  <a:t>and </a:t>
                </a:r>
                <a14:m>
                  <m:oMath xmlns:m="http://schemas.openxmlformats.org/officeDocument/2006/math">
                    <m:nary>
                      <m:naryPr>
                        <m:chr m:val="∑"/>
                        <m:subHide m:val="on"/>
                        <m:supHide m:val="on"/>
                        <m:ctrlPr>
                          <a:rPr lang="en-US" sz="2000" i="1" smtClean="0">
                            <a:latin typeface="Cambria Math"/>
                          </a:rPr>
                        </m:ctrlPr>
                      </m:naryPr>
                      <m:sub/>
                      <m:sup/>
                      <m:e>
                        <m:f>
                          <m:fPr>
                            <m:ctrlPr>
                              <a:rPr lang="en-US" sz="2000" i="1" smtClean="0">
                                <a:latin typeface="Cambria Math"/>
                              </a:rPr>
                            </m:ctrlPr>
                          </m:fPr>
                          <m:num>
                            <m:r>
                              <a:rPr lang="en-US" sz="2000" b="0" i="1" smtClean="0">
                                <a:latin typeface="Cambria Math"/>
                              </a:rPr>
                              <m:t>𝑦</m:t>
                            </m:r>
                          </m:num>
                          <m:den>
                            <m:r>
                              <a:rPr lang="en-US" sz="2000" b="0" i="1" smtClean="0">
                                <a:latin typeface="Cambria Math"/>
                              </a:rPr>
                              <m:t>𝑥</m:t>
                            </m:r>
                          </m:den>
                        </m:f>
                        <m:r>
                          <a:rPr lang="en-US" sz="2000" b="0" i="1" smtClean="0">
                            <a:latin typeface="Cambria Math"/>
                          </a:rPr>
                          <m:t>=</m:t>
                        </m:r>
                        <m:r>
                          <a:rPr lang="en-US" sz="2000" b="0" i="1" smtClean="0">
                            <a:latin typeface="Cambria Math"/>
                          </a:rPr>
                          <m:t>𝑎</m:t>
                        </m:r>
                        <m:nary>
                          <m:naryPr>
                            <m:chr m:val="∑"/>
                            <m:subHide m:val="on"/>
                            <m:supHide m:val="on"/>
                            <m:ctrlPr>
                              <a:rPr lang="en-US" sz="2000" b="0" i="1" smtClean="0">
                                <a:latin typeface="Cambria Math"/>
                              </a:rPr>
                            </m:ctrlPr>
                          </m:naryPr>
                          <m:sub/>
                          <m:sup/>
                          <m:e>
                            <m:r>
                              <a:rPr lang="en-US" sz="2000" b="0" i="1" smtClean="0">
                                <a:latin typeface="Cambria Math"/>
                              </a:rPr>
                              <m:t>𝑥</m:t>
                            </m:r>
                          </m:e>
                        </m:nary>
                        <m:r>
                          <a:rPr lang="en-US" sz="2000" b="0" i="1" smtClean="0">
                            <a:latin typeface="Cambria Math"/>
                          </a:rPr>
                          <m:t>+</m:t>
                        </m:r>
                        <m:r>
                          <a:rPr lang="en-US" sz="2000" b="0" i="1" smtClean="0">
                            <a:latin typeface="Cambria Math"/>
                          </a:rPr>
                          <m:t>𝑏</m:t>
                        </m:r>
                        <m:nary>
                          <m:naryPr>
                            <m:chr m:val="∑"/>
                            <m:subHide m:val="on"/>
                            <m:supHide m:val="on"/>
                            <m:ctrlPr>
                              <a:rPr lang="en-US" sz="2000" b="0" i="1" smtClean="0">
                                <a:latin typeface="Cambria Math"/>
                              </a:rPr>
                            </m:ctrlPr>
                          </m:naryPr>
                          <m:sub/>
                          <m:sup/>
                          <m:e>
                            <m:f>
                              <m:fPr>
                                <m:ctrlPr>
                                  <a:rPr lang="en-US" sz="2000" b="0" i="1" smtClean="0">
                                    <a:latin typeface="Cambria Math"/>
                                  </a:rPr>
                                </m:ctrlPr>
                              </m:fPr>
                              <m:num>
                                <m:r>
                                  <a:rPr lang="en-US" sz="2000" b="0" i="1" smtClean="0">
                                    <a:latin typeface="Cambria Math"/>
                                  </a:rPr>
                                  <m:t>1</m:t>
                                </m:r>
                              </m:num>
                              <m:den>
                                <m:sSup>
                                  <m:sSupPr>
                                    <m:ctrlPr>
                                      <a:rPr lang="en-US" sz="2000" b="0" i="1" smtClean="0">
                                        <a:latin typeface="Cambria Math"/>
                                      </a:rPr>
                                    </m:ctrlPr>
                                  </m:sSupPr>
                                  <m:e>
                                    <m:r>
                                      <a:rPr lang="en-US" sz="2000" b="0" i="1" smtClean="0">
                                        <a:latin typeface="Cambria Math"/>
                                      </a:rPr>
                                      <m:t>𝑥</m:t>
                                    </m:r>
                                  </m:e>
                                  <m:sup>
                                    <m:r>
                                      <a:rPr lang="en-US" sz="2000" b="0" i="1" smtClean="0">
                                        <a:latin typeface="Cambria Math"/>
                                      </a:rPr>
                                      <m:t>2</m:t>
                                    </m:r>
                                  </m:sup>
                                </m:sSup>
                              </m:den>
                            </m:f>
                          </m:e>
                        </m:nary>
                      </m:e>
                    </m:nary>
                  </m:oMath>
                </a14:m>
                <a:endParaRPr lang="en-US" sz="2000" dirty="0" smtClean="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4593" t="-6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993A36-C756-4DA1-996B-23B75DD9D39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802716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FITTING OF THE CURVE </a:t>
                </a:r>
                <a14:m>
                  <m:oMath xmlns:m="http://schemas.openxmlformats.org/officeDocument/2006/math">
                    <m:r>
                      <a:rPr lang="en-US" sz="2200" b="1" i="1" smtClean="0">
                        <a:latin typeface="Cambria Math"/>
                      </a:rPr>
                      <m:t>𝒚</m:t>
                    </m:r>
                    <m:r>
                      <a:rPr lang="en-US" sz="2200" b="1" i="1" smtClean="0">
                        <a:latin typeface="Cambria Math"/>
                      </a:rPr>
                      <m:t>=</m:t>
                    </m:r>
                    <m:r>
                      <a:rPr lang="en-US" sz="2200" b="1" i="1" smtClean="0">
                        <a:latin typeface="Cambria Math"/>
                      </a:rPr>
                      <m:t>𝒂𝒙</m:t>
                    </m:r>
                    <m:r>
                      <a:rPr lang="en-US" sz="2200" b="1" i="1" smtClean="0">
                        <a:latin typeface="Cambria Math"/>
                      </a:rPr>
                      <m:t>+</m:t>
                    </m:r>
                    <m:r>
                      <a:rPr lang="en-US" sz="2200" b="1" i="1" smtClean="0">
                        <a:latin typeface="Cambria Math"/>
                      </a:rPr>
                      <m:t>𝒃</m:t>
                    </m:r>
                    <m:sSup>
                      <m:sSupPr>
                        <m:ctrlPr>
                          <a:rPr lang="en-US" sz="2200" b="1" i="1" smtClean="0">
                            <a:latin typeface="Cambria Math"/>
                          </a:rPr>
                        </m:ctrlPr>
                      </m:sSupPr>
                      <m:e>
                        <m:r>
                          <a:rPr lang="en-US" sz="2200" b="1" i="1" smtClean="0">
                            <a:latin typeface="Cambria Math"/>
                          </a:rPr>
                          <m:t>𝒙</m:t>
                        </m:r>
                      </m:e>
                      <m:sup>
                        <m:r>
                          <a:rPr lang="en-US" sz="2200" b="1" i="1" smtClean="0">
                            <a:latin typeface="Cambria Math"/>
                          </a:rPr>
                          <m:t>𝟐</m:t>
                        </m:r>
                      </m:sup>
                    </m:sSup>
                  </m:oMath>
                </a14:m>
                <a:endParaRPr lang="en-US" sz="2200" dirty="0" smtClean="0"/>
              </a:p>
              <a:p>
                <a:pPr marL="0" indent="0">
                  <a:buNone/>
                </a:pPr>
                <a:r>
                  <a:rPr lang="en-US" sz="2200" dirty="0" smtClean="0"/>
                  <a:t>Normal equations are</a:t>
                </a:r>
              </a:p>
              <a:p>
                <a:pPr marL="0" indent="0">
                  <a:buNone/>
                </a:pPr>
                <a14:m>
                  <m:oMath xmlns:m="http://schemas.openxmlformats.org/officeDocument/2006/math">
                    <m:nary>
                      <m:naryPr>
                        <m:chr m:val="∑"/>
                        <m:subHide m:val="on"/>
                        <m:supHide m:val="on"/>
                        <m:ctrlPr>
                          <a:rPr lang="en-US" sz="2200" i="1">
                            <a:latin typeface="Cambria Math"/>
                          </a:rPr>
                        </m:ctrlPr>
                      </m:naryPr>
                      <m:sub/>
                      <m:sup/>
                      <m:e>
                        <m:r>
                          <a:rPr lang="en-US" sz="2200" b="0" i="1" smtClean="0">
                            <a:latin typeface="Cambria Math"/>
                          </a:rPr>
                          <m:t>𝑥</m:t>
                        </m:r>
                        <m:r>
                          <a:rPr lang="en-US" sz="2200" i="1">
                            <a:latin typeface="Cambria Math"/>
                          </a:rPr>
                          <m:t>𝑦</m:t>
                        </m:r>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b="0" i="1" smtClean="0">
                                    <a:latin typeface="Cambria Math"/>
                                  </a:rPr>
                                  <m:t>2</m:t>
                                </m:r>
                              </m:sup>
                            </m:sSup>
                            <m:r>
                              <a:rPr lang="en-US" sz="2200" i="1">
                                <a:latin typeface="Cambria Math"/>
                              </a:rPr>
                              <m:t>+</m:t>
                            </m:r>
                            <m:r>
                              <a:rPr lang="en-US" sz="2200" i="1">
                                <a:latin typeface="Cambria Math"/>
                              </a:rPr>
                              <m:t>𝑏</m:t>
                            </m:r>
                            <m:nary>
                              <m:naryPr>
                                <m:chr m:val="∑"/>
                                <m:subHide m:val="on"/>
                                <m:supHide m:val="on"/>
                                <m:ctrlPr>
                                  <a:rPr lang="en-US" sz="2200" i="1" smtClean="0">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3</m:t>
                                    </m:r>
                                  </m:sup>
                                </m:sSup>
                              </m:e>
                            </m:nary>
                            <m:r>
                              <a:rPr lang="en-US" sz="2200" i="1">
                                <a:latin typeface="Cambria Math"/>
                              </a:rPr>
                              <m:t> </m:t>
                            </m:r>
                          </m:e>
                        </m:nary>
                      </m:e>
                    </m:nary>
                  </m:oMath>
                </a14:m>
                <a:r>
                  <a:rPr lang="en-US" sz="2200" dirty="0"/>
                  <a:t>and </a:t>
                </a:r>
                <a14:m>
                  <m:oMath xmlns:m="http://schemas.openxmlformats.org/officeDocument/2006/math">
                    <m:nary>
                      <m:naryPr>
                        <m:chr m:val="∑"/>
                        <m:subHide m:val="on"/>
                        <m:supHide m:val="on"/>
                        <m:ctrlPr>
                          <a:rPr lang="en-US" sz="2200" i="1">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2</m:t>
                            </m:r>
                          </m:sup>
                        </m:sSup>
                        <m:r>
                          <a:rPr lang="en-US" sz="2200" b="0" i="1" smtClean="0">
                            <a:latin typeface="Cambria Math"/>
                          </a:rPr>
                          <m:t>𝑦</m:t>
                        </m:r>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3</m:t>
                                </m:r>
                              </m:sup>
                            </m:sSup>
                          </m:e>
                        </m:nary>
                        <m:r>
                          <a:rPr lang="en-US" sz="2200" i="1">
                            <a:latin typeface="Cambria Math"/>
                          </a:rPr>
                          <m:t>+</m:t>
                        </m:r>
                        <m:r>
                          <a:rPr lang="en-US" sz="2200" i="1">
                            <a:latin typeface="Cambria Math"/>
                          </a:rPr>
                          <m:t>𝑏</m:t>
                        </m:r>
                        <m:nary>
                          <m:naryPr>
                            <m:chr m:val="∑"/>
                            <m:subHide m:val="on"/>
                            <m:supHide m:val="on"/>
                            <m:ctrlPr>
                              <a:rPr lang="en-US" sz="2200" i="1" smtClean="0">
                                <a:latin typeface="Cambria Math"/>
                              </a:rPr>
                            </m:ctrlPr>
                          </m:naryPr>
                          <m:sub/>
                          <m:sup/>
                          <m:e>
                            <m:sSup>
                              <m:sSupPr>
                                <m:ctrlPr>
                                  <a:rPr lang="en-US" sz="2200" i="1" smtClean="0">
                                    <a:latin typeface="Cambria Math"/>
                                  </a:rPr>
                                </m:ctrlPr>
                              </m:sSupPr>
                              <m:e>
                                <m:r>
                                  <a:rPr lang="en-US" sz="2200" b="0" i="1" smtClean="0">
                                    <a:latin typeface="Cambria Math"/>
                                  </a:rPr>
                                  <m:t>𝑥</m:t>
                                </m:r>
                              </m:e>
                              <m:sup>
                                <m:r>
                                  <a:rPr lang="en-US" sz="2200" b="0" i="1" smtClean="0">
                                    <a:latin typeface="Cambria Math"/>
                                  </a:rPr>
                                  <m:t>4</m:t>
                                </m:r>
                              </m:sup>
                            </m:sSup>
                          </m:e>
                        </m:nary>
                      </m:e>
                    </m:nary>
                  </m:oMath>
                </a14:m>
                <a:endParaRPr lang="en-US" sz="2200" dirty="0" smtClean="0"/>
              </a:p>
              <a:p>
                <a:pPr marL="0" indent="0">
                  <a:buNone/>
                </a:pPr>
                <a:endParaRPr lang="en-US" sz="2200" dirty="0"/>
              </a:p>
              <a:p>
                <a:pPr>
                  <a:buFont typeface="Wingdings" pitchFamily="2" charset="2"/>
                  <a:buChar char="Ø"/>
                </a:pPr>
                <a:r>
                  <a:rPr lang="en-US" sz="2200" b="1" dirty="0"/>
                  <a:t>FITTING OF THE CURVE </a:t>
                </a:r>
                <a14:m>
                  <m:oMath xmlns:m="http://schemas.openxmlformats.org/officeDocument/2006/math">
                    <m:r>
                      <a:rPr lang="en-US" sz="2200" b="1" i="1">
                        <a:latin typeface="Cambria Math"/>
                      </a:rPr>
                      <m:t>𝒚</m:t>
                    </m:r>
                    <m:r>
                      <a:rPr lang="en-US" sz="2200" b="1" i="1">
                        <a:latin typeface="Cambria Math"/>
                      </a:rPr>
                      <m:t>=</m:t>
                    </m:r>
                    <m:r>
                      <a:rPr lang="en-US" sz="2200" b="1" i="1">
                        <a:latin typeface="Cambria Math"/>
                      </a:rPr>
                      <m:t>𝒂𝒙</m:t>
                    </m:r>
                    <m:r>
                      <a:rPr lang="en-US" sz="2200" b="1" i="1">
                        <a:latin typeface="Cambria Math"/>
                      </a:rPr>
                      <m:t>+</m:t>
                    </m:r>
                    <m:f>
                      <m:fPr>
                        <m:ctrlPr>
                          <a:rPr lang="en-US" sz="2200" b="1" i="1">
                            <a:latin typeface="Cambria Math"/>
                          </a:rPr>
                        </m:ctrlPr>
                      </m:fPr>
                      <m:num>
                        <m:r>
                          <a:rPr lang="en-US" sz="2200" b="1" i="1">
                            <a:latin typeface="Cambria Math"/>
                          </a:rPr>
                          <m:t>𝒃</m:t>
                        </m:r>
                      </m:num>
                      <m:den>
                        <m:r>
                          <a:rPr lang="en-US" sz="2200" b="1" i="1">
                            <a:latin typeface="Cambria Math"/>
                          </a:rPr>
                          <m:t>𝒙</m:t>
                        </m:r>
                      </m:den>
                    </m:f>
                  </m:oMath>
                </a14:m>
                <a:endParaRPr lang="en-US" sz="2200" dirty="0"/>
              </a:p>
              <a:p>
                <a:pPr marL="0" indent="0">
                  <a:buNone/>
                </a:pPr>
                <a:r>
                  <a:rPr lang="en-US" sz="2200" dirty="0"/>
                  <a:t>normal equations are</a:t>
                </a:r>
              </a:p>
              <a:p>
                <a:pPr marL="0" indent="0">
                  <a:buNone/>
                </a:pPr>
                <a14:m>
                  <m:oMath xmlns:m="http://schemas.openxmlformats.org/officeDocument/2006/math">
                    <m:nary>
                      <m:naryPr>
                        <m:chr m:val="∑"/>
                        <m:subHide m:val="on"/>
                        <m:supHide m:val="on"/>
                        <m:ctrlPr>
                          <a:rPr lang="en-US" sz="2200" i="1">
                            <a:latin typeface="Cambria Math"/>
                          </a:rPr>
                        </m:ctrlPr>
                      </m:naryPr>
                      <m:sub/>
                      <m:sup/>
                      <m:e>
                        <m:r>
                          <a:rPr lang="en-US" sz="2200" b="0" i="1" smtClean="0">
                            <a:latin typeface="Cambria Math"/>
                          </a:rPr>
                          <m:t>𝑥</m:t>
                        </m:r>
                        <m:r>
                          <a:rPr lang="en-US" sz="2200" i="1">
                            <a:latin typeface="Cambria Math"/>
                          </a:rPr>
                          <m:t>𝑦</m:t>
                        </m:r>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b="0" i="1" smtClean="0">
                                    <a:latin typeface="Cambria Math"/>
                                  </a:rPr>
                                  <m:t>2</m:t>
                                </m:r>
                              </m:sup>
                            </m:sSup>
                            <m:r>
                              <a:rPr lang="en-US" sz="2200" i="1">
                                <a:latin typeface="Cambria Math"/>
                              </a:rPr>
                              <m:t>+</m:t>
                            </m:r>
                            <m:r>
                              <a:rPr lang="en-US" sz="2200" b="0" i="1" smtClean="0">
                                <a:latin typeface="Cambria Math"/>
                              </a:rPr>
                              <m:t>𝑛</m:t>
                            </m:r>
                            <m:r>
                              <a:rPr lang="en-US" sz="2200" i="1">
                                <a:latin typeface="Cambria Math"/>
                              </a:rPr>
                              <m:t>𝑏</m:t>
                            </m:r>
                            <m:r>
                              <a:rPr lang="en-US" sz="2200" i="1">
                                <a:latin typeface="Cambria Math"/>
                              </a:rPr>
                              <m:t> </m:t>
                            </m:r>
                          </m:e>
                        </m:nary>
                      </m:e>
                    </m:nary>
                  </m:oMath>
                </a14:m>
                <a:r>
                  <a:rPr lang="en-US" sz="2200" dirty="0"/>
                  <a:t>and </a:t>
                </a:r>
                <a14:m>
                  <m:oMath xmlns:m="http://schemas.openxmlformats.org/officeDocument/2006/math">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𝑦</m:t>
                            </m:r>
                          </m:num>
                          <m:den>
                            <m:r>
                              <a:rPr lang="en-US" sz="2200" i="1">
                                <a:latin typeface="Cambria Math"/>
                              </a:rPr>
                              <m:t>𝑥</m:t>
                            </m:r>
                          </m:den>
                        </m:f>
                        <m:r>
                          <a:rPr lang="en-US" sz="2200" i="1">
                            <a:latin typeface="Cambria Math"/>
                          </a:rPr>
                          <m:t>=</m:t>
                        </m:r>
                        <m:r>
                          <a:rPr lang="en-US" sz="2200" b="0" i="1" smtClean="0">
                            <a:latin typeface="Cambria Math"/>
                          </a:rPr>
                          <m:t>𝑛</m:t>
                        </m:r>
                        <m:r>
                          <a:rPr lang="en-US" sz="2200" i="1">
                            <a:latin typeface="Cambria Math"/>
                          </a:rPr>
                          <m:t>𝑎</m:t>
                        </m:r>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sSup>
                                  <m:sSupPr>
                                    <m:ctrlPr>
                                      <a:rPr lang="en-US" sz="2200" i="1">
                                        <a:latin typeface="Cambria Math"/>
                                      </a:rPr>
                                    </m:ctrlPr>
                                  </m:sSupPr>
                                  <m:e>
                                    <m:r>
                                      <a:rPr lang="en-US" sz="2200" i="1">
                                        <a:latin typeface="Cambria Math"/>
                                      </a:rPr>
                                      <m:t>𝑥</m:t>
                                    </m:r>
                                  </m:e>
                                  <m:sup>
                                    <m:r>
                                      <a:rPr lang="en-US" sz="2200" i="1">
                                        <a:latin typeface="Cambria Math"/>
                                      </a:rPr>
                                      <m:t>2</m:t>
                                    </m:r>
                                  </m:sup>
                                </m:sSup>
                              </m:den>
                            </m:f>
                          </m:e>
                        </m:nary>
                      </m:e>
                    </m:nary>
                  </m:oMath>
                </a14:m>
                <a:endParaRPr lang="en-US" sz="2200" dirty="0" smtClean="0"/>
              </a:p>
              <a:p>
                <a:pPr marL="0" indent="0">
                  <a:buNone/>
                </a:pPr>
                <a:r>
                  <a:rPr lang="en-US" sz="2200" dirty="0" smtClean="0"/>
                  <a:t>Where n is the numbers of pairs of values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oMath>
                </a14:m>
                <a:r>
                  <a:rPr lang="en-US" sz="2200" dirty="0" smtClean="0"/>
                  <a:t>.</a:t>
                </a:r>
                <a:endParaRPr lang="en-US" sz="2200" dirty="0"/>
              </a:p>
              <a:p>
                <a:pPr marL="0" indent="0">
                  <a:buNone/>
                </a:pPr>
                <a:endParaRPr lang="en-US" sz="2200" dirty="0" smtClean="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5185" t="-539" b="-88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6044E6-D9F4-45CB-AA4A-8FEFC72722B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13092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257800"/>
              </a:xfrm>
            </p:spPr>
            <p:txBody>
              <a:bodyPr>
                <a:noAutofit/>
              </a:bodyPr>
              <a:lstStyle/>
              <a:p>
                <a:pPr>
                  <a:buFont typeface="Wingdings" pitchFamily="2" charset="2"/>
                  <a:buChar char="Ø"/>
                </a:pPr>
                <a:r>
                  <a:rPr lang="en-US" sz="2200" b="1" dirty="0" smtClean="0"/>
                  <a:t>FITTING </a:t>
                </a:r>
                <a:r>
                  <a:rPr lang="en-US" sz="2200" b="1" dirty="0"/>
                  <a:t>OF THE </a:t>
                </a:r>
                <a:r>
                  <a:rPr lang="en-US" sz="2200" b="1" dirty="0" smtClean="0"/>
                  <a:t>CURVE </a:t>
                </a:r>
                <a14:m>
                  <m:oMath xmlns:m="http://schemas.openxmlformats.org/officeDocument/2006/math">
                    <m:sSup>
                      <m:sSupPr>
                        <m:ctrlPr>
                          <a:rPr lang="en-US" sz="2200" b="1" i="1" smtClean="0">
                            <a:latin typeface="Cambria Math"/>
                          </a:rPr>
                        </m:ctrlPr>
                      </m:sSupPr>
                      <m:e>
                        <m:r>
                          <a:rPr lang="en-US" sz="2200" b="1" i="1" smtClean="0">
                            <a:latin typeface="Cambria Math"/>
                          </a:rPr>
                          <m:t>𝟐</m:t>
                        </m:r>
                      </m:e>
                      <m:sup>
                        <m:r>
                          <a:rPr lang="en-US" sz="2200" b="1" i="1" smtClean="0">
                            <a:latin typeface="Cambria Math"/>
                          </a:rPr>
                          <m:t>𝒙</m:t>
                        </m:r>
                      </m:sup>
                    </m:sSup>
                    <m:r>
                      <a:rPr lang="en-US" sz="2200" b="1" i="1" smtClean="0">
                        <a:latin typeface="Cambria Math"/>
                      </a:rPr>
                      <m:t>=</m:t>
                    </m:r>
                    <m:r>
                      <a:rPr lang="en-US" sz="2200" b="1" i="1" smtClean="0">
                        <a:latin typeface="Cambria Math"/>
                      </a:rPr>
                      <m:t>𝒂</m:t>
                    </m:r>
                    <m:sSup>
                      <m:sSupPr>
                        <m:ctrlPr>
                          <a:rPr lang="en-US" sz="2200" b="1" i="1" smtClean="0">
                            <a:latin typeface="Cambria Math"/>
                          </a:rPr>
                        </m:ctrlPr>
                      </m:sSupPr>
                      <m:e>
                        <m:r>
                          <a:rPr lang="en-US" sz="2200" b="1" i="1" smtClean="0">
                            <a:latin typeface="Cambria Math"/>
                          </a:rPr>
                          <m:t>𝒙</m:t>
                        </m:r>
                      </m:e>
                      <m:sup>
                        <m:r>
                          <a:rPr lang="en-US" sz="2200" b="1" i="1" smtClean="0">
                            <a:latin typeface="Cambria Math"/>
                          </a:rPr>
                          <m:t>𝟐</m:t>
                        </m:r>
                      </m:sup>
                    </m:sSup>
                    <m:r>
                      <a:rPr lang="en-US" sz="2200" b="1" i="1" smtClean="0">
                        <a:latin typeface="Cambria Math"/>
                      </a:rPr>
                      <m:t>+</m:t>
                    </m:r>
                    <m:r>
                      <a:rPr lang="en-US" sz="2200" b="1" i="1" smtClean="0">
                        <a:latin typeface="Cambria Math"/>
                      </a:rPr>
                      <m:t>𝒃𝒙</m:t>
                    </m:r>
                    <m:r>
                      <a:rPr lang="en-US" sz="2200" b="1" i="1" smtClean="0">
                        <a:latin typeface="Cambria Math"/>
                      </a:rPr>
                      <m:t>+</m:t>
                    </m:r>
                    <m:r>
                      <a:rPr lang="en-US" sz="2200" b="1" i="1" smtClean="0">
                        <a:latin typeface="Cambria Math"/>
                      </a:rPr>
                      <m:t>𝑪</m:t>
                    </m:r>
                  </m:oMath>
                </a14:m>
                <a:endParaRPr lang="en-US" sz="2200" b="0" dirty="0" smtClean="0"/>
              </a:p>
              <a:p>
                <a:pPr marL="0" indent="0">
                  <a:buNone/>
                </a:pPr>
                <a:r>
                  <a:rPr lang="en-US" sz="2200" dirty="0" smtClean="0"/>
                  <a:t>Normal equations are </a:t>
                </a:r>
                <a14:m>
                  <m:oMath xmlns:m="http://schemas.openxmlformats.org/officeDocument/2006/math">
                    <m:nary>
                      <m:naryPr>
                        <m:chr m:val="∑"/>
                        <m:subHide m:val="on"/>
                        <m:supHide m:val="on"/>
                        <m:ctrlPr>
                          <a:rPr lang="en-US" sz="2200" i="1" smtClean="0">
                            <a:latin typeface="Cambria Math"/>
                          </a:rPr>
                        </m:ctrlPr>
                      </m:naryPr>
                      <m:sub/>
                      <m:sup/>
                      <m:e>
                        <m:r>
                          <a:rPr lang="en-US" sz="2200" b="0" i="1" smtClean="0">
                            <a:latin typeface="Cambria Math"/>
                          </a:rPr>
                          <m:t> </m:t>
                        </m:r>
                        <m:sSup>
                          <m:sSupPr>
                            <m:ctrlPr>
                              <a:rPr lang="en-US" sz="2200" b="0" i="1" smtClean="0">
                                <a:latin typeface="Cambria Math"/>
                              </a:rPr>
                            </m:ctrlPr>
                          </m:sSupPr>
                          <m:e>
                            <m:r>
                              <a:rPr lang="en-US" sz="2200" b="0" i="1" smtClean="0">
                                <a:latin typeface="Cambria Math"/>
                              </a:rPr>
                              <m:t>2</m:t>
                            </m:r>
                          </m:e>
                          <m:sup>
                            <m:r>
                              <a:rPr lang="en-US" sz="2200" b="0" i="1" smtClean="0">
                                <a:latin typeface="Cambria Math"/>
                              </a:rPr>
                              <m:t>𝑥</m:t>
                            </m:r>
                          </m:sup>
                        </m:sSup>
                      </m:e>
                    </m:nary>
                    <m:sSup>
                      <m:sSupPr>
                        <m:ctrlPr>
                          <a:rPr lang="en-US" sz="2200" i="1" smtClean="0">
                            <a:latin typeface="Cambria Math"/>
                          </a:rPr>
                        </m:ctrlPr>
                      </m:sSupPr>
                      <m:e>
                        <m:r>
                          <a:rPr lang="en-US" sz="2200" b="0" i="1" smtClean="0">
                            <a:latin typeface="Cambria Math"/>
                          </a:rPr>
                          <m:t>𝑥</m:t>
                        </m:r>
                      </m:e>
                      <m:sup>
                        <m:r>
                          <a:rPr lang="en-US" sz="2200" b="0" i="1" smtClean="0">
                            <a:latin typeface="Cambria Math"/>
                          </a:rPr>
                          <m:t>2</m:t>
                        </m:r>
                      </m:sup>
                    </m:sSup>
                    <m:r>
                      <a:rPr lang="en-US" sz="2200" b="0" i="1" smtClean="0">
                        <a:latin typeface="Cambria Math"/>
                      </a:rPr>
                      <m:t>=</m:t>
                    </m:r>
                    <m:r>
                      <a:rPr lang="en-US" sz="2200" b="0" i="1" smtClean="0">
                        <a:latin typeface="Cambria Math"/>
                      </a:rPr>
                      <m:t>𝑎</m:t>
                    </m:r>
                    <m:nary>
                      <m:naryPr>
                        <m:chr m:val="∑"/>
                        <m:subHide m:val="on"/>
                        <m:supHide m:val="on"/>
                        <m:ctrlPr>
                          <a:rPr lang="en-US" sz="2200" b="0" i="1" smtClean="0">
                            <a:latin typeface="Cambria Math"/>
                          </a:rPr>
                        </m:ctrlPr>
                      </m:naryPr>
                      <m:sub/>
                      <m:sup/>
                      <m:e>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4</m:t>
                            </m:r>
                          </m:sup>
                        </m:sSup>
                        <m:r>
                          <a:rPr lang="en-US" sz="2200" b="0" i="1" smtClean="0">
                            <a:latin typeface="Cambria Math"/>
                          </a:rPr>
                          <m:t>+</m:t>
                        </m:r>
                        <m:r>
                          <a:rPr lang="en-US" sz="2200" b="0" i="1" smtClean="0">
                            <a:latin typeface="Cambria Math"/>
                          </a:rPr>
                          <m:t>𝑏</m:t>
                        </m:r>
                        <m:nary>
                          <m:naryPr>
                            <m:chr m:val="∑"/>
                            <m:subHide m:val="on"/>
                            <m:supHide m:val="on"/>
                            <m:ctrlPr>
                              <a:rPr lang="en-US" sz="2200" b="0" i="1" smtClean="0">
                                <a:latin typeface="Cambria Math"/>
                              </a:rPr>
                            </m:ctrlPr>
                          </m:naryPr>
                          <m:sub/>
                          <m:sup/>
                          <m:e>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3</m:t>
                                </m:r>
                              </m:sup>
                            </m:sSup>
                            <m:r>
                              <a:rPr lang="en-US" sz="2200" b="0" i="1" smtClean="0">
                                <a:latin typeface="Cambria Math"/>
                              </a:rPr>
                              <m:t>+</m:t>
                            </m:r>
                            <m:r>
                              <a:rPr lang="en-US" sz="2200" b="0" i="1" smtClean="0">
                                <a:latin typeface="Cambria Math"/>
                              </a:rPr>
                              <m:t>𝑐</m:t>
                            </m:r>
                            <m:nary>
                              <m:naryPr>
                                <m:chr m:val="∑"/>
                                <m:subHide m:val="on"/>
                                <m:supHide m:val="on"/>
                                <m:ctrlPr>
                                  <a:rPr lang="en-US" sz="2200" b="0" i="1" smtClean="0">
                                    <a:latin typeface="Cambria Math"/>
                                  </a:rPr>
                                </m:ctrlPr>
                              </m:naryPr>
                              <m:sub/>
                              <m:sup/>
                              <m:e>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2</m:t>
                                    </m:r>
                                  </m:sup>
                                </m:sSup>
                              </m:e>
                            </m:nary>
                          </m:e>
                        </m:nary>
                      </m:e>
                    </m:nary>
                  </m:oMath>
                </a14:m>
                <a:endParaRPr lang="en-US" sz="2200" b="0" dirty="0" smtClean="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 </m:t>
                          </m:r>
                          <m:sSup>
                            <m:sSupPr>
                              <m:ctrlPr>
                                <a:rPr lang="en-US" sz="2200" i="1">
                                  <a:latin typeface="Cambria Math"/>
                                </a:rPr>
                              </m:ctrlPr>
                            </m:sSupPr>
                            <m:e>
                              <m:r>
                                <a:rPr lang="en-US" sz="2200" i="1">
                                  <a:latin typeface="Cambria Math"/>
                                </a:rPr>
                                <m:t>2</m:t>
                              </m:r>
                            </m:e>
                            <m:sup>
                              <m:r>
                                <a:rPr lang="en-US" sz="2200" i="1">
                                  <a:latin typeface="Cambria Math"/>
                                </a:rPr>
                                <m:t>𝑥</m:t>
                              </m:r>
                            </m:sup>
                          </m:sSup>
                        </m:e>
                      </m:nary>
                      <m:r>
                        <a:rPr lang="en-US" sz="2200" b="0" i="1" smtClean="0">
                          <a:latin typeface="Cambria Math"/>
                        </a:rPr>
                        <m:t>𝑥</m:t>
                      </m:r>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b="0" i="1" smtClean="0">
                                  <a:latin typeface="Cambria Math"/>
                                </a:rPr>
                                <m:t>3</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b="0" i="1" smtClean="0">
                                      <a:latin typeface="Cambria Math"/>
                                    </a:rPr>
                                    <m:t>2</m:t>
                                  </m:r>
                                </m:sup>
                              </m:sSup>
                              <m:r>
                                <a:rPr lang="en-US" sz="2200" i="1">
                                  <a:latin typeface="Cambria Math"/>
                                </a:rPr>
                                <m:t>+</m:t>
                              </m:r>
                              <m:r>
                                <a:rPr lang="en-US" sz="2200" i="1">
                                  <a:latin typeface="Cambria Math"/>
                                </a:rPr>
                                <m:t>𝑐</m:t>
                              </m:r>
                              <m:nary>
                                <m:naryPr>
                                  <m:chr m:val="∑"/>
                                  <m:subHide m:val="on"/>
                                  <m:supHide m:val="on"/>
                                  <m:ctrlPr>
                                    <a:rPr lang="en-US" sz="2200" i="1">
                                      <a:latin typeface="Cambria Math"/>
                                    </a:rPr>
                                  </m:ctrlPr>
                                </m:naryPr>
                                <m:sub/>
                                <m:sup/>
                                <m:e>
                                  <m:r>
                                    <a:rPr lang="en-US" sz="2200" b="0" i="1" smtClean="0">
                                      <a:latin typeface="Cambria Math"/>
                                    </a:rPr>
                                    <m:t>𝑥</m:t>
                                  </m:r>
                                </m:e>
                              </m:nary>
                            </m:e>
                          </m:nary>
                        </m:e>
                      </m:nary>
                    </m:oMath>
                  </m:oMathPara>
                </a14:m>
                <a:endParaRPr lang="en-US" sz="2200" b="0" dirty="0" smtClean="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 </m:t>
                          </m:r>
                          <m:sSup>
                            <m:sSupPr>
                              <m:ctrlPr>
                                <a:rPr lang="en-US" sz="2200" i="1">
                                  <a:latin typeface="Cambria Math"/>
                                </a:rPr>
                              </m:ctrlPr>
                            </m:sSupPr>
                            <m:e>
                              <m:r>
                                <a:rPr lang="en-US" sz="2200" i="1">
                                  <a:latin typeface="Cambria Math"/>
                                </a:rPr>
                                <m:t>2</m:t>
                              </m:r>
                            </m:e>
                            <m:sup>
                              <m:r>
                                <a:rPr lang="en-US" sz="2200" i="1">
                                  <a:latin typeface="Cambria Math"/>
                                </a:rPr>
                                <m:t>𝑥</m:t>
                              </m:r>
                            </m:sup>
                          </m:sSup>
                        </m:e>
                      </m:nary>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2</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r>
                                <a:rPr lang="en-US" sz="2200" i="1">
                                  <a:latin typeface="Cambria Math"/>
                                </a:rPr>
                                <m:t>𝑥</m:t>
                              </m:r>
                              <m:r>
                                <a:rPr lang="en-US" sz="2200" i="1">
                                  <a:latin typeface="Cambria Math"/>
                                </a:rPr>
                                <m:t>+</m:t>
                              </m:r>
                              <m:r>
                                <a:rPr lang="en-US" sz="2200" i="1">
                                  <a:latin typeface="Cambria Math"/>
                                </a:rPr>
                                <m:t>𝑚𝑐</m:t>
                              </m:r>
                            </m:e>
                          </m:nary>
                        </m:e>
                      </m:nary>
                    </m:oMath>
                  </m:oMathPara>
                </a14:m>
                <a:endParaRPr lang="en-US" sz="2200" dirty="0"/>
              </a:p>
              <a:p>
                <a:pPr marL="0" indent="0">
                  <a:buNone/>
                </a:pPr>
                <a:r>
                  <a:rPr lang="en-US" sz="2200" dirty="0"/>
                  <a:t>Where m is </a:t>
                </a:r>
                <a:r>
                  <a:rPr lang="en-US" sz="2200" dirty="0" err="1"/>
                  <a:t>no.of</a:t>
                </a:r>
                <a:r>
                  <a:rPr lang="en-US" sz="2200" dirty="0"/>
                  <a:t> points (</a:t>
                </a:r>
                <a14:m>
                  <m:oMath xmlns:m="http://schemas.openxmlformats.org/officeDocument/2006/math">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sSub>
                      <m:sSubPr>
                        <m:ctrlPr>
                          <a:rPr lang="en-US" sz="2200" i="1">
                            <a:latin typeface="Cambria Math"/>
                          </a:rPr>
                        </m:ctrlPr>
                      </m:sSubPr>
                      <m:e>
                        <m:r>
                          <a:rPr lang="en-US" sz="2200" i="1">
                            <a:latin typeface="Cambria Math"/>
                          </a:rPr>
                          <m:t>𝑦</m:t>
                        </m:r>
                      </m:e>
                      <m:sub>
                        <m:r>
                          <a:rPr lang="en-US" sz="2200" i="1">
                            <a:latin typeface="Cambria Math"/>
                          </a:rPr>
                          <m:t>𝑖</m:t>
                        </m:r>
                      </m:sub>
                    </m:sSub>
                    <m:r>
                      <a:rPr lang="en-US" sz="2200" i="1">
                        <a:latin typeface="Cambria Math"/>
                      </a:rPr>
                      <m:t>)</m:t>
                    </m:r>
                  </m:oMath>
                </a14:m>
                <a:endParaRPr lang="en-US" sz="2200" dirty="0"/>
              </a:p>
              <a:p>
                <a:pPr>
                  <a:buFont typeface="Wingdings" pitchFamily="2" charset="2"/>
                  <a:buChar char="Ø"/>
                </a:pPr>
                <a:r>
                  <a:rPr lang="en-US" sz="2200" b="1" dirty="0"/>
                  <a:t>FITTING OF THE CURVE </a:t>
                </a:r>
                <a14:m>
                  <m:oMath xmlns:m="http://schemas.openxmlformats.org/officeDocument/2006/math">
                    <m:r>
                      <a:rPr lang="en-US" sz="2200" b="1" i="1">
                        <a:latin typeface="Cambria Math"/>
                      </a:rPr>
                      <m:t>𝒚</m:t>
                    </m:r>
                    <m:r>
                      <a:rPr lang="en-US" sz="2200" b="1" i="1">
                        <a:latin typeface="Cambria Math"/>
                      </a:rPr>
                      <m:t>=</m:t>
                    </m:r>
                    <m:r>
                      <a:rPr lang="en-US" sz="2200" b="1" i="1">
                        <a:latin typeface="Cambria Math"/>
                      </a:rPr>
                      <m:t>𝒂</m:t>
                    </m:r>
                    <m:sSup>
                      <m:sSupPr>
                        <m:ctrlPr>
                          <a:rPr lang="en-US" sz="2200" b="1" i="1">
                            <a:latin typeface="Cambria Math"/>
                          </a:rPr>
                        </m:ctrlPr>
                      </m:sSupPr>
                      <m:e>
                        <m:r>
                          <a:rPr lang="en-US" sz="2200" b="1" i="1">
                            <a:latin typeface="Cambria Math"/>
                          </a:rPr>
                          <m:t>𝒆</m:t>
                        </m:r>
                      </m:e>
                      <m:sup>
                        <m:r>
                          <a:rPr lang="en-US" sz="2200" b="1" i="1">
                            <a:latin typeface="Cambria Math"/>
                          </a:rPr>
                          <m:t>−</m:t>
                        </m:r>
                        <m:r>
                          <a:rPr lang="en-US" sz="2200" b="1" i="1">
                            <a:latin typeface="Cambria Math"/>
                          </a:rPr>
                          <m:t>𝟑</m:t>
                        </m:r>
                        <m:r>
                          <a:rPr lang="en-US" sz="2200" b="1" i="1">
                            <a:latin typeface="Cambria Math"/>
                          </a:rPr>
                          <m:t>𝒙</m:t>
                        </m:r>
                      </m:sup>
                    </m:sSup>
                    <m:r>
                      <a:rPr lang="en-US" sz="2200" b="1" i="1">
                        <a:latin typeface="Cambria Math"/>
                      </a:rPr>
                      <m:t>+</m:t>
                    </m:r>
                    <m:r>
                      <a:rPr lang="en-US" sz="2200" b="1" i="1">
                        <a:latin typeface="Cambria Math"/>
                      </a:rPr>
                      <m:t>𝒃</m:t>
                    </m:r>
                    <m:sSup>
                      <m:sSupPr>
                        <m:ctrlPr>
                          <a:rPr lang="en-US" sz="2200" b="1" i="1">
                            <a:latin typeface="Cambria Math"/>
                          </a:rPr>
                        </m:ctrlPr>
                      </m:sSupPr>
                      <m:e>
                        <m:r>
                          <a:rPr lang="en-US" sz="2200" b="1" i="1">
                            <a:latin typeface="Cambria Math"/>
                          </a:rPr>
                          <m:t>𝒆</m:t>
                        </m:r>
                      </m:e>
                      <m:sup>
                        <m:r>
                          <a:rPr lang="en-US" sz="2200" b="1" i="1">
                            <a:latin typeface="Cambria Math"/>
                          </a:rPr>
                          <m:t>−</m:t>
                        </m:r>
                        <m:r>
                          <a:rPr lang="en-US" sz="2200" b="1" i="1">
                            <a:latin typeface="Cambria Math"/>
                          </a:rPr>
                          <m:t>𝟐</m:t>
                        </m:r>
                        <m:r>
                          <a:rPr lang="en-US" sz="2200" b="1" i="1">
                            <a:latin typeface="Cambria Math"/>
                          </a:rPr>
                          <m:t>𝒙</m:t>
                        </m:r>
                      </m:sup>
                    </m:sSup>
                  </m:oMath>
                </a14:m>
                <a:endParaRPr lang="en-US" sz="2200" b="1" dirty="0"/>
              </a:p>
              <a:p>
                <a:pPr marL="0" indent="0">
                  <a:buNone/>
                </a:pPr>
                <a:r>
                  <a:rPr lang="en-US" sz="2200" dirty="0"/>
                  <a:t>Normal equations are </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 </m:t>
                          </m:r>
                          <m:r>
                            <a:rPr lang="en-US" sz="2200" i="1">
                              <a:latin typeface="Cambria Math"/>
                            </a:rPr>
                            <m:t>𝑦</m:t>
                          </m:r>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3</m:t>
                              </m:r>
                              <m:r>
                                <a:rPr lang="en-US" sz="2200" i="1">
                                  <a:latin typeface="Cambria Math"/>
                                </a:rPr>
                                <m:t>𝑥</m:t>
                              </m:r>
                            </m:sup>
                          </m:sSup>
                        </m:e>
                      </m:nary>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6</m:t>
                              </m:r>
                              <m:r>
                                <a:rPr lang="en-US" sz="2200" i="1">
                                  <a:latin typeface="Cambria Math"/>
                                </a:rPr>
                                <m:t>𝑥</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5</m:t>
                                  </m:r>
                                  <m:r>
                                    <a:rPr lang="en-US" sz="2200" i="1">
                                      <a:latin typeface="Cambria Math"/>
                                    </a:rPr>
                                    <m:t>𝑥</m:t>
                                  </m:r>
                                </m:sup>
                              </m:sSup>
                            </m:e>
                          </m:nary>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 </m:t>
                          </m:r>
                          <m:r>
                            <a:rPr lang="en-US" sz="2200" i="1">
                              <a:latin typeface="Cambria Math"/>
                            </a:rPr>
                            <m:t>𝑦</m:t>
                          </m:r>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2</m:t>
                              </m:r>
                              <m:r>
                                <a:rPr lang="en-US" sz="2200" i="1">
                                  <a:latin typeface="Cambria Math"/>
                                </a:rPr>
                                <m:t>𝑥</m:t>
                              </m:r>
                            </m:sup>
                          </m:sSup>
                        </m:e>
                      </m:nary>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5</m:t>
                              </m:r>
                              <m:r>
                                <a:rPr lang="en-US" sz="2200" i="1">
                                  <a:latin typeface="Cambria Math"/>
                                </a:rPr>
                                <m:t>𝑥</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𝑒</m:t>
                                  </m:r>
                                </m:e>
                                <m:sup>
                                  <m:r>
                                    <a:rPr lang="en-US" sz="2200" i="1">
                                      <a:latin typeface="Cambria Math"/>
                                    </a:rPr>
                                    <m:t>−</m:t>
                                  </m:r>
                                  <m:r>
                                    <a:rPr lang="en-US" sz="2200" i="1">
                                      <a:latin typeface="Cambria Math"/>
                                    </a:rPr>
                                    <m:t>4</m:t>
                                  </m:r>
                                  <m:r>
                                    <a:rPr lang="en-US" sz="2200" i="1">
                                      <a:latin typeface="Cambria Math"/>
                                    </a:rPr>
                                    <m:t>𝑥</m:t>
                                  </m:r>
                                </m:sup>
                              </m:sSup>
                            </m:e>
                          </m:nary>
                        </m:e>
                      </m:nary>
                    </m:oMath>
                  </m:oMathPara>
                </a14:m>
                <a:endParaRPr lang="en-US" sz="2200" dirty="0"/>
              </a:p>
              <a:p>
                <a:pPr marL="0" indent="0">
                  <a:buNone/>
                </a:pPr>
                <a:endParaRPr lang="en-US" sz="22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257800"/>
              </a:xfrm>
              <a:blipFill rotWithShape="1">
                <a:blip r:embed="rId2"/>
                <a:stretch>
                  <a:fillRect l="-963" t="-2552" b="-106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39B96B5-3810-460F-B3DE-D8EB922F3D3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573607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278837"/>
              </a:xfrm>
            </p:spPr>
            <p:txBody>
              <a:bodyPr>
                <a:normAutofit/>
              </a:bodyPr>
              <a:lstStyle/>
              <a:p>
                <a:pPr marL="0" indent="0">
                  <a:spcBef>
                    <a:spcPts val="580"/>
                  </a:spcBef>
                  <a:buNone/>
                </a:pPr>
                <a:r>
                  <a:rPr lang="en-US" sz="2200" spc="5" dirty="0" smtClean="0">
                    <a:latin typeface="LM Sans 12"/>
                    <a:cs typeface="LM Sans 12"/>
                  </a:rPr>
                  <a:t>In </a:t>
                </a:r>
                <a:r>
                  <a:rPr lang="en-US" sz="2200" spc="10" dirty="0">
                    <a:latin typeface="LM Sans 12"/>
                    <a:cs typeface="LM Sans 12"/>
                  </a:rPr>
                  <a:t>case </a:t>
                </a:r>
                <a:r>
                  <a:rPr lang="en-US" sz="2200" spc="5" dirty="0">
                    <a:latin typeface="LM Sans 12"/>
                    <a:cs typeface="LM Sans 12"/>
                  </a:rPr>
                  <a:t>of </a:t>
                </a:r>
                <a:r>
                  <a:rPr lang="en-US" sz="2200" spc="15" dirty="0">
                    <a:latin typeface="LM Sans 12"/>
                    <a:cs typeface="LM Sans 12"/>
                  </a:rPr>
                  <a:t>grouped </a:t>
                </a:r>
                <a:r>
                  <a:rPr lang="en-US" sz="2200" spc="-20" dirty="0">
                    <a:latin typeface="LM Sans 12"/>
                    <a:cs typeface="LM Sans 12"/>
                  </a:rPr>
                  <a:t>or </a:t>
                </a:r>
                <a:r>
                  <a:rPr lang="en-US" sz="2200" spc="10" dirty="0">
                    <a:latin typeface="LM Sans 12"/>
                    <a:cs typeface="LM Sans 12"/>
                  </a:rPr>
                  <a:t>continuous frequency </a:t>
                </a:r>
                <a:r>
                  <a:rPr lang="en-US" sz="2200" spc="5" dirty="0">
                    <a:latin typeface="LM Sans 12"/>
                    <a:cs typeface="LM Sans 12"/>
                  </a:rPr>
                  <a:t>distribution, </a:t>
                </a:r>
                <a:r>
                  <a:rPr lang="en-US" sz="2200" i="1" spc="5" dirty="0">
                    <a:latin typeface="LM Sans 12"/>
                    <a:cs typeface="LM Sans 12"/>
                  </a:rPr>
                  <a:t>x </a:t>
                </a:r>
                <a:r>
                  <a:rPr lang="en-US" sz="2200" spc="5" dirty="0">
                    <a:latin typeface="LM Sans 12"/>
                    <a:cs typeface="LM Sans 12"/>
                  </a:rPr>
                  <a:t>is  </a:t>
                </a:r>
                <a:r>
                  <a:rPr lang="en-US" sz="2200" dirty="0">
                    <a:latin typeface="LM Sans 12"/>
                    <a:cs typeface="LM Sans 12"/>
                  </a:rPr>
                  <a:t>taken </a:t>
                </a:r>
                <a:r>
                  <a:rPr lang="en-US" sz="2200" spc="10" dirty="0">
                    <a:latin typeface="LM Sans 12"/>
                    <a:cs typeface="LM Sans 12"/>
                  </a:rPr>
                  <a:t>as the mid-value </a:t>
                </a:r>
                <a:r>
                  <a:rPr lang="en-US" sz="2200" spc="5" dirty="0">
                    <a:latin typeface="LM Sans 12"/>
                    <a:cs typeface="LM Sans 12"/>
                  </a:rPr>
                  <a:t>of </a:t>
                </a:r>
                <a:r>
                  <a:rPr lang="en-US" sz="2200" spc="10" dirty="0">
                    <a:latin typeface="LM Sans 12"/>
                    <a:cs typeface="LM Sans 12"/>
                  </a:rPr>
                  <a:t>the corresponding</a:t>
                </a:r>
                <a:r>
                  <a:rPr lang="en-US" sz="2200" spc="-20" dirty="0">
                    <a:latin typeface="LM Sans 12"/>
                    <a:cs typeface="LM Sans 12"/>
                  </a:rPr>
                  <a:t/>
                </a:r>
                <a:r>
                  <a:rPr lang="en-US" sz="2200" spc="5" dirty="0">
                    <a:latin typeface="LM Sans 12"/>
                    <a:cs typeface="LM Sans 12"/>
                  </a:rPr>
                  <a:t>class.</a:t>
                </a:r>
                <a:endParaRPr lang="en-US" sz="2200" dirty="0">
                  <a:latin typeface="LM Sans 12"/>
                  <a:cs typeface="LM Sans 12"/>
                </a:endParaRPr>
              </a:p>
              <a:p>
                <a:pPr marL="0" indent="0">
                  <a:lnSpc>
                    <a:spcPct val="100000"/>
                  </a:lnSpc>
                  <a:spcBef>
                    <a:spcPts val="1245"/>
                  </a:spcBef>
                  <a:buNone/>
                </a:pPr>
                <a:endParaRPr lang="en-US" sz="2200" b="1" spc="15" dirty="0" smtClean="0">
                  <a:solidFill>
                    <a:schemeClr val="tx1">
                      <a:lumMod val="85000"/>
                      <a:lumOff val="15000"/>
                    </a:schemeClr>
                  </a:solidFill>
                  <a:latin typeface="LM Roman Caps 10"/>
                  <a:cs typeface="LM Roman Caps 10"/>
                </a:endParaRPr>
              </a:p>
              <a:p>
                <a:pPr marL="0" indent="0">
                  <a:lnSpc>
                    <a:spcPct val="100000"/>
                  </a:lnSpc>
                  <a:spcBef>
                    <a:spcPts val="1245"/>
                  </a:spcBef>
                  <a:buNone/>
                </a:pPr>
                <a:r>
                  <a:rPr lang="en-US" sz="2200" b="1" spc="15" dirty="0" smtClean="0">
                    <a:solidFill>
                      <a:schemeClr val="tx1">
                        <a:lumMod val="85000"/>
                        <a:lumOff val="15000"/>
                      </a:schemeClr>
                    </a:solidFill>
                    <a:latin typeface="LM Roman Caps 10"/>
                    <a:cs typeface="LM Roman Caps 10"/>
                  </a:rPr>
                  <a:t>Example</a:t>
                </a:r>
                <a:r>
                  <a:rPr lang="en-US" sz="2200" spc="15" dirty="0" smtClean="0">
                    <a:solidFill>
                      <a:srgbClr val="007F00"/>
                    </a:solidFill>
                    <a:latin typeface="LM Roman Caps 10"/>
                    <a:cs typeface="LM Roman Caps 10"/>
                  </a:rPr>
                  <a:t>: </a:t>
                </a:r>
                <a:r>
                  <a:rPr lang="en-US" sz="2200" spc="10" dirty="0" smtClean="0">
                    <a:latin typeface="LM Sans 12"/>
                    <a:cs typeface="LM Sans 12"/>
                  </a:rPr>
                  <a:t>Find </a:t>
                </a:r>
                <a:r>
                  <a:rPr lang="en-US" sz="2200" spc="10" dirty="0">
                    <a:latin typeface="LM Sans 12"/>
                    <a:cs typeface="LM Sans 12"/>
                  </a:rPr>
                  <a:t>the </a:t>
                </a:r>
                <a:r>
                  <a:rPr lang="en-US" sz="2200" dirty="0">
                    <a:latin typeface="LM Sans 12"/>
                    <a:cs typeface="LM Sans 12"/>
                  </a:rPr>
                  <a:t>arithmetic </a:t>
                </a:r>
                <a:r>
                  <a:rPr lang="en-US" sz="2200" spc="10" dirty="0">
                    <a:latin typeface="LM Sans 12"/>
                    <a:cs typeface="LM Sans 12"/>
                  </a:rPr>
                  <a:t>mean </a:t>
                </a:r>
                <a:r>
                  <a:rPr lang="en-US" sz="2200" spc="5" dirty="0">
                    <a:latin typeface="LM Sans 12"/>
                    <a:cs typeface="LM Sans 12"/>
                  </a:rPr>
                  <a:t>of </a:t>
                </a:r>
                <a:r>
                  <a:rPr lang="en-US" sz="2200" spc="10" dirty="0">
                    <a:latin typeface="LM Sans 12"/>
                    <a:cs typeface="LM Sans 12"/>
                  </a:rPr>
                  <a:t>the </a:t>
                </a:r>
                <a:r>
                  <a:rPr lang="en-US" sz="2200" dirty="0">
                    <a:latin typeface="LM Sans 12"/>
                    <a:cs typeface="LM Sans 12"/>
                  </a:rPr>
                  <a:t>following</a:t>
                </a:r>
                <a:r>
                  <a:rPr lang="en-US" sz="2200" dirty="0">
                    <a:solidFill>
                      <a:srgbClr val="FF0000"/>
                    </a:solidFill>
                    <a:latin typeface="LM Sans 12"/>
                    <a:cs typeface="LM Sans 12"/>
                  </a:rPr>
                  <a:t/>
                </a:r>
                <a:r>
                  <a:rPr lang="en-US" sz="2200" spc="10" dirty="0">
                    <a:solidFill>
                      <a:srgbClr val="FF0000"/>
                    </a:solidFill>
                    <a:latin typeface="LM Sans 12"/>
                    <a:cs typeface="LM Sans 12"/>
                  </a:rPr>
                  <a:t>frequency  </a:t>
                </a:r>
                <a:r>
                  <a:rPr lang="en-US" sz="2200" spc="5" dirty="0">
                    <a:solidFill>
                      <a:srgbClr val="FF0000"/>
                    </a:solidFill>
                    <a:latin typeface="LM Sans 12"/>
                    <a:cs typeface="LM Sans 12"/>
                  </a:rPr>
                  <a:t>distribution</a:t>
                </a:r>
                <a:r>
                  <a:rPr lang="en-US" sz="2200" spc="5" dirty="0" smtClean="0">
                    <a:solidFill>
                      <a:srgbClr val="FF0000"/>
                    </a:solidFill>
                    <a:latin typeface="LM Sans 12"/>
                    <a:cs typeface="LM Sans 12"/>
                  </a:rPr>
                  <a:t>:</a:t>
                </a:r>
              </a:p>
              <a:p>
                <a:pPr marL="0" indent="0">
                  <a:lnSpc>
                    <a:spcPct val="100000"/>
                  </a:lnSpc>
                  <a:spcBef>
                    <a:spcPts val="1245"/>
                  </a:spcBef>
                  <a:buNone/>
                </a:pPr>
                <a:endParaRPr lang="en-US" sz="2200" dirty="0">
                  <a:latin typeface="LM Sans 12"/>
                  <a:cs typeface="LM Sans 12"/>
                </a:endParaRPr>
              </a:p>
              <a:p>
                <a:pPr marL="0" indent="0">
                  <a:lnSpc>
                    <a:spcPct val="100000"/>
                  </a:lnSpc>
                  <a:spcBef>
                    <a:spcPts val="580"/>
                  </a:spcBef>
                  <a:buNone/>
                </a:pPr>
                <a:r>
                  <a:rPr lang="en-US" sz="2200" b="1" dirty="0" smtClean="0"/>
                  <a:t>Solution:</a:t>
                </a:r>
              </a:p>
              <a:p>
                <a:pPr marL="0" indent="0">
                  <a:lnSpc>
                    <a:spcPct val="100000"/>
                  </a:lnSpc>
                  <a:spcBef>
                    <a:spcPts val="580"/>
                  </a:spcBef>
                  <a:buNone/>
                </a:pPr>
                <a:r>
                  <a:rPr lang="en-US" sz="2200" b="1" dirty="0" smtClean="0"/>
                  <a:t>Computation of mean </a:t>
                </a:r>
              </a:p>
              <a:p>
                <a:pPr marL="0" indent="0">
                  <a:buNone/>
                </a:pPr>
                <a14:m>
                  <m:oMathPara xmlns:m="http://schemas.openxmlformats.org/officeDocument/2006/math">
                    <m:oMathParaPr>
                      <m:jc m:val="centerGroup"/>
                    </m:oMathParaPr>
                    <m:oMath xmlns:m="http://schemas.openxmlformats.org/officeDocument/2006/math">
                      <m:acc>
                        <m:accPr>
                          <m:chr m:val="̅"/>
                          <m:ctrlPr>
                            <a:rPr lang="en-US" sz="2200" i="1" spc="-10">
                              <a:solidFill>
                                <a:schemeClr val="tx1">
                                  <a:lumMod val="95000"/>
                                  <a:lumOff val="5000"/>
                                </a:schemeClr>
                              </a:solidFill>
                              <a:latin typeface="Cambria Math"/>
                            </a:rPr>
                          </m:ctrlPr>
                        </m:accPr>
                        <m:e>
                          <m:r>
                            <a:rPr lang="en-US" sz="2200" i="1" spc="-10">
                              <a:solidFill>
                                <a:schemeClr val="tx1">
                                  <a:lumMod val="95000"/>
                                  <a:lumOff val="5000"/>
                                </a:schemeClr>
                              </a:solidFill>
                              <a:latin typeface="Cambria Math"/>
                            </a:rPr>
                            <m:t>𝑥</m:t>
                          </m:r>
                        </m:e>
                      </m:acc>
                      <m:r>
                        <a:rPr lang="en-US" sz="2200" i="1" spc="-10">
                          <a:solidFill>
                            <a:schemeClr val="tx1">
                              <a:lumMod val="95000"/>
                              <a:lumOff val="5000"/>
                            </a:schemeClr>
                          </a:solidFill>
                          <a:latin typeface="Cambria Math"/>
                        </a:rPr>
                        <m:t>=</m:t>
                      </m:r>
                      <m:f>
                        <m:fPr>
                          <m:ctrlPr>
                            <a:rPr lang="en-US" sz="2200" i="1" spc="-10">
                              <a:solidFill>
                                <a:schemeClr val="tx1">
                                  <a:lumMod val="95000"/>
                                  <a:lumOff val="5000"/>
                                </a:schemeClr>
                              </a:solidFill>
                              <a:latin typeface="Cambria Math"/>
                            </a:rPr>
                          </m:ctrlPr>
                        </m:fPr>
                        <m:num>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1</m:t>
                              </m:r>
                            </m:sub>
                          </m:sSub>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1</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m:t>
                              </m:r>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2</m:t>
                              </m:r>
                            </m:sub>
                          </m:sSub>
                          <m:r>
                            <m:rPr>
                              <m:nor/>
                            </m:rPr>
                            <a:rPr lang="en-US" sz="2200" i="1" spc="25" dirty="0">
                              <a:solidFill>
                                <a:schemeClr val="tx1">
                                  <a:lumMod val="95000"/>
                                  <a:lumOff val="5000"/>
                                </a:schemeClr>
                              </a:solidFill>
                              <a:cs typeface="LM Sans 12"/>
                            </a:rPr>
                            <m:t>x</m:t>
                          </m:r>
                          <m:r>
                            <m:rPr>
                              <m:nor/>
                            </m:rPr>
                            <a:rPr lang="en-US" sz="2200" spc="37" baseline="-12077" dirty="0">
                              <a:solidFill>
                                <a:schemeClr val="tx1">
                                  <a:lumMod val="95000"/>
                                  <a:lumOff val="5000"/>
                                </a:schemeClr>
                              </a:solidFill>
                              <a:cs typeface="LM Roman 8"/>
                            </a:rPr>
                            <m:t>2</m:t>
                          </m:r>
                          <m:r>
                            <m:rPr>
                              <m:nor/>
                            </m:rPr>
                            <a:rPr lang="en-US" sz="2200" i="1" spc="-265" dirty="0">
                              <a:solidFill>
                                <a:schemeClr val="tx1">
                                  <a:lumMod val="95000"/>
                                  <a:lumOff val="5000"/>
                                </a:schemeClr>
                              </a:solidFill>
                              <a:cs typeface="LM Sans 12"/>
                            </a:rPr>
                            <m:t> </m:t>
                          </m:r>
                          <m:r>
                            <m:rPr>
                              <m:nor/>
                            </m:rPr>
                            <a:rPr lang="en-US" sz="2200" i="1" spc="-265" dirty="0">
                              <a:solidFill>
                                <a:schemeClr val="tx1">
                                  <a:lumMod val="95000"/>
                                  <a:lumOff val="5000"/>
                                </a:schemeClr>
                              </a:solidFill>
                              <a:cs typeface="LM Sans 12"/>
                            </a:rPr>
                            <m:t>+</m:t>
                          </m:r>
                          <m:r>
                            <a:rPr lang="en-US" sz="2200" i="1" spc="5" dirty="0">
                              <a:solidFill>
                                <a:schemeClr val="tx1">
                                  <a:lumMod val="95000"/>
                                  <a:lumOff val="5000"/>
                                </a:schemeClr>
                              </a:solidFill>
                              <a:latin typeface="Cambria Math"/>
                              <a:cs typeface="LM Sans 12"/>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𝑛</m:t>
                              </m:r>
                            </m:sub>
                          </m:sSub>
                          <m:r>
                            <m:rPr>
                              <m:nor/>
                            </m:rPr>
                            <a:rPr lang="en-US" sz="2200" i="1" dirty="0">
                              <a:solidFill>
                                <a:schemeClr val="tx1">
                                  <a:lumMod val="95000"/>
                                  <a:lumOff val="5000"/>
                                </a:schemeClr>
                              </a:solidFill>
                              <a:cs typeface="LM Sans 12"/>
                            </a:rPr>
                            <m:t>x</m:t>
                          </m:r>
                          <m:r>
                            <m:rPr>
                              <m:nor/>
                            </m:rPr>
                            <a:rPr lang="en-US" sz="2200" i="1" baseline="-12077" dirty="0">
                              <a:solidFill>
                                <a:schemeClr val="tx1">
                                  <a:lumMod val="95000"/>
                                  <a:lumOff val="5000"/>
                                </a:schemeClr>
                              </a:solidFill>
                              <a:cs typeface="LM Sans 8"/>
                            </a:rPr>
                            <m:t>n</m:t>
                          </m:r>
                        </m:num>
                        <m:den>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1</m:t>
                              </m:r>
                            </m:sub>
                          </m:sSub>
                          <m:r>
                            <a:rPr lang="en-US" sz="2200" i="1" spc="-1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2</m:t>
                              </m:r>
                            </m:sub>
                          </m:sSub>
                          <m:r>
                            <a:rPr lang="en-US" sz="2200" i="1" spc="-10">
                              <a:solidFill>
                                <a:schemeClr val="tx1">
                                  <a:lumMod val="95000"/>
                                  <a:lumOff val="5000"/>
                                </a:schemeClr>
                              </a:solidFill>
                              <a:latin typeface="Cambria Math"/>
                            </a:rPr>
                            <m:t>+…+</m:t>
                          </m:r>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𝑛</m:t>
                              </m:r>
                            </m:sub>
                          </m:sSub>
                        </m:den>
                      </m:f>
                      <m:r>
                        <a:rPr lang="en-US" sz="2200" i="1" spc="-10">
                          <a:solidFill>
                            <a:schemeClr val="tx1">
                              <a:lumMod val="95000"/>
                              <a:lumOff val="5000"/>
                            </a:schemeClr>
                          </a:solidFill>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num>
                        <m:den>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m:rPr>
                          <m:nor/>
                        </m:rPr>
                        <a:rPr lang="en-US" sz="2200" dirty="0"/>
                        <m:t> </m:t>
                      </m:r>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r>
                        <m:rPr>
                          <m:nor/>
                        </m:rPr>
                        <a:rPr lang="en-US" sz="2200" dirty="0"/>
                        <m:t>, </m:t>
                      </m:r>
                      <m:r>
                        <m:rPr>
                          <m:nor/>
                        </m:rPr>
                        <a:rPr lang="en-US" sz="2200" dirty="0"/>
                        <m:t>where</m:t>
                      </m:r>
                      <m:r>
                        <m:rPr>
                          <m:nor/>
                        </m:rPr>
                        <a:rPr lang="en-US" sz="2200" dirty="0"/>
                        <m:t> </m:t>
                      </m:r>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r>
                        <a:rPr lang="en-US" sz="2200" i="1">
                          <a:latin typeface="Cambria Math"/>
                        </a:rPr>
                        <m:t>=</m:t>
                      </m:r>
                      <m:r>
                        <a:rPr lang="en-US" sz="2200" i="1">
                          <a:latin typeface="Cambria Math"/>
                        </a:rPr>
                        <m:t>𝑁</m:t>
                      </m:r>
                    </m:oMath>
                  </m:oMathPara>
                </a14:m>
                <a:endParaRPr lang="en-US" sz="2200" dirty="0"/>
              </a:p>
              <a:p>
                <a:pPr marL="0" indent="0">
                  <a:spcBef>
                    <a:spcPts val="580"/>
                  </a:spcBef>
                  <a:buNone/>
                </a:pPr>
                <a:endParaRPr lang="en-US" sz="2200" dirty="0"/>
              </a:p>
              <a:p>
                <a:pPr marL="0" indent="0">
                  <a:lnSpc>
                    <a:spcPct val="100000"/>
                  </a:lnSpc>
                  <a:spcBef>
                    <a:spcPts val="580"/>
                  </a:spcBef>
                  <a:buNone/>
                </a:pPr>
                <a:endParaRPr lang="en-US" sz="2400" b="1" dirty="0" smtClean="0"/>
              </a:p>
              <a:p>
                <a:pPr marL="0" indent="0">
                  <a:lnSpc>
                    <a:spcPct val="100000"/>
                  </a:lnSpc>
                  <a:spcBef>
                    <a:spcPts val="580"/>
                  </a:spcBef>
                  <a:buNone/>
                </a:pPr>
                <a:endParaRPr lang="en-US" sz="2400" b="1" dirty="0" smtClean="0"/>
              </a:p>
              <a:p>
                <a:pPr marL="0" indent="0">
                  <a:lnSpc>
                    <a:spcPct val="100000"/>
                  </a:lnSpc>
                  <a:spcBef>
                    <a:spcPts val="580"/>
                  </a:spcBef>
                  <a:buNone/>
                </a:pPr>
                <a:endParaRPr lang="en-US" sz="24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278837"/>
              </a:xfrm>
              <a:blipFill rotWithShape="1">
                <a:blip r:embed="rId2"/>
                <a:stretch>
                  <a:fillRect l="-1185" t="-577" b="-34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64B2AB3-F4F6-48C0-A66B-1551480669A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33599" y="2540293"/>
            <a:ext cx="4952999" cy="706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31090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800600"/>
              </a:xfrm>
            </p:spPr>
            <p:txBody>
              <a:bodyPr>
                <a:noAutofit/>
              </a:bodyPr>
              <a:lstStyle/>
              <a:p>
                <a:pPr marL="0" indent="0">
                  <a:buNone/>
                </a:pPr>
                <a:r>
                  <a:rPr lang="en-US" sz="2200" b="1" dirty="0" smtClean="0"/>
                  <a:t>Example 3</a:t>
                </a:r>
                <a:r>
                  <a:rPr lang="en-US" sz="2200" dirty="0" smtClean="0"/>
                  <a:t> By the method of least squares, find the curve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𝑎𝑥</m:t>
                    </m:r>
                    <m:r>
                      <a:rPr lang="en-US" sz="2200" b="0" i="1" smtClean="0">
                        <a:latin typeface="Cambria Math"/>
                      </a:rPr>
                      <m:t>+</m:t>
                    </m:r>
                    <m:r>
                      <a:rPr lang="en-US" sz="2200" b="0" i="1" smtClean="0">
                        <a:latin typeface="Cambria Math"/>
                      </a:rPr>
                      <m:t>𝑏</m:t>
                    </m:r>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2</m:t>
                        </m:r>
                      </m:sup>
                    </m:sSup>
                    <m:r>
                      <a:rPr lang="en-US" sz="2200" b="0" i="1" smtClean="0">
                        <a:latin typeface="Cambria Math"/>
                      </a:rPr>
                      <m:t> </m:t>
                    </m:r>
                  </m:oMath>
                </a14:m>
                <a:r>
                  <a:rPr lang="en-US" sz="2200" dirty="0" smtClean="0"/>
                  <a:t>that best fits the following data:</a:t>
                </a:r>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dirty="0" smtClean="0"/>
                  <a:t>Sol. Normal equations are</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𝑥𝑦</m:t>
                          </m:r>
                        </m:e>
                      </m:nary>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2</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3</m:t>
                                  </m:r>
                                </m:sup>
                              </m:sSup>
                            </m:e>
                          </m:nary>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2</m:t>
                              </m:r>
                            </m:sup>
                          </m:sSup>
                          <m:r>
                            <a:rPr lang="en-US" sz="2200" i="1">
                              <a:latin typeface="Cambria Math"/>
                            </a:rPr>
                            <m:t>𝑦</m:t>
                          </m:r>
                          <m:r>
                            <a:rPr lang="en-US" sz="2200" i="1">
                              <a:latin typeface="Cambria Math"/>
                            </a:rPr>
                            <m:t>=</m:t>
                          </m:r>
                          <m:r>
                            <a:rPr lang="en-US" sz="2200" i="1">
                              <a:latin typeface="Cambria Math"/>
                            </a:rPr>
                            <m:t>𝑎</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3</m:t>
                                  </m:r>
                                </m:sup>
                              </m:sSup>
                              <m:r>
                                <a:rPr lang="en-US" sz="2200" i="1">
                                  <a:latin typeface="Cambria Math"/>
                                </a:rPr>
                                <m:t>+</m:t>
                              </m:r>
                              <m:r>
                                <a:rPr lang="en-US" sz="2200" i="1">
                                  <a:latin typeface="Cambria Math"/>
                                </a:rPr>
                                <m:t>𝑏</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4</m:t>
                                      </m:r>
                                    </m:sup>
                                  </m:sSup>
                                </m:e>
                              </m:nary>
                            </m:e>
                          </m:nary>
                        </m:e>
                      </m:nary>
                    </m:oMath>
                  </m:oMathPara>
                </a14:m>
                <a:endParaRPr lang="en-US" sz="2200" dirty="0"/>
              </a:p>
              <a:p>
                <a:pPr marL="0" indent="0">
                  <a:buNone/>
                </a:pPr>
                <a:r>
                  <a:rPr lang="en-US" sz="2200" dirty="0"/>
                  <a:t>Let us form a table as below:</a:t>
                </a:r>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800600"/>
              </a:xfrm>
              <a:blipFill rotWithShape="1">
                <a:blip r:embed="rId2"/>
                <a:stretch>
                  <a:fillRect l="-963" t="-762" b="-108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68318C-9CF2-454A-B364-7E70AA1E946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668905185"/>
                  </p:ext>
                </p:extLst>
              </p:nvPr>
            </p:nvGraphicFramePr>
            <p:xfrm>
              <a:off x="914400" y="2133600"/>
              <a:ext cx="6096000" cy="7924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𝒙</m:t>
                                </m:r>
                              </m:oMath>
                            </m:oMathPara>
                          </a14:m>
                          <a:endParaRPr lang="en-US" sz="2000" dirty="0"/>
                        </a:p>
                      </a:txBody>
                      <a:tcPr/>
                    </a:tc>
                    <a:tc>
                      <a:txBody>
                        <a:bodyPr/>
                        <a:lstStyle/>
                        <a:p>
                          <a:r>
                            <a:rPr lang="en-US" sz="2000" dirty="0" smtClean="0"/>
                            <a:t>1</a:t>
                          </a:r>
                          <a:endParaRPr lang="en-US" sz="2000" dirty="0"/>
                        </a:p>
                      </a:txBody>
                      <a:tcPr/>
                    </a:tc>
                    <a:tc>
                      <a:txBody>
                        <a:bodyPr/>
                        <a:lstStyle/>
                        <a:p>
                          <a:r>
                            <a:rPr lang="en-US" sz="2000" dirty="0" smtClean="0"/>
                            <a:t>2</a:t>
                          </a:r>
                          <a:endParaRPr lang="en-US" sz="2000" dirty="0"/>
                        </a:p>
                      </a:txBody>
                      <a:tcPr/>
                    </a:tc>
                    <a:tc>
                      <a:txBody>
                        <a:bodyPr/>
                        <a:lstStyle/>
                        <a:p>
                          <a:r>
                            <a:rPr lang="en-US" sz="2000" dirty="0" smtClean="0"/>
                            <a:t>3</a:t>
                          </a:r>
                          <a:endParaRPr lang="en-US" sz="2000" dirty="0"/>
                        </a:p>
                      </a:txBody>
                      <a:tcPr/>
                    </a:tc>
                    <a:tc>
                      <a:txBody>
                        <a:bodyPr/>
                        <a:lstStyle/>
                        <a:p>
                          <a:r>
                            <a:rPr lang="en-US" sz="2000" dirty="0" smtClean="0"/>
                            <a:t>4</a:t>
                          </a:r>
                          <a:endParaRPr lang="en-US" sz="2000" dirty="0"/>
                        </a:p>
                      </a:txBody>
                      <a:tcPr/>
                    </a:tc>
                    <a:tc>
                      <a:txBody>
                        <a:bodyPr/>
                        <a:lstStyle/>
                        <a:p>
                          <a:r>
                            <a:rPr lang="en-US" sz="2000" dirty="0" smtClean="0"/>
                            <a:t>5</a:t>
                          </a:r>
                          <a:endParaRPr lang="en-US" sz="2000"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𝑦</m:t>
                                </m:r>
                              </m:oMath>
                            </m:oMathPara>
                          </a14:m>
                          <a:endParaRPr lang="en-US" sz="2000" dirty="0"/>
                        </a:p>
                      </a:txBody>
                      <a:tcPr/>
                    </a:tc>
                    <a:tc>
                      <a:txBody>
                        <a:bodyPr/>
                        <a:lstStyle/>
                        <a:p>
                          <a:r>
                            <a:rPr lang="en-US" sz="2000" dirty="0" smtClean="0"/>
                            <a:t>1.8</a:t>
                          </a:r>
                          <a:endParaRPr lang="en-US" sz="2000" dirty="0"/>
                        </a:p>
                      </a:txBody>
                      <a:tcPr/>
                    </a:tc>
                    <a:tc>
                      <a:txBody>
                        <a:bodyPr/>
                        <a:lstStyle/>
                        <a:p>
                          <a:r>
                            <a:rPr lang="en-US" sz="2000" dirty="0" smtClean="0"/>
                            <a:t>5.1</a:t>
                          </a:r>
                          <a:endParaRPr lang="en-US" sz="2000" dirty="0"/>
                        </a:p>
                      </a:txBody>
                      <a:tcPr/>
                    </a:tc>
                    <a:tc>
                      <a:txBody>
                        <a:bodyPr/>
                        <a:lstStyle/>
                        <a:p>
                          <a:r>
                            <a:rPr lang="en-US" sz="2000" dirty="0" smtClean="0"/>
                            <a:t>8.9</a:t>
                          </a:r>
                          <a:endParaRPr lang="en-US" sz="2000" dirty="0"/>
                        </a:p>
                      </a:txBody>
                      <a:tcPr/>
                    </a:tc>
                    <a:tc>
                      <a:txBody>
                        <a:bodyPr/>
                        <a:lstStyle/>
                        <a:p>
                          <a:r>
                            <a:rPr lang="en-US" sz="2000" dirty="0" smtClean="0"/>
                            <a:t>14.1</a:t>
                          </a:r>
                          <a:endParaRPr lang="en-US" sz="2000" dirty="0"/>
                        </a:p>
                      </a:txBody>
                      <a:tcPr/>
                    </a:tc>
                    <a:tc>
                      <a:txBody>
                        <a:bodyPr/>
                        <a:lstStyle/>
                        <a:p>
                          <a:r>
                            <a:rPr lang="en-US" sz="2000" dirty="0" smtClean="0"/>
                            <a:t>19.8</a:t>
                          </a:r>
                          <a:endParaRPr lang="en-US" sz="2000"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872891740"/>
                  </p:ext>
                </p:extLst>
              </p:nvPr>
            </p:nvGraphicFramePr>
            <p:xfrm>
              <a:off x="914400" y="2133600"/>
              <a:ext cx="6096000" cy="7924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96240">
                    <a:tc>
                      <a:txBody>
                        <a:bodyPr/>
                        <a:lstStyle/>
                        <a:p>
                          <a:endParaRPr lang="en-US"/>
                        </a:p>
                      </a:txBody>
                      <a:tcPr>
                        <a:blipFill rotWithShape="1">
                          <a:blip r:embed="rId4"/>
                          <a:stretch>
                            <a:fillRect t="-7692" r="-498802" b="-127692"/>
                          </a:stretch>
                        </a:blipFill>
                      </a:tcPr>
                    </a:tc>
                    <a:tc>
                      <a:txBody>
                        <a:bodyPr/>
                        <a:lstStyle/>
                        <a:p>
                          <a:r>
                            <a:rPr lang="en-US" sz="2000" dirty="0" smtClean="0"/>
                            <a:t>1</a:t>
                          </a:r>
                          <a:endParaRPr lang="en-US" sz="2000" dirty="0"/>
                        </a:p>
                      </a:txBody>
                      <a:tcPr/>
                    </a:tc>
                    <a:tc>
                      <a:txBody>
                        <a:bodyPr/>
                        <a:lstStyle/>
                        <a:p>
                          <a:r>
                            <a:rPr lang="en-US" sz="2000" dirty="0" smtClean="0"/>
                            <a:t>2</a:t>
                          </a:r>
                          <a:endParaRPr lang="en-US" sz="2000" dirty="0"/>
                        </a:p>
                      </a:txBody>
                      <a:tcPr/>
                    </a:tc>
                    <a:tc>
                      <a:txBody>
                        <a:bodyPr/>
                        <a:lstStyle/>
                        <a:p>
                          <a:r>
                            <a:rPr lang="en-US" sz="2000" dirty="0" smtClean="0"/>
                            <a:t>3</a:t>
                          </a:r>
                          <a:endParaRPr lang="en-US" sz="2000" dirty="0"/>
                        </a:p>
                      </a:txBody>
                      <a:tcPr/>
                    </a:tc>
                    <a:tc>
                      <a:txBody>
                        <a:bodyPr/>
                        <a:lstStyle/>
                        <a:p>
                          <a:r>
                            <a:rPr lang="en-US" sz="2000" dirty="0" smtClean="0"/>
                            <a:t>4</a:t>
                          </a:r>
                          <a:endParaRPr lang="en-US" sz="2000" dirty="0"/>
                        </a:p>
                      </a:txBody>
                      <a:tcPr/>
                    </a:tc>
                    <a:tc>
                      <a:txBody>
                        <a:bodyPr/>
                        <a:lstStyle/>
                        <a:p>
                          <a:r>
                            <a:rPr lang="en-US" sz="2000" dirty="0" smtClean="0"/>
                            <a:t>5</a:t>
                          </a:r>
                          <a:endParaRPr lang="en-US" sz="2000" dirty="0"/>
                        </a:p>
                      </a:txBody>
                      <a:tcPr/>
                    </a:tc>
                  </a:tr>
                  <a:tr h="396240">
                    <a:tc>
                      <a:txBody>
                        <a:bodyPr/>
                        <a:lstStyle/>
                        <a:p>
                          <a:endParaRPr lang="en-US"/>
                        </a:p>
                      </a:txBody>
                      <a:tcPr>
                        <a:blipFill rotWithShape="1">
                          <a:blip r:embed="rId4"/>
                          <a:stretch>
                            <a:fillRect t="-107692" r="-498802" b="-27692"/>
                          </a:stretch>
                        </a:blipFill>
                      </a:tcPr>
                    </a:tc>
                    <a:tc>
                      <a:txBody>
                        <a:bodyPr/>
                        <a:lstStyle/>
                        <a:p>
                          <a:r>
                            <a:rPr lang="en-US" sz="2000" dirty="0" smtClean="0"/>
                            <a:t>1.8</a:t>
                          </a:r>
                          <a:endParaRPr lang="en-US" sz="2000" dirty="0"/>
                        </a:p>
                      </a:txBody>
                      <a:tcPr/>
                    </a:tc>
                    <a:tc>
                      <a:txBody>
                        <a:bodyPr/>
                        <a:lstStyle/>
                        <a:p>
                          <a:r>
                            <a:rPr lang="en-US" sz="2000" dirty="0" smtClean="0"/>
                            <a:t>5.1</a:t>
                          </a:r>
                          <a:endParaRPr lang="en-US" sz="2000" dirty="0"/>
                        </a:p>
                      </a:txBody>
                      <a:tcPr/>
                    </a:tc>
                    <a:tc>
                      <a:txBody>
                        <a:bodyPr/>
                        <a:lstStyle/>
                        <a:p>
                          <a:r>
                            <a:rPr lang="en-US" sz="2000" dirty="0" smtClean="0"/>
                            <a:t>8.9</a:t>
                          </a:r>
                          <a:endParaRPr lang="en-US" sz="2000" dirty="0"/>
                        </a:p>
                      </a:txBody>
                      <a:tcPr/>
                    </a:tc>
                    <a:tc>
                      <a:txBody>
                        <a:bodyPr/>
                        <a:lstStyle/>
                        <a:p>
                          <a:r>
                            <a:rPr lang="en-US" sz="2000" dirty="0" smtClean="0"/>
                            <a:t>14.1</a:t>
                          </a:r>
                          <a:endParaRPr lang="en-US" sz="2000" dirty="0"/>
                        </a:p>
                      </a:txBody>
                      <a:tcPr/>
                    </a:tc>
                    <a:tc>
                      <a:txBody>
                        <a:bodyPr/>
                        <a:lstStyle/>
                        <a:p>
                          <a:r>
                            <a:rPr lang="en-US" sz="2000" dirty="0" smtClean="0"/>
                            <a:t>19.8</a:t>
                          </a:r>
                          <a:endParaRPr lang="en-US" sz="2000"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937723413"/>
      </p:ext>
    </p:extLst>
  </p:cSld>
  <p:clrMapOvr>
    <a:masterClrMapping/>
  </p:clrMapOvr>
  <p:transition spd="slow">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1EE6F1-58C9-468D-B966-F38B05B8BFE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838200" y="1981200"/>
            <a:ext cx="7699915" cy="3365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933951836"/>
      </p:ext>
    </p:extLst>
  </p:cSld>
  <p:clrMapOvr>
    <a:masterClrMapping/>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Substituting these values in equation(1) and (2),we get</a:t>
                </a:r>
              </a:p>
              <a:p>
                <a:pPr marL="0" indent="0">
                  <a:buNone/>
                </a:pPr>
                <a:r>
                  <a:rPr lang="en-US" sz="2200" dirty="0" smtClean="0"/>
                  <a:t>194.1=55</a:t>
                </a:r>
                <a14:m>
                  <m:oMath xmlns:m="http://schemas.openxmlformats.org/officeDocument/2006/math">
                    <m:r>
                      <a:rPr lang="en-US" sz="2200" b="0" i="1" smtClean="0">
                        <a:latin typeface="Cambria Math"/>
                      </a:rPr>
                      <m:t>𝑎</m:t>
                    </m:r>
                  </m:oMath>
                </a14:m>
                <a:r>
                  <a:rPr lang="en-US" sz="2200" dirty="0" smtClean="0"/>
                  <a:t>+225</a:t>
                </a:r>
                <a14:m>
                  <m:oMath xmlns:m="http://schemas.openxmlformats.org/officeDocument/2006/math">
                    <m:r>
                      <a:rPr lang="en-US" sz="2200" b="0" i="1" smtClean="0">
                        <a:latin typeface="Cambria Math"/>
                      </a:rPr>
                      <m:t>𝑏</m:t>
                    </m:r>
                  </m:oMath>
                </a14:m>
                <a:endParaRPr lang="en-US" sz="2200" dirty="0" smtClean="0"/>
              </a:p>
              <a:p>
                <a:pPr marL="0" indent="0">
                  <a:buNone/>
                </a:pPr>
                <a:r>
                  <a:rPr lang="en-US" sz="2200" dirty="0" smtClean="0"/>
                  <a:t>822.9=225</a:t>
                </a:r>
                <a14:m>
                  <m:oMath xmlns:m="http://schemas.openxmlformats.org/officeDocument/2006/math">
                    <m:r>
                      <a:rPr lang="en-US" sz="2200" b="0" i="1" smtClean="0">
                        <a:latin typeface="Cambria Math"/>
                      </a:rPr>
                      <m:t>𝑎</m:t>
                    </m:r>
                  </m:oMath>
                </a14:m>
                <a:r>
                  <a:rPr lang="en-US" sz="2200" dirty="0" smtClean="0"/>
                  <a:t>+979</a:t>
                </a:r>
                <a14:m>
                  <m:oMath xmlns:m="http://schemas.openxmlformats.org/officeDocument/2006/math">
                    <m:r>
                      <a:rPr lang="en-US" sz="2200" b="0" i="1" smtClean="0">
                        <a:latin typeface="Cambria Math"/>
                      </a:rPr>
                      <m:t>𝑏</m:t>
                    </m:r>
                  </m:oMath>
                </a14:m>
                <a:endParaRPr lang="en-US" sz="2200" dirty="0" smtClean="0"/>
              </a:p>
              <a:p>
                <a:pPr marL="0" indent="0">
                  <a:buNone/>
                </a:pPr>
                <a14:m>
                  <m:oMath xmlns:m="http://schemas.openxmlformats.org/officeDocument/2006/math">
                    <m:r>
                      <a:rPr lang="en-US" sz="2200" b="0" i="1" smtClean="0">
                        <a:latin typeface="Cambria Math"/>
                      </a:rPr>
                      <m:t>𝑎</m:t>
                    </m:r>
                    <m:r>
                      <a:rPr lang="en-US" sz="2200" b="0" i="1" smtClean="0">
                        <a:latin typeface="Cambria Math"/>
                      </a:rPr>
                      <m:t>=</m:t>
                    </m:r>
                    <m:f>
                      <m:fPr>
                        <m:ctrlPr>
                          <a:rPr lang="en-US" sz="2200" b="0" i="1" smtClean="0">
                            <a:latin typeface="Cambria Math"/>
                          </a:rPr>
                        </m:ctrlPr>
                      </m:fPr>
                      <m:num>
                        <m:r>
                          <a:rPr lang="en-US" sz="2200" b="0" i="1" smtClean="0">
                            <a:latin typeface="Cambria Math"/>
                          </a:rPr>
                          <m:t>83</m:t>
                        </m:r>
                        <m:r>
                          <a:rPr lang="en-US" sz="2200" b="0" i="1" smtClean="0">
                            <a:latin typeface="Cambria Math"/>
                          </a:rPr>
                          <m:t>.</m:t>
                        </m:r>
                        <m:r>
                          <a:rPr lang="en-US" sz="2200" b="0" i="1" smtClean="0">
                            <a:latin typeface="Cambria Math"/>
                          </a:rPr>
                          <m:t>85</m:t>
                        </m:r>
                      </m:num>
                      <m:den>
                        <m:r>
                          <a:rPr lang="en-US" sz="2200" b="0" i="1" smtClean="0">
                            <a:latin typeface="Cambria Math"/>
                          </a:rPr>
                          <m:t>55</m:t>
                        </m:r>
                      </m:den>
                    </m:f>
                    <m:r>
                      <a:rPr lang="en-US" sz="2200" b="0" i="1" smtClean="0">
                        <a:latin typeface="Cambria Math"/>
                        <a:ea typeface="Cambria Math"/>
                      </a:rPr>
                      <m:t>≃</m:t>
                    </m:r>
                    <m:r>
                      <a:rPr lang="en-US" sz="2200" b="0" i="1" smtClean="0">
                        <a:latin typeface="Cambria Math"/>
                        <a:ea typeface="Cambria Math"/>
                      </a:rPr>
                      <m:t>1</m:t>
                    </m:r>
                    <m:r>
                      <a:rPr lang="en-US" sz="2200" b="0" i="1" smtClean="0">
                        <a:latin typeface="Cambria Math"/>
                        <a:ea typeface="Cambria Math"/>
                      </a:rPr>
                      <m:t>.</m:t>
                    </m:r>
                    <m:r>
                      <a:rPr lang="en-US" sz="2200" b="0" i="1" smtClean="0">
                        <a:latin typeface="Cambria Math"/>
                        <a:ea typeface="Cambria Math"/>
                      </a:rPr>
                      <m:t>52</m:t>
                    </m:r>
                  </m:oMath>
                </a14:m>
                <a:r>
                  <a:rPr lang="en-US" sz="2200" dirty="0" smtClean="0"/>
                  <a:t> and b=</a:t>
                </a:r>
                <a14:m>
                  <m:oMath xmlns:m="http://schemas.openxmlformats.org/officeDocument/2006/math">
                    <m:f>
                      <m:fPr>
                        <m:ctrlPr>
                          <a:rPr lang="en-US" sz="2200" i="1">
                            <a:latin typeface="Cambria Math"/>
                          </a:rPr>
                        </m:ctrlPr>
                      </m:fPr>
                      <m:num>
                        <m:r>
                          <a:rPr lang="en-US" sz="2200" b="0" i="1" smtClean="0">
                            <a:latin typeface="Cambria Math"/>
                          </a:rPr>
                          <m:t>317</m:t>
                        </m:r>
                        <m:r>
                          <a:rPr lang="en-US" sz="2200" b="0" i="1" smtClean="0">
                            <a:latin typeface="Cambria Math"/>
                          </a:rPr>
                          <m:t>.</m:t>
                        </m:r>
                        <m:r>
                          <a:rPr lang="en-US" sz="2200" b="0" i="1" smtClean="0">
                            <a:latin typeface="Cambria Math"/>
                          </a:rPr>
                          <m:t>4</m:t>
                        </m:r>
                      </m:num>
                      <m:den>
                        <m:r>
                          <a:rPr lang="en-US" sz="2200" b="0" i="1" smtClean="0">
                            <a:latin typeface="Cambria Math"/>
                          </a:rPr>
                          <m:t>664</m:t>
                        </m:r>
                      </m:den>
                    </m:f>
                    <m:r>
                      <a:rPr lang="en-US" sz="2200" i="1">
                        <a:latin typeface="Cambria Math"/>
                        <a:ea typeface="Cambria Math"/>
                      </a:rPr>
                      <m:t>≃</m:t>
                    </m:r>
                    <m:r>
                      <a:rPr lang="en-US" sz="2200" b="0" i="1" smtClean="0">
                        <a:latin typeface="Cambria Math"/>
                        <a:ea typeface="Cambria Math"/>
                      </a:rPr>
                      <m:t>.</m:t>
                    </m:r>
                    <m:r>
                      <a:rPr lang="en-US" sz="2200" b="0" i="1" smtClean="0">
                        <a:latin typeface="Cambria Math"/>
                        <a:ea typeface="Cambria Math"/>
                      </a:rPr>
                      <m:t>49</m:t>
                    </m:r>
                  </m:oMath>
                </a14:m>
                <a:r>
                  <a:rPr lang="en-US" sz="2200" dirty="0"/>
                  <a:t/>
                </a:r>
                <a:endParaRPr lang="en-US" sz="2200" dirty="0" smtClean="0"/>
              </a:p>
              <a:p>
                <a:pPr marL="0" indent="0">
                  <a:buNone/>
                </a:pPr>
                <a:r>
                  <a:rPr lang="en-US" sz="2200" dirty="0" smtClean="0"/>
                  <a:t>Hence required parabolic curve  is </a:t>
                </a:r>
                <a14:m>
                  <m:oMath xmlns:m="http://schemas.openxmlformats.org/officeDocument/2006/math">
                    <m:r>
                      <a:rPr lang="en-US" sz="2200" b="0" i="1" smtClean="0">
                        <a:latin typeface="Cambria Math"/>
                      </a:rPr>
                      <m:t>𝑦</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52</m:t>
                    </m:r>
                    <m:r>
                      <a:rPr lang="en-US" sz="2200" b="0" i="1" smtClean="0">
                        <a:latin typeface="Cambria Math"/>
                      </a:rPr>
                      <m:t>𝑥</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49</m:t>
                    </m:r>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2</m:t>
                        </m:r>
                      </m:sup>
                    </m:sSup>
                  </m:oMath>
                </a14:m>
                <a:endParaRPr lang="en-US" sz="2200" dirty="0" smtClean="0"/>
              </a:p>
              <a:p>
                <a:pPr>
                  <a:buFont typeface="Wingdings" pitchFamily="2" charset="2"/>
                  <a:buChar char="Ø"/>
                </a:pPr>
                <a:r>
                  <a:rPr lang="en-US" sz="2200" b="1" dirty="0"/>
                  <a:t>FITTING OF THE CURVE </a:t>
                </a:r>
                <a14:m>
                  <m:oMath xmlns:m="http://schemas.openxmlformats.org/officeDocument/2006/math">
                    <m:sSup>
                      <m:sSupPr>
                        <m:ctrlPr>
                          <a:rPr lang="en-US" sz="2200" b="1" i="1">
                            <a:latin typeface="Cambria Math"/>
                          </a:rPr>
                        </m:ctrlPr>
                      </m:sSupPr>
                      <m:e>
                        <m:r>
                          <a:rPr lang="en-US" sz="2200" b="1" i="1">
                            <a:latin typeface="Cambria Math"/>
                          </a:rPr>
                          <m:t>𝒑𝒗</m:t>
                        </m:r>
                      </m:e>
                      <m:sup>
                        <m:r>
                          <a:rPr lang="en-US" sz="2200" b="1" i="1">
                            <a:latin typeface="Cambria Math"/>
                            <a:ea typeface="Cambria Math"/>
                          </a:rPr>
                          <m:t>𝜸</m:t>
                        </m:r>
                      </m:sup>
                    </m:sSup>
                    <m:r>
                      <a:rPr lang="en-US" sz="2200" b="1" i="1">
                        <a:latin typeface="Cambria Math"/>
                      </a:rPr>
                      <m:t>=</m:t>
                    </m:r>
                    <m:r>
                      <a:rPr lang="en-US" sz="2200" b="1" i="1">
                        <a:latin typeface="Cambria Math"/>
                      </a:rPr>
                      <m:t>𝒌</m:t>
                    </m:r>
                    <m:r>
                      <a:rPr lang="en-US" sz="2200" b="1" i="1">
                        <a:latin typeface="Cambria Math"/>
                        <a:ea typeface="Cambria Math"/>
                      </a:rPr>
                      <m:t>⟹</m:t>
                    </m:r>
                    <m:r>
                      <a:rPr lang="en-US" sz="2200" b="1" i="1">
                        <a:latin typeface="Cambria Math"/>
                        <a:ea typeface="Cambria Math"/>
                      </a:rPr>
                      <m:t>𝒗</m:t>
                    </m:r>
                    <m:r>
                      <a:rPr lang="en-US" sz="2200" b="1" i="1">
                        <a:latin typeface="Cambria Math"/>
                        <a:ea typeface="Cambria Math"/>
                      </a:rPr>
                      <m:t>=</m:t>
                    </m:r>
                    <m:sSup>
                      <m:sSupPr>
                        <m:ctrlPr>
                          <a:rPr lang="en-US" sz="2200" b="1" i="1">
                            <a:latin typeface="Cambria Math"/>
                            <a:ea typeface="Cambria Math"/>
                          </a:rPr>
                        </m:ctrlPr>
                      </m:sSupPr>
                      <m:e>
                        <m:r>
                          <a:rPr lang="en-US" sz="2200" b="1" i="1">
                            <a:latin typeface="Cambria Math"/>
                            <a:ea typeface="Cambria Math"/>
                          </a:rPr>
                          <m:t>𝒌</m:t>
                        </m:r>
                      </m:e>
                      <m:sup>
                        <m:f>
                          <m:fPr>
                            <m:ctrlPr>
                              <a:rPr lang="en-US" sz="2200" b="1" i="1">
                                <a:latin typeface="Cambria Math"/>
                                <a:ea typeface="Cambria Math"/>
                              </a:rPr>
                            </m:ctrlPr>
                          </m:fPr>
                          <m:num>
                            <m:r>
                              <a:rPr lang="en-US" sz="2200" b="1" i="1">
                                <a:latin typeface="Cambria Math"/>
                                <a:ea typeface="Cambria Math"/>
                              </a:rPr>
                              <m:t>𝟏</m:t>
                            </m:r>
                          </m:num>
                          <m:den>
                            <m:r>
                              <a:rPr lang="en-US" sz="2200" b="1" i="1">
                                <a:latin typeface="Cambria Math"/>
                                <a:ea typeface="Cambria Math"/>
                              </a:rPr>
                              <m:t>𝜸</m:t>
                            </m:r>
                          </m:den>
                        </m:f>
                      </m:sup>
                    </m:sSup>
                    <m:sSup>
                      <m:sSupPr>
                        <m:ctrlPr>
                          <a:rPr lang="en-US" sz="2200" b="1" i="1">
                            <a:latin typeface="Cambria Math"/>
                            <a:ea typeface="Cambria Math"/>
                          </a:rPr>
                        </m:ctrlPr>
                      </m:sSupPr>
                      <m:e>
                        <m:r>
                          <a:rPr lang="en-US" sz="2200" b="1" i="1">
                            <a:latin typeface="Cambria Math"/>
                            <a:ea typeface="Cambria Math"/>
                          </a:rPr>
                          <m:t>𝒑</m:t>
                        </m:r>
                      </m:e>
                      <m:sup>
                        <m:f>
                          <m:fPr>
                            <m:ctrlPr>
                              <a:rPr lang="en-US" sz="2200" b="1" i="1">
                                <a:latin typeface="Cambria Math"/>
                                <a:ea typeface="Cambria Math"/>
                              </a:rPr>
                            </m:ctrlPr>
                          </m:fPr>
                          <m:num>
                            <m:r>
                              <a:rPr lang="en-US" sz="2200" b="1" i="1">
                                <a:latin typeface="Cambria Math"/>
                                <a:ea typeface="Cambria Math"/>
                              </a:rPr>
                              <m:t>−</m:t>
                            </m:r>
                            <m:r>
                              <a:rPr lang="en-US" sz="2200" b="1" i="1">
                                <a:latin typeface="Cambria Math"/>
                                <a:ea typeface="Cambria Math"/>
                              </a:rPr>
                              <m:t>𝟏</m:t>
                            </m:r>
                          </m:num>
                          <m:den>
                            <m:r>
                              <a:rPr lang="en-US" sz="2200" b="1" i="1">
                                <a:latin typeface="Cambria Math"/>
                                <a:ea typeface="Cambria Math"/>
                              </a:rPr>
                              <m:t>𝜸</m:t>
                            </m:r>
                          </m:den>
                        </m:f>
                      </m:sup>
                    </m:sSup>
                  </m:oMath>
                </a14:m>
                <a:endParaRPr lang="en-US" sz="2200" b="1" dirty="0">
                  <a:ea typeface="Cambria Math"/>
                </a:endParaRPr>
              </a:p>
              <a:p>
                <a:pPr marL="0" indent="0">
                  <a:buNone/>
                </a:pPr>
                <a:r>
                  <a:rPr lang="en-US" sz="2200" dirty="0"/>
                  <a:t>Taking logarithm on both side we get</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𝑙𝑜𝑔𝑣</m:t>
                      </m:r>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ea typeface="Cambria Math"/>
                            </a:rPr>
                            <m:t>𝛾</m:t>
                          </m:r>
                        </m:den>
                      </m:f>
                      <m:r>
                        <a:rPr lang="en-US" sz="2200" i="1">
                          <a:latin typeface="Cambria Math"/>
                        </a:rPr>
                        <m:t>𝑙𝑜𝑔𝑘</m:t>
                      </m:r>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ea typeface="Cambria Math"/>
                            </a:rPr>
                            <m:t>𝛾</m:t>
                          </m:r>
                        </m:den>
                      </m:f>
                      <m:r>
                        <a:rPr lang="en-US" sz="2200" i="1">
                          <a:latin typeface="Cambria Math"/>
                        </a:rPr>
                        <m:t>𝑙𝑜𝑔𝑝</m:t>
                      </m:r>
                    </m:oMath>
                  </m:oMathPara>
                </a14:m>
                <a:endParaRPr lang="en-US" sz="2200" i="1" dirty="0">
                  <a:latin typeface="Cambria Math"/>
                </a:endParaRPr>
              </a:p>
              <a:p>
                <a:pPr marL="0" indent="0">
                  <a:buNone/>
                </a:pPr>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214210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𝑌</m:t>
                      </m:r>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𝐵𝑋</m:t>
                      </m:r>
                    </m:oMath>
                  </m:oMathPara>
                </a14:m>
                <a:endParaRPr lang="en-US" sz="2200" dirty="0" smtClean="0"/>
              </a:p>
              <a:p>
                <a:pPr marL="0" indent="0">
                  <a:buNone/>
                </a:pPr>
                <a:r>
                  <a:rPr lang="en-US" sz="2200" dirty="0" smtClean="0"/>
                  <a:t>Where </a:t>
                </a:r>
                <a14:m>
                  <m:oMath xmlns:m="http://schemas.openxmlformats.org/officeDocument/2006/math">
                    <m:r>
                      <a:rPr lang="en-US" sz="2200" b="0" i="1" smtClean="0">
                        <a:latin typeface="Cambria Math"/>
                      </a:rPr>
                      <m:t>𝑌</m:t>
                    </m:r>
                    <m:r>
                      <a:rPr lang="en-US" sz="2200" b="0" i="1" smtClean="0">
                        <a:latin typeface="Cambria Math"/>
                      </a:rPr>
                      <m:t>=</m:t>
                    </m:r>
                    <m:r>
                      <a:rPr lang="en-US" sz="2200" b="0" i="1" smtClean="0">
                        <a:latin typeface="Cambria Math"/>
                      </a:rPr>
                      <m:t>𝑙𝑜𝑔𝑣</m:t>
                    </m:r>
                    <m:r>
                      <a:rPr lang="en-US" sz="2200" b="0" i="1" smtClean="0">
                        <a:latin typeface="Cambria Math"/>
                      </a:rPr>
                      <m:t>,</m:t>
                    </m:r>
                    <m:r>
                      <a:rPr lang="en-US" sz="2200" b="0" i="1" smtClean="0">
                        <a:latin typeface="Cambria Math"/>
                      </a:rPr>
                      <m:t>𝐴</m:t>
                    </m:r>
                    <m:r>
                      <a:rPr lang="en-US" sz="2200" b="0" i="1" smtClean="0">
                        <a:latin typeface="Cambria Math"/>
                      </a:rPr>
                      <m:t>=</m:t>
                    </m:r>
                    <m:f>
                      <m:fPr>
                        <m:ctrlPr>
                          <a:rPr lang="en-US" sz="2200" i="1" smtClean="0">
                            <a:latin typeface="Cambria Math"/>
                          </a:rPr>
                        </m:ctrlPr>
                      </m:fPr>
                      <m:num>
                        <m:r>
                          <a:rPr lang="en-US" sz="2200" b="0" i="1" smtClean="0">
                            <a:latin typeface="Cambria Math"/>
                          </a:rPr>
                          <m:t>1</m:t>
                        </m:r>
                      </m:num>
                      <m:den>
                        <m:r>
                          <a:rPr lang="en-US" sz="2200" b="0" i="1" smtClean="0">
                            <a:latin typeface="Cambria Math"/>
                            <a:ea typeface="Cambria Math"/>
                          </a:rPr>
                          <m:t>𝛾</m:t>
                        </m:r>
                      </m:den>
                    </m:f>
                    <m:r>
                      <a:rPr lang="en-US" sz="2200" b="0" i="1" smtClean="0">
                        <a:latin typeface="Cambria Math"/>
                      </a:rPr>
                      <m:t>𝑙𝑜𝑔𝑘</m:t>
                    </m:r>
                    <m:r>
                      <a:rPr lang="en-US" sz="2200" b="0" i="1" smtClean="0">
                        <a:latin typeface="Cambria Math"/>
                      </a:rPr>
                      <m:t>,</m:t>
                    </m:r>
                    <m:r>
                      <a:rPr lang="en-US" sz="2200" b="0" i="1" smtClean="0">
                        <a:latin typeface="Cambria Math"/>
                      </a:rPr>
                      <m:t>𝐵</m:t>
                    </m:r>
                    <m:r>
                      <a:rPr lang="en-US" sz="2200" b="0" i="1" smtClean="0">
                        <a:latin typeface="Cambria Math"/>
                      </a:rPr>
                      <m:t>=−</m:t>
                    </m:r>
                    <m:f>
                      <m:fPr>
                        <m:ctrlPr>
                          <a:rPr lang="en-US" sz="2200" i="1" smtClean="0">
                            <a:latin typeface="Cambria Math"/>
                          </a:rPr>
                        </m:ctrlPr>
                      </m:fPr>
                      <m:num>
                        <m:r>
                          <a:rPr lang="en-US" sz="2200" b="0" i="1" smtClean="0">
                            <a:latin typeface="Cambria Math"/>
                          </a:rPr>
                          <m:t>1</m:t>
                        </m:r>
                      </m:num>
                      <m:den>
                        <m:r>
                          <a:rPr lang="en-US" sz="2200" b="0" i="1" smtClean="0">
                            <a:latin typeface="Cambria Math"/>
                            <a:ea typeface="Cambria Math"/>
                          </a:rPr>
                          <m:t>𝛾</m:t>
                        </m:r>
                      </m:den>
                    </m:f>
                  </m:oMath>
                </a14:m>
                <a:r>
                  <a:rPr lang="en-US" sz="2200" dirty="0" smtClean="0"/>
                  <a:t> and </a:t>
                </a:r>
                <a14:m>
                  <m:oMath xmlns:m="http://schemas.openxmlformats.org/officeDocument/2006/math">
                    <m:r>
                      <a:rPr lang="en-US" sz="2200" b="0" i="1" smtClean="0">
                        <a:latin typeface="Cambria Math"/>
                      </a:rPr>
                      <m:t>𝑋</m:t>
                    </m:r>
                    <m:r>
                      <a:rPr lang="en-US" sz="2200" b="0" i="1" smtClean="0">
                        <a:latin typeface="Cambria Math"/>
                      </a:rPr>
                      <m:t>=</m:t>
                    </m:r>
                    <m:r>
                      <a:rPr lang="en-US" sz="2200" b="0" i="1" smtClean="0">
                        <a:latin typeface="Cambria Math"/>
                      </a:rPr>
                      <m:t>𝑙𝑜𝑔𝑝</m:t>
                    </m:r>
                  </m:oMath>
                </a14:m>
                <a:endParaRPr lang="en-US" sz="2200" dirty="0" smtClean="0"/>
              </a:p>
              <a:p>
                <a:pPr marL="0" indent="0">
                  <a:buNone/>
                </a:pPr>
                <a14:m>
                  <m:oMath xmlns:m="http://schemas.openxmlformats.org/officeDocument/2006/math">
                    <m:r>
                      <a:rPr lang="en-US" sz="2200" b="0" i="1" smtClean="0">
                        <a:latin typeface="Cambria Math"/>
                        <a:ea typeface="Cambria Math"/>
                      </a:rPr>
                      <m:t>𝛾</m:t>
                    </m:r>
                    <m:r>
                      <a:rPr lang="en-US" sz="2200" b="0" i="1" smtClean="0">
                        <a:latin typeface="Cambria Math"/>
                        <a:ea typeface="Cambria Math"/>
                      </a:rPr>
                      <m:t> </m:t>
                    </m:r>
                    <m:r>
                      <a:rPr lang="en-US" sz="2200" b="0" i="1" smtClean="0">
                        <a:latin typeface="Cambria Math"/>
                        <a:ea typeface="Cambria Math"/>
                      </a:rPr>
                      <m:t>𝑎𝑛𝑑</m:t>
                    </m:r>
                    <m:r>
                      <a:rPr lang="en-US" sz="2200" b="0" i="1" smtClean="0">
                        <a:latin typeface="Cambria Math"/>
                        <a:ea typeface="Cambria Math"/>
                      </a:rPr>
                      <m:t> </m:t>
                    </m:r>
                    <m:r>
                      <a:rPr lang="en-US" sz="2200" b="0" i="1" smtClean="0">
                        <a:latin typeface="Cambria Math"/>
                        <a:ea typeface="Cambria Math"/>
                      </a:rPr>
                      <m:t>𝑘</m:t>
                    </m:r>
                  </m:oMath>
                </a14:m>
                <a:r>
                  <a:rPr lang="en-US" sz="2200" dirty="0" smtClean="0"/>
                  <a:t> are determined by above equations. Normal equations are obtained as that of the straight line.</a:t>
                </a:r>
              </a:p>
              <a:p>
                <a:pPr marL="0" indent="0">
                  <a:buNone/>
                </a:pPr>
                <a:r>
                  <a:rPr lang="en-US" sz="2200" b="1" dirty="0"/>
                  <a:t>Example 4 </a:t>
                </a:r>
                <a:r>
                  <a:rPr lang="en-US" sz="2200" dirty="0"/>
                  <a:t>Fit the curve </a:t>
                </a:r>
                <a14:m>
                  <m:oMath xmlns:m="http://schemas.openxmlformats.org/officeDocument/2006/math">
                    <m:r>
                      <a:rPr lang="en-US" sz="2200" i="1">
                        <a:latin typeface="Cambria Math"/>
                        <a:ea typeface="Cambria Math"/>
                      </a:rPr>
                      <m:t>𝜌</m:t>
                    </m:r>
                    <m:sSup>
                      <m:sSupPr>
                        <m:ctrlPr>
                          <a:rPr lang="en-US" sz="2200" i="1">
                            <a:latin typeface="Cambria Math"/>
                            <a:ea typeface="Cambria Math"/>
                          </a:rPr>
                        </m:ctrlPr>
                      </m:sSupPr>
                      <m:e>
                        <m:r>
                          <a:rPr lang="en-US" sz="2200" i="1">
                            <a:latin typeface="Cambria Math"/>
                            <a:ea typeface="Cambria Math"/>
                          </a:rPr>
                          <m:t>𝜈</m:t>
                        </m:r>
                      </m:e>
                      <m:sup>
                        <m:r>
                          <a:rPr lang="en-US" sz="2200" i="1">
                            <a:latin typeface="Cambria Math"/>
                            <a:ea typeface="Cambria Math"/>
                          </a:rPr>
                          <m:t>𝛾</m:t>
                        </m:r>
                      </m:sup>
                    </m:sSup>
                    <m:r>
                      <a:rPr lang="en-US" sz="2200" i="1">
                        <a:latin typeface="Cambria Math"/>
                        <a:ea typeface="Cambria Math"/>
                      </a:rPr>
                      <m:t>=</m:t>
                    </m:r>
                    <m:r>
                      <a:rPr lang="en-US" sz="2200" i="1">
                        <a:latin typeface="Cambria Math"/>
                        <a:ea typeface="Cambria Math"/>
                      </a:rPr>
                      <m:t>𝑘</m:t>
                    </m:r>
                    <m:r>
                      <a:rPr lang="en-US" sz="2200" i="1">
                        <a:latin typeface="Cambria Math"/>
                        <a:ea typeface="Cambria Math"/>
                      </a:rPr>
                      <m:t> </m:t>
                    </m:r>
                  </m:oMath>
                </a14:m>
                <a:r>
                  <a:rPr lang="en-US" sz="2200" dirty="0"/>
                  <a:t>to following data</a:t>
                </a:r>
                <a:r>
                  <a:rPr lang="en-US" sz="2200" dirty="0" smtClean="0"/>
                  <a:t>:</a:t>
                </a:r>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F68847E-12CD-4389-B113-6B72AEE8206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23900" y="3657600"/>
            <a:ext cx="6102350" cy="1414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65243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Solution: </a:t>
                </a:r>
                <a:r>
                  <a:rPr lang="en-US" sz="2200" dirty="0" smtClean="0"/>
                  <a:t/>
                </a:r>
                <a14:m>
                  <m:oMath xmlns:m="http://schemas.openxmlformats.org/officeDocument/2006/math">
                    <m:r>
                      <a:rPr lang="en-US" sz="2200" b="0" i="1" smtClean="0">
                        <a:latin typeface="Cambria Math"/>
                        <a:ea typeface="Cambria Math"/>
                      </a:rPr>
                      <m:t>𝜌</m:t>
                    </m:r>
                    <m:sSup>
                      <m:sSupPr>
                        <m:ctrlPr>
                          <a:rPr lang="en-US" sz="2200" i="1" smtClean="0">
                            <a:latin typeface="Cambria Math"/>
                            <a:ea typeface="Cambria Math"/>
                          </a:rPr>
                        </m:ctrlPr>
                      </m:sSupPr>
                      <m:e>
                        <m:r>
                          <a:rPr lang="en-US" sz="2200" b="0" i="1" smtClean="0">
                            <a:latin typeface="Cambria Math"/>
                            <a:ea typeface="Cambria Math"/>
                          </a:rPr>
                          <m:t>𝜈</m:t>
                        </m:r>
                      </m:e>
                      <m:sup>
                        <m:r>
                          <a:rPr lang="en-US" sz="2200" b="0" i="1" smtClean="0">
                            <a:latin typeface="Cambria Math"/>
                            <a:ea typeface="Cambria Math"/>
                          </a:rPr>
                          <m:t>𝛾</m:t>
                        </m:r>
                      </m:sup>
                    </m:sSup>
                    <m:r>
                      <a:rPr lang="en-US" sz="2200" b="0" i="1" smtClean="0">
                        <a:latin typeface="Cambria Math"/>
                        <a:ea typeface="Cambria Math"/>
                      </a:rPr>
                      <m:t>=</m:t>
                    </m:r>
                    <m:r>
                      <a:rPr lang="en-US" sz="2200" b="0" i="1" smtClean="0">
                        <a:latin typeface="Cambria Math"/>
                        <a:ea typeface="Cambria Math"/>
                      </a:rPr>
                      <m:t>𝑘</m:t>
                    </m:r>
                    <m:r>
                      <a:rPr lang="en-US" sz="2200" b="0" i="1" smtClean="0">
                        <a:latin typeface="Cambria Math"/>
                        <a:ea typeface="Cambria Math"/>
                      </a:rPr>
                      <m:t> </m:t>
                    </m:r>
                  </m:oMath>
                </a14:m>
                <a:endParaRPr lang="en-US" sz="2200" dirty="0" smtClean="0"/>
              </a:p>
              <a:p>
                <a:pPr marL="0" indent="0">
                  <a:buNone/>
                </a:pPr>
                <a14:m>
                  <m:oMathPara xmlns:m="http://schemas.openxmlformats.org/officeDocument/2006/math">
                    <m:oMathParaPr>
                      <m:jc m:val="centerGroup"/>
                    </m:oMathParaPr>
                    <m:oMath xmlns:m="http://schemas.openxmlformats.org/officeDocument/2006/math">
                      <m:r>
                        <a:rPr lang="en-US" sz="2200" i="1">
                          <a:latin typeface="Cambria Math"/>
                          <a:ea typeface="Cambria Math"/>
                        </a:rPr>
                        <m:t>𝜈</m:t>
                      </m:r>
                      <m:r>
                        <a:rPr lang="en-US" sz="2200" i="1">
                          <a:latin typeface="Cambria Math"/>
                          <a:ea typeface="Cambria Math"/>
                        </a:rPr>
                        <m:t>=</m:t>
                      </m:r>
                      <m:sSup>
                        <m:sSupPr>
                          <m:ctrlPr>
                            <a:rPr lang="en-US" sz="2200" i="1" smtClean="0">
                              <a:latin typeface="Cambria Math"/>
                              <a:ea typeface="Cambria Math"/>
                            </a:rPr>
                          </m:ctrlPr>
                        </m:sSupPr>
                        <m:e>
                          <m:d>
                            <m:dPr>
                              <m:ctrlPr>
                                <a:rPr lang="en-US" sz="2200" i="1" smtClean="0">
                                  <a:latin typeface="Cambria Math"/>
                                  <a:ea typeface="Cambria Math"/>
                                </a:rPr>
                              </m:ctrlPr>
                            </m:dPr>
                            <m:e>
                              <m:f>
                                <m:fPr>
                                  <m:ctrlPr>
                                    <a:rPr lang="en-US" sz="2200" i="1">
                                      <a:latin typeface="Cambria Math"/>
                                      <a:ea typeface="Cambria Math"/>
                                    </a:rPr>
                                  </m:ctrlPr>
                                </m:fPr>
                                <m:num>
                                  <m:r>
                                    <a:rPr lang="en-US" sz="2200" b="0" i="1" smtClean="0">
                                      <a:latin typeface="Cambria Math"/>
                                      <a:ea typeface="Cambria Math"/>
                                    </a:rPr>
                                    <m:t>𝑘</m:t>
                                  </m:r>
                                </m:num>
                                <m:den>
                                  <m:r>
                                    <a:rPr lang="en-US" sz="2200" i="1" smtClean="0">
                                      <a:latin typeface="Cambria Math"/>
                                      <a:ea typeface="Cambria Math"/>
                                    </a:rPr>
                                    <m:t>𝜌</m:t>
                                  </m:r>
                                </m:den>
                              </m:f>
                            </m:e>
                          </m:d>
                        </m:e>
                        <m:sup>
                          <m:d>
                            <m:dPr>
                              <m:ctrlPr>
                                <a:rPr lang="en-US" sz="2200" i="1" smtClean="0">
                                  <a:latin typeface="Cambria Math"/>
                                  <a:ea typeface="Cambria Math"/>
                                </a:rPr>
                              </m:ctrlPr>
                            </m:dPr>
                            <m:e>
                              <m:f>
                                <m:fPr>
                                  <m:ctrlPr>
                                    <a:rPr lang="en-US" sz="2200" i="1">
                                      <a:latin typeface="Cambria Math"/>
                                      <a:ea typeface="Cambria Math"/>
                                    </a:rPr>
                                  </m:ctrlPr>
                                </m:fPr>
                                <m:num>
                                  <m:r>
                                    <a:rPr lang="en-US" sz="2200" b="0" i="1" smtClean="0">
                                      <a:latin typeface="Cambria Math"/>
                                      <a:ea typeface="Cambria Math"/>
                                    </a:rPr>
                                    <m:t>1</m:t>
                                  </m:r>
                                </m:num>
                                <m:den>
                                  <m:r>
                                    <a:rPr lang="en-US" sz="2200" i="1">
                                      <a:latin typeface="Cambria Math"/>
                                      <a:ea typeface="Cambria Math"/>
                                    </a:rPr>
                                    <m:t>𝛾</m:t>
                                  </m:r>
                                </m:den>
                              </m:f>
                            </m:e>
                          </m:d>
                        </m:sup>
                      </m:sSup>
                      <m:r>
                        <a:rPr lang="en-US" sz="2200" b="0" i="1" smtClean="0">
                          <a:latin typeface="Cambria Math"/>
                          <a:ea typeface="Cambria Math"/>
                        </a:rPr>
                        <m:t>=</m:t>
                      </m:r>
                      <m:sSup>
                        <m:sSupPr>
                          <m:ctrlPr>
                            <a:rPr lang="en-US" sz="2200" b="0" i="1" smtClean="0">
                              <a:latin typeface="Cambria Math"/>
                              <a:ea typeface="Cambria Math"/>
                            </a:rPr>
                          </m:ctrlPr>
                        </m:sSupPr>
                        <m:e>
                          <m:r>
                            <a:rPr lang="en-US" sz="2200" b="0" i="1" smtClean="0">
                              <a:latin typeface="Cambria Math"/>
                              <a:ea typeface="Cambria Math"/>
                            </a:rPr>
                            <m:t>𝑘</m:t>
                          </m:r>
                        </m:e>
                        <m:sup>
                          <m:f>
                            <m:fPr>
                              <m:type m:val="skw"/>
                              <m:ctrlPr>
                                <a:rPr lang="en-US" sz="2200" b="0" i="1" smtClean="0">
                                  <a:latin typeface="Cambria Math"/>
                                  <a:ea typeface="Cambria Math"/>
                                </a:rPr>
                              </m:ctrlPr>
                            </m:fPr>
                            <m:num>
                              <m:r>
                                <a:rPr lang="en-US" sz="2200" b="0" i="1" smtClean="0">
                                  <a:latin typeface="Cambria Math"/>
                                  <a:ea typeface="Cambria Math"/>
                                </a:rPr>
                                <m:t>1</m:t>
                              </m:r>
                            </m:num>
                            <m:den>
                              <m:r>
                                <a:rPr lang="en-US" sz="2200" b="0" i="1" smtClean="0">
                                  <a:latin typeface="Cambria Math"/>
                                  <a:ea typeface="Cambria Math"/>
                                </a:rPr>
                                <m:t>𝛾</m:t>
                              </m:r>
                            </m:den>
                          </m:f>
                        </m:sup>
                      </m:sSup>
                      <m:sSup>
                        <m:sSupPr>
                          <m:ctrlPr>
                            <a:rPr lang="en-US" sz="2200" b="0" i="1" smtClean="0">
                              <a:latin typeface="Cambria Math"/>
                              <a:ea typeface="Cambria Math"/>
                            </a:rPr>
                          </m:ctrlPr>
                        </m:sSupPr>
                        <m:e>
                          <m:r>
                            <a:rPr lang="en-US" sz="2200" b="0" i="1" smtClean="0">
                              <a:latin typeface="Cambria Math"/>
                              <a:ea typeface="Cambria Math"/>
                            </a:rPr>
                            <m:t>𝜌</m:t>
                          </m:r>
                        </m:e>
                        <m:sup>
                          <m:f>
                            <m:fPr>
                              <m:type m:val="skw"/>
                              <m:ctrlPr>
                                <a:rPr lang="en-US" sz="2200" b="0" i="1" smtClean="0">
                                  <a:latin typeface="Cambria Math"/>
                                  <a:ea typeface="Cambria Math"/>
                                </a:rPr>
                              </m:ctrlPr>
                            </m:fPr>
                            <m:num>
                              <m:r>
                                <a:rPr lang="en-US" sz="2200" b="0" i="1" smtClean="0">
                                  <a:latin typeface="Cambria Math"/>
                                  <a:ea typeface="Cambria Math"/>
                                </a:rPr>
                                <m:t>−</m:t>
                              </m:r>
                              <m:r>
                                <a:rPr lang="en-US" sz="2200" b="0" i="1" smtClean="0">
                                  <a:latin typeface="Cambria Math"/>
                                  <a:ea typeface="Cambria Math"/>
                                </a:rPr>
                                <m:t>1</m:t>
                              </m:r>
                            </m:num>
                            <m:den>
                              <m:r>
                                <a:rPr lang="en-US" sz="2200" b="0" i="1" smtClean="0">
                                  <a:latin typeface="Cambria Math"/>
                                  <a:ea typeface="Cambria Math"/>
                                </a:rPr>
                                <m:t>𝛾</m:t>
                              </m:r>
                            </m:den>
                          </m:f>
                        </m:sup>
                      </m:sSup>
                    </m:oMath>
                  </m:oMathPara>
                </a14:m>
                <a:endParaRPr lang="en-US" sz="2200" dirty="0" smtClean="0">
                  <a:ea typeface="Cambria Math"/>
                </a:endParaRPr>
              </a:p>
              <a:p>
                <a:pPr marL="0" indent="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a:rPr>
                          </m:ctrlPr>
                        </m:funcPr>
                        <m:fName>
                          <m:r>
                            <m:rPr>
                              <m:sty m:val="p"/>
                            </m:rPr>
                            <a:rPr lang="en-US" sz="2200" b="0" i="0" smtClean="0">
                              <a:latin typeface="Cambria Math"/>
                            </a:rPr>
                            <m:t>log</m:t>
                          </m:r>
                        </m:fName>
                        <m:e>
                          <m:r>
                            <a:rPr lang="en-US" sz="2200" b="0" i="1" smtClean="0">
                              <a:latin typeface="Cambria Math"/>
                              <a:ea typeface="Cambria Math"/>
                            </a:rPr>
                            <m:t>𝜈</m:t>
                          </m:r>
                        </m:e>
                      </m:func>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ea typeface="Cambria Math"/>
                            </a:rPr>
                            <m:t>𝛾</m:t>
                          </m:r>
                        </m:den>
                      </m:f>
                      <m:func>
                        <m:funcPr>
                          <m:ctrlPr>
                            <a:rPr lang="en-US" sz="2200" b="0" i="1" smtClean="0">
                              <a:latin typeface="Cambria Math"/>
                            </a:rPr>
                          </m:ctrlPr>
                        </m:funcPr>
                        <m:fName>
                          <m:r>
                            <m:rPr>
                              <m:sty m:val="p"/>
                            </m:rPr>
                            <a:rPr lang="en-US" sz="2200" b="0" i="0" smtClean="0">
                              <a:latin typeface="Cambria Math"/>
                            </a:rPr>
                            <m:t>log</m:t>
                          </m:r>
                        </m:fName>
                        <m:e>
                          <m:r>
                            <a:rPr lang="en-US" sz="2200" b="0" i="1" smtClean="0">
                              <a:latin typeface="Cambria Math"/>
                            </a:rPr>
                            <m:t>𝑘</m:t>
                          </m:r>
                          <m:r>
                            <a:rPr lang="en-US" sz="2200" b="0" i="1" smtClean="0">
                              <a:latin typeface="Cambria Math"/>
                            </a:rPr>
                            <m:t> −</m:t>
                          </m:r>
                          <m:f>
                            <m:fPr>
                              <m:ctrlPr>
                                <a:rPr lang="en-US" sz="2200" i="1">
                                  <a:latin typeface="Cambria Math"/>
                                </a:rPr>
                              </m:ctrlPr>
                            </m:fPr>
                            <m:num>
                              <m:r>
                                <a:rPr lang="en-US" sz="2200" i="1">
                                  <a:latin typeface="Cambria Math"/>
                                </a:rPr>
                                <m:t>1</m:t>
                              </m:r>
                            </m:num>
                            <m:den>
                              <m:r>
                                <a:rPr lang="en-US" sz="2200" i="1">
                                  <a:latin typeface="Cambria Math"/>
                                  <a:ea typeface="Cambria Math"/>
                                </a:rPr>
                                <m:t>𝛾</m:t>
                              </m:r>
                            </m:den>
                          </m:f>
                          <m:func>
                            <m:funcPr>
                              <m:ctrlPr>
                                <a:rPr lang="en-US" sz="2200" b="0" i="1" smtClean="0">
                                  <a:latin typeface="Cambria Math"/>
                                  <a:ea typeface="Cambria Math"/>
                                </a:rPr>
                              </m:ctrlPr>
                            </m:funcPr>
                            <m:fName>
                              <m:r>
                                <m:rPr>
                                  <m:sty m:val="p"/>
                                </m:rPr>
                                <a:rPr lang="en-US" sz="2200" b="0" i="0" smtClean="0">
                                  <a:latin typeface="Cambria Math"/>
                                  <a:ea typeface="Cambria Math"/>
                                </a:rPr>
                                <m:t>log</m:t>
                              </m:r>
                            </m:fName>
                            <m:e>
                              <m:r>
                                <a:rPr lang="en-US" sz="2200" i="1">
                                  <a:latin typeface="Cambria Math"/>
                                  <a:ea typeface="Cambria Math"/>
                                </a:rPr>
                                <m:t>𝜌</m:t>
                              </m:r>
                            </m:e>
                          </m:func>
                        </m:e>
                      </m:func>
                    </m:oMath>
                  </m:oMathPara>
                </a14:m>
                <a:endParaRPr lang="en-US" sz="2200" dirty="0" smtClean="0"/>
              </a:p>
              <a:p>
                <a:pPr marL="0" indent="0">
                  <a:buNone/>
                </a:pPr>
                <a:r>
                  <a:rPr lang="en-US" sz="2200" dirty="0" smtClean="0"/>
                  <a:t>Which is of the form </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𝑌</m:t>
                      </m:r>
                      <m:r>
                        <a:rPr lang="en-US" sz="2200" b="0" i="1" smtClean="0">
                          <a:latin typeface="Cambria Math"/>
                        </a:rPr>
                        <m:t>=</m:t>
                      </m:r>
                      <m:r>
                        <a:rPr lang="en-US" sz="2200" b="0" i="1" smtClean="0">
                          <a:latin typeface="Cambria Math"/>
                        </a:rPr>
                        <m:t>𝐴</m:t>
                      </m:r>
                      <m:r>
                        <a:rPr lang="en-US" sz="2200" b="0" i="1" smtClean="0">
                          <a:latin typeface="Cambria Math"/>
                        </a:rPr>
                        <m:t>+</m:t>
                      </m:r>
                      <m:r>
                        <a:rPr lang="en-US" sz="2200" b="0" i="1" smtClean="0">
                          <a:latin typeface="Cambria Math"/>
                        </a:rPr>
                        <m:t>𝐵𝑋</m:t>
                      </m:r>
                    </m:oMath>
                  </m:oMathPara>
                </a14:m>
                <a:endParaRPr lang="en-US" sz="2200" b="0" dirty="0" smtClean="0"/>
              </a:p>
              <a:p>
                <a:pPr marL="0" indent="0">
                  <a:buNone/>
                </a:pPr>
                <a:r>
                  <a:rPr lang="en-US" sz="2200" dirty="0" smtClean="0"/>
                  <a:t>Where </a:t>
                </a:r>
                <a14:m>
                  <m:oMath xmlns:m="http://schemas.openxmlformats.org/officeDocument/2006/math">
                    <m:r>
                      <m:rPr>
                        <m:sty m:val="p"/>
                      </m:rPr>
                      <a:rPr lang="en-US" sz="2200" b="0" i="0" smtClean="0">
                        <a:latin typeface="Cambria Math"/>
                      </a:rPr>
                      <m:t>Y</m:t>
                    </m:r>
                    <m:r>
                      <a:rPr lang="en-US" sz="2200" b="0" i="0" smtClean="0">
                        <a:latin typeface="Cambria Math"/>
                      </a:rPr>
                      <m:t>=</m:t>
                    </m:r>
                    <m:func>
                      <m:funcPr>
                        <m:ctrlPr>
                          <a:rPr lang="en-US" sz="2200" i="1">
                            <a:latin typeface="Cambria Math"/>
                          </a:rPr>
                        </m:ctrlPr>
                      </m:funcPr>
                      <m:fName>
                        <m:r>
                          <m:rPr>
                            <m:sty m:val="p"/>
                          </m:rPr>
                          <a:rPr lang="en-US" sz="2200">
                            <a:latin typeface="Cambria Math"/>
                          </a:rPr>
                          <m:t>log</m:t>
                        </m:r>
                      </m:fName>
                      <m:e>
                        <m:r>
                          <a:rPr lang="en-US" sz="2200" i="1">
                            <a:latin typeface="Cambria Math"/>
                            <a:ea typeface="Cambria Math"/>
                          </a:rPr>
                          <m:t>𝜈</m:t>
                        </m:r>
                      </m:e>
                    </m:func>
                    <m:r>
                      <a:rPr lang="en-US" sz="2200" b="0" i="1" smtClean="0">
                        <a:latin typeface="Cambria Math"/>
                        <a:ea typeface="Cambria Math"/>
                      </a:rPr>
                      <m:t>, </m:t>
                    </m:r>
                    <m:r>
                      <a:rPr lang="en-US" sz="2200" b="0" i="1" smtClean="0">
                        <a:latin typeface="Cambria Math"/>
                        <a:ea typeface="Cambria Math"/>
                      </a:rPr>
                      <m:t>𝑋</m:t>
                    </m:r>
                    <m:r>
                      <a:rPr lang="en-US" sz="2200" b="0" i="1" smtClean="0">
                        <a:latin typeface="Cambria Math"/>
                        <a:ea typeface="Cambria Math"/>
                      </a:rPr>
                      <m:t>=</m:t>
                    </m:r>
                    <m:func>
                      <m:funcPr>
                        <m:ctrlPr>
                          <a:rPr lang="en-US" sz="2200" i="1">
                            <a:latin typeface="Cambria Math"/>
                            <a:ea typeface="Cambria Math"/>
                          </a:rPr>
                        </m:ctrlPr>
                      </m:funcPr>
                      <m:fName>
                        <m:r>
                          <m:rPr>
                            <m:sty m:val="p"/>
                          </m:rPr>
                          <a:rPr lang="en-US" sz="2200">
                            <a:latin typeface="Cambria Math"/>
                            <a:ea typeface="Cambria Math"/>
                          </a:rPr>
                          <m:t>log</m:t>
                        </m:r>
                      </m:fName>
                      <m:e>
                        <m:r>
                          <a:rPr lang="en-US" sz="2200" i="1">
                            <a:latin typeface="Cambria Math"/>
                            <a:ea typeface="Cambria Math"/>
                          </a:rPr>
                          <m:t>𝜌</m:t>
                        </m:r>
                      </m:e>
                    </m:func>
                    <m:r>
                      <a:rPr lang="en-US" sz="2200" b="0" i="0" smtClean="0">
                        <a:latin typeface="Cambria Math"/>
                        <a:ea typeface="Cambria Math"/>
                      </a:rPr>
                      <m:t>, </m:t>
                    </m:r>
                    <m:r>
                      <m:rPr>
                        <m:sty m:val="p"/>
                      </m:rPr>
                      <a:rPr lang="en-US" sz="2200" b="0" i="0" smtClean="0">
                        <a:latin typeface="Cambria Math"/>
                        <a:ea typeface="Cambria Math"/>
                      </a:rPr>
                      <m:t>A</m:t>
                    </m:r>
                    <m:r>
                      <a:rPr lang="en-US" sz="2200" b="0" i="0" smtClean="0">
                        <a:latin typeface="Cambria Math"/>
                        <a:ea typeface="Cambria Math"/>
                      </a:rPr>
                      <m:t>=</m:t>
                    </m:r>
                    <m:f>
                      <m:fPr>
                        <m:ctrlPr>
                          <a:rPr lang="en-US" sz="2200" i="1">
                            <a:latin typeface="Cambria Math"/>
                          </a:rPr>
                        </m:ctrlPr>
                      </m:fPr>
                      <m:num>
                        <m:r>
                          <a:rPr lang="en-US" sz="2200" i="1">
                            <a:latin typeface="Cambria Math"/>
                          </a:rPr>
                          <m:t>1</m:t>
                        </m:r>
                      </m:num>
                      <m:den>
                        <m:r>
                          <a:rPr lang="en-US" sz="2200" i="1">
                            <a:latin typeface="Cambria Math"/>
                            <a:ea typeface="Cambria Math"/>
                          </a:rPr>
                          <m:t>𝛾</m:t>
                        </m:r>
                      </m:den>
                    </m:f>
                    <m:func>
                      <m:funcPr>
                        <m:ctrlPr>
                          <a:rPr lang="en-US" sz="2200" i="1">
                            <a:latin typeface="Cambria Math"/>
                          </a:rPr>
                        </m:ctrlPr>
                      </m:funcPr>
                      <m:fName>
                        <m:r>
                          <m:rPr>
                            <m:sty m:val="p"/>
                          </m:rPr>
                          <a:rPr lang="en-US" sz="2200">
                            <a:latin typeface="Cambria Math"/>
                          </a:rPr>
                          <m:t>log</m:t>
                        </m:r>
                      </m:fName>
                      <m:e>
                        <m:r>
                          <a:rPr lang="en-US" sz="2200" i="1">
                            <a:latin typeface="Cambria Math"/>
                          </a:rPr>
                          <m:t>𝑘</m:t>
                        </m:r>
                        <m:r>
                          <a:rPr lang="en-US" sz="2200" i="1">
                            <a:latin typeface="Cambria Math"/>
                          </a:rPr>
                          <m:t> ,</m:t>
                        </m:r>
                        <m:r>
                          <a:rPr lang="en-US" sz="2200" b="0" i="1" smtClean="0">
                            <a:latin typeface="Cambria Math"/>
                          </a:rPr>
                          <m:t>𝐵</m:t>
                        </m:r>
                        <m:r>
                          <a:rPr lang="en-US" sz="2200" b="0" i="1" smtClean="0">
                            <a:latin typeface="Cambria Math"/>
                          </a:rPr>
                          <m:t>=−</m:t>
                        </m:r>
                        <m:f>
                          <m:fPr>
                            <m:ctrlPr>
                              <a:rPr lang="en-US" sz="2200" i="1">
                                <a:latin typeface="Cambria Math"/>
                              </a:rPr>
                            </m:ctrlPr>
                          </m:fPr>
                          <m:num>
                            <m:r>
                              <a:rPr lang="en-US" sz="2200" i="1">
                                <a:latin typeface="Cambria Math"/>
                              </a:rPr>
                              <m:t>1</m:t>
                            </m:r>
                          </m:num>
                          <m:den>
                            <m:r>
                              <a:rPr lang="en-US" sz="2200" i="1">
                                <a:latin typeface="Cambria Math"/>
                                <a:ea typeface="Cambria Math"/>
                              </a:rPr>
                              <m:t>𝛾</m:t>
                            </m:r>
                          </m:den>
                        </m:f>
                      </m:e>
                    </m:func>
                  </m:oMath>
                </a14:m>
                <a:endParaRPr lang="en-US" sz="2200" dirty="0" smtClean="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91446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14400"/>
                <a:ext cx="8229600" cy="5364163"/>
              </a:xfrm>
            </p:spPr>
            <p:txBody>
              <a:bodyPr>
                <a:normAutofit/>
              </a:bodyPr>
              <a:lstStyle/>
              <a:p>
                <a:pPr marL="0" indent="0">
                  <a:buNone/>
                </a:pPr>
                <a:r>
                  <a:rPr lang="en-US" sz="2200" dirty="0" smtClean="0"/>
                  <a:t>Normal equation  are </a:t>
                </a:r>
              </a:p>
              <a:p>
                <a:pPr marL="0" indent="0">
                  <a:buNone/>
                </a:pPr>
                <a14:m>
                  <m:oMathPara xmlns:m="http://schemas.openxmlformats.org/officeDocument/2006/math">
                    <m:oMathParaPr>
                      <m:jc m:val="centerGroup"/>
                    </m:oMathParaPr>
                    <m:oMath xmlns:m="http://schemas.openxmlformats.org/officeDocument/2006/math">
                      <m:r>
                        <m:rPr>
                          <m:nor/>
                        </m:rPr>
                        <a:rPr lang="en-US" sz="2200" b="0" i="0" dirty="0" smtClean="0"/>
                        <m:t>17</m:t>
                      </m:r>
                      <m:r>
                        <m:rPr>
                          <m:nor/>
                        </m:rPr>
                        <a:rPr lang="en-US" sz="2200" b="0" i="0" dirty="0" smtClean="0"/>
                        <m:t>.</m:t>
                      </m:r>
                      <m:r>
                        <m:rPr>
                          <m:nor/>
                        </m:rPr>
                        <a:rPr lang="en-US" sz="2200" dirty="0"/>
                        <m:t>25573</m:t>
                      </m:r>
                      <m:r>
                        <m:rPr>
                          <m:nor/>
                        </m:rPr>
                        <a:rPr lang="en-US" sz="2200" b="0" i="0" dirty="0" smtClean="0"/>
                        <m:t>=</m:t>
                      </m:r>
                      <m:r>
                        <m:rPr>
                          <m:nor/>
                        </m:rPr>
                        <a:rPr lang="en-US" sz="2200" b="0" i="0" dirty="0" smtClean="0"/>
                        <m:t>6</m:t>
                      </m:r>
                      <m:r>
                        <m:rPr>
                          <m:nor/>
                        </m:rPr>
                        <a:rPr lang="en-US" sz="2200" b="0" i="0" dirty="0" smtClean="0"/>
                        <m:t>A</m:t>
                      </m:r>
                      <m:r>
                        <m:rPr>
                          <m:nor/>
                        </m:rPr>
                        <a:rPr lang="en-US" sz="2200" b="0" i="0" dirty="0" smtClean="0"/>
                        <m:t>+</m:t>
                      </m:r>
                      <m:r>
                        <m:rPr>
                          <m:nor/>
                        </m:rPr>
                        <a:rPr lang="en-US" sz="2200" b="0" i="0" dirty="0" smtClean="0"/>
                        <m:t>1</m:t>
                      </m:r>
                      <m:r>
                        <m:rPr>
                          <m:nor/>
                        </m:rPr>
                        <a:rPr lang="en-US" sz="2200" b="0" i="0" dirty="0" smtClean="0"/>
                        <m:t>.</m:t>
                      </m:r>
                      <m:r>
                        <m:rPr>
                          <m:nor/>
                        </m:rPr>
                        <a:rPr lang="en-US" sz="2200" b="0" i="0" dirty="0" smtClean="0"/>
                        <m:t>05115 </m:t>
                      </m:r>
                      <m:r>
                        <m:rPr>
                          <m:nor/>
                        </m:rPr>
                        <a:rPr lang="en-US" sz="2200" b="0" i="0" dirty="0" smtClean="0"/>
                        <m:t>B</m:t>
                      </m:r>
                    </m:oMath>
                  </m:oMathPara>
                </a14:m>
                <a:endParaRPr lang="en-US" sz="2200" b="0" dirty="0" smtClean="0"/>
              </a:p>
              <a:p>
                <a:pPr marL="0" indent="0">
                  <a:buNone/>
                </a:pPr>
                <a14:m>
                  <m:oMathPara xmlns:m="http://schemas.openxmlformats.org/officeDocument/2006/math">
                    <m:oMathParaPr>
                      <m:jc m:val="centerGroup"/>
                    </m:oMathParaPr>
                    <m:oMath xmlns:m="http://schemas.openxmlformats.org/officeDocument/2006/math">
                      <m:r>
                        <m:rPr>
                          <m:nor/>
                        </m:rPr>
                        <a:rPr lang="en-US" sz="2400" b="0" i="0" dirty="0" smtClean="0"/>
                        <m:t>2</m:t>
                      </m:r>
                      <m:r>
                        <m:rPr>
                          <m:nor/>
                        </m:rPr>
                        <a:rPr lang="en-US" sz="2400" b="0" i="0" dirty="0" smtClean="0"/>
                        <m:t>.</m:t>
                      </m:r>
                      <m:r>
                        <m:rPr>
                          <m:nor/>
                        </m:rPr>
                        <a:rPr lang="en-US" sz="2400" dirty="0"/>
                        <m:t>7</m:t>
                      </m:r>
                      <m:r>
                        <m:rPr>
                          <m:nor/>
                        </m:rPr>
                        <a:rPr lang="en-US" sz="2400" b="0" i="0" dirty="0" smtClean="0"/>
                        <m:t>3196</m:t>
                      </m:r>
                      <m:r>
                        <m:rPr>
                          <m:nor/>
                        </m:rPr>
                        <a:rPr lang="en-US" sz="2400" dirty="0"/>
                        <m:t>=</m:t>
                      </m:r>
                      <m:r>
                        <m:rPr>
                          <m:nor/>
                        </m:rPr>
                        <a:rPr lang="en-US" sz="2400" dirty="0"/>
                        <m:t>1</m:t>
                      </m:r>
                      <m:r>
                        <m:rPr>
                          <m:nor/>
                        </m:rPr>
                        <a:rPr lang="en-US" sz="2400" dirty="0"/>
                        <m:t>.</m:t>
                      </m:r>
                      <m:r>
                        <m:rPr>
                          <m:nor/>
                        </m:rPr>
                        <a:rPr lang="en-US" sz="2400" dirty="0"/>
                        <m:t>05115</m:t>
                      </m:r>
                      <m:r>
                        <m:rPr>
                          <m:nor/>
                        </m:rPr>
                        <a:rPr lang="en-US" sz="2400" dirty="0"/>
                        <m:t>A</m:t>
                      </m:r>
                      <m:r>
                        <m:rPr>
                          <m:nor/>
                        </m:rPr>
                        <a:rPr lang="en-US" sz="2400" dirty="0"/>
                        <m:t>+</m:t>
                      </m:r>
                      <m:r>
                        <a:rPr lang="en-US" sz="2400" i="1">
                          <a:latin typeface="Cambria Math"/>
                        </a:rPr>
                        <m:t>0</m:t>
                      </m:r>
                      <m:r>
                        <a:rPr lang="en-US" sz="2400" i="1">
                          <a:latin typeface="Cambria Math"/>
                        </a:rPr>
                        <m:t>.</m:t>
                      </m:r>
                      <m:r>
                        <a:rPr lang="en-US" sz="2400" i="1">
                          <a:latin typeface="Cambria Math"/>
                        </a:rPr>
                        <m:t>59825</m:t>
                      </m:r>
                      <m:r>
                        <m:rPr>
                          <m:nor/>
                        </m:rPr>
                        <a:rPr lang="en-US" sz="2400" dirty="0"/>
                        <m:t>B</m:t>
                      </m:r>
                    </m:oMath>
                  </m:oMathPara>
                </a14:m>
                <a:endParaRPr lang="en-US" sz="2200" dirty="0"/>
              </a:p>
              <a:p>
                <a:pPr marL="0" indent="0">
                  <a:buNone/>
                </a:pPr>
                <a:endParaRPr lang="en-US" sz="2200" dirty="0"/>
              </a:p>
              <a:p>
                <a:pPr marL="0" indent="0">
                  <a:buNone/>
                </a:pPr>
                <a:endParaRPr lang="en-US" sz="2200" dirty="0" smtClean="0">
                  <a:ea typeface="Cambria Math"/>
                </a:endParaRPr>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5364163"/>
              </a:xfrm>
              <a:blipFill rotWithShape="1">
                <a:blip r:embed="rId2"/>
                <a:stretch>
                  <a:fillRect l="-963" t="-6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4028196272"/>
                  </p:ext>
                </p:extLst>
              </p:nvPr>
            </p:nvGraphicFramePr>
            <p:xfrm>
              <a:off x="914400" y="2209800"/>
              <a:ext cx="7239000" cy="3901314"/>
            </p:xfrm>
            <a:graphic>
              <a:graphicData uri="http://schemas.openxmlformats.org/drawingml/2006/table">
                <a:tbl>
                  <a:tblPr firstRow="1" bandRow="1">
                    <a:tableStyleId>{5C22544A-7EE6-4342-B048-85BDC9FD1C3A}</a:tableStyleId>
                  </a:tblPr>
                  <a:tblGrid>
                    <a:gridCol w="1016000"/>
                    <a:gridCol w="1016000"/>
                    <a:gridCol w="1016000"/>
                    <a:gridCol w="1447800"/>
                    <a:gridCol w="1219200"/>
                    <a:gridCol w="1524000"/>
                  </a:tblGrid>
                  <a:tr h="370840">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a:ea typeface="Cambria Math"/>
                                  </a:rPr>
                                  <m:t>𝜌</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a:ea typeface="Cambria Math"/>
                                  </a:rPr>
                                  <m:t>𝜈</m:t>
                                </m:r>
                              </m:oMath>
                            </m:oMathPara>
                          </a14:m>
                          <a:endParaRPr lang="en-US" dirty="0"/>
                        </a:p>
                      </a:txBody>
                      <a:tcPr/>
                    </a:tc>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XY</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𝑿</m:t>
                                    </m:r>
                                  </m:e>
                                  <m:sup>
                                    <m:r>
                                      <a:rPr lang="en-US" b="1" i="1" smtClean="0">
                                        <a:latin typeface="Cambria Math"/>
                                      </a:rPr>
                                      <m:t>𝟐</m:t>
                                    </m:r>
                                  </m:sup>
                                </m:sSup>
                              </m:oMath>
                            </m:oMathPara>
                          </a14:m>
                          <a:endParaRPr lang="en-US" dirty="0"/>
                        </a:p>
                      </a:txBody>
                      <a:tcPr/>
                    </a:tc>
                  </a:tr>
                  <a:tr h="370840">
                    <a:tc>
                      <a:txBody>
                        <a:bodyPr/>
                        <a:lstStyle/>
                        <a:p>
                          <a:r>
                            <a:rPr lang="en-US" dirty="0" smtClean="0"/>
                            <a:t>.5</a:t>
                          </a:r>
                          <a:endParaRPr lang="en-US" dirty="0"/>
                        </a:p>
                      </a:txBody>
                      <a:tcPr/>
                    </a:tc>
                    <a:tc>
                      <a:txBody>
                        <a:bodyPr/>
                        <a:lstStyle/>
                        <a:p>
                          <a:r>
                            <a:rPr lang="en-US" dirty="0" smtClean="0"/>
                            <a:t>1620</a:t>
                          </a:r>
                          <a:endParaRPr lang="en-US" dirty="0"/>
                        </a:p>
                      </a:txBody>
                      <a:tcPr/>
                    </a:tc>
                    <a:tc>
                      <a:txBody>
                        <a:bodyPr/>
                        <a:lstStyle/>
                        <a:p>
                          <a:r>
                            <a:rPr lang="en-US" dirty="0" smtClean="0"/>
                            <a:t>-0.30103</a:t>
                          </a:r>
                          <a:endParaRPr lang="en-US" dirty="0"/>
                        </a:p>
                      </a:txBody>
                      <a:tcPr/>
                    </a:tc>
                    <a:tc>
                      <a:txBody>
                        <a:bodyPr/>
                        <a:lstStyle/>
                        <a:p>
                          <a:r>
                            <a:rPr lang="en-US" dirty="0" smtClean="0"/>
                            <a:t>3.20952</a:t>
                          </a:r>
                          <a:endParaRPr lang="en-US" dirty="0"/>
                        </a:p>
                      </a:txBody>
                      <a:tcPr/>
                    </a:tc>
                    <a:tc>
                      <a:txBody>
                        <a:bodyPr/>
                        <a:lstStyle/>
                        <a:p>
                          <a:r>
                            <a:rPr lang="en-US" dirty="0" smtClean="0"/>
                            <a:t>-0.96616</a:t>
                          </a:r>
                          <a:endParaRPr lang="en-US" dirty="0"/>
                        </a:p>
                      </a:txBody>
                      <a:tcPr/>
                    </a:tc>
                    <a:tc>
                      <a:txBody>
                        <a:bodyPr/>
                        <a:lstStyle/>
                        <a:p>
                          <a:r>
                            <a:rPr lang="en-US" dirty="0" smtClean="0"/>
                            <a:t>0.09062</a:t>
                          </a:r>
                          <a:endParaRPr lang="en-US" dirty="0"/>
                        </a:p>
                      </a:txBody>
                      <a:tcPr/>
                    </a:tc>
                  </a:tr>
                  <a:tr h="370840">
                    <a:tc>
                      <a:txBody>
                        <a:bodyPr/>
                        <a:lstStyle/>
                        <a:p>
                          <a:r>
                            <a:rPr lang="en-US" dirty="0" smtClean="0"/>
                            <a:t>1</a:t>
                          </a:r>
                          <a:endParaRPr lang="en-US" dirty="0"/>
                        </a:p>
                      </a:txBody>
                      <a:tcPr/>
                    </a:tc>
                    <a:tc>
                      <a:txBody>
                        <a:bodyPr/>
                        <a:lstStyle/>
                        <a:p>
                          <a:r>
                            <a:rPr lang="en-US" dirty="0" smtClean="0"/>
                            <a:t>1000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1.5</a:t>
                          </a:r>
                          <a:endParaRPr lang="en-US" dirty="0"/>
                        </a:p>
                      </a:txBody>
                      <a:tcPr/>
                    </a:tc>
                    <a:tc>
                      <a:txBody>
                        <a:bodyPr/>
                        <a:lstStyle/>
                        <a:p>
                          <a:r>
                            <a:rPr lang="en-US" dirty="0" smtClean="0"/>
                            <a:t>750</a:t>
                          </a:r>
                          <a:endParaRPr lang="en-US" dirty="0"/>
                        </a:p>
                      </a:txBody>
                      <a:tcPr/>
                    </a:tc>
                    <a:tc>
                      <a:txBody>
                        <a:bodyPr/>
                        <a:lstStyle/>
                        <a:p>
                          <a:r>
                            <a:rPr lang="en-US" dirty="0" smtClean="0"/>
                            <a:t>0.17609</a:t>
                          </a:r>
                          <a:endParaRPr lang="en-US" dirty="0"/>
                        </a:p>
                      </a:txBody>
                      <a:tcPr/>
                    </a:tc>
                    <a:tc>
                      <a:txBody>
                        <a:bodyPr/>
                        <a:lstStyle/>
                        <a:p>
                          <a:r>
                            <a:rPr lang="en-US" dirty="0" smtClean="0"/>
                            <a:t>2.87506</a:t>
                          </a:r>
                          <a:endParaRPr lang="en-US" dirty="0"/>
                        </a:p>
                      </a:txBody>
                      <a:tcPr/>
                    </a:tc>
                    <a:tc>
                      <a:txBody>
                        <a:bodyPr/>
                        <a:lstStyle/>
                        <a:p>
                          <a:r>
                            <a:rPr lang="en-US" dirty="0" smtClean="0"/>
                            <a:t>0.50627</a:t>
                          </a:r>
                          <a:endParaRPr lang="en-US" dirty="0"/>
                        </a:p>
                      </a:txBody>
                      <a:tcPr/>
                    </a:tc>
                    <a:tc>
                      <a:txBody>
                        <a:bodyPr/>
                        <a:lstStyle/>
                        <a:p>
                          <a:r>
                            <a:rPr lang="en-US" dirty="0" smtClean="0"/>
                            <a:t>0.03101</a:t>
                          </a:r>
                          <a:endParaRPr lang="en-US" dirty="0"/>
                        </a:p>
                      </a:txBody>
                      <a:tcPr/>
                    </a:tc>
                  </a:tr>
                  <a:tr h="370840">
                    <a:tc>
                      <a:txBody>
                        <a:bodyPr/>
                        <a:lstStyle/>
                        <a:p>
                          <a:r>
                            <a:rPr lang="en-US" dirty="0" smtClean="0"/>
                            <a:t>2</a:t>
                          </a:r>
                          <a:endParaRPr lang="en-US" dirty="0"/>
                        </a:p>
                      </a:txBody>
                      <a:tcPr/>
                    </a:tc>
                    <a:tc>
                      <a:txBody>
                        <a:bodyPr/>
                        <a:lstStyle/>
                        <a:p>
                          <a:r>
                            <a:rPr lang="en-US" dirty="0" smtClean="0"/>
                            <a:t>620</a:t>
                          </a:r>
                          <a:endParaRPr lang="en-US" dirty="0"/>
                        </a:p>
                      </a:txBody>
                      <a:tcPr/>
                    </a:tc>
                    <a:tc>
                      <a:txBody>
                        <a:bodyPr/>
                        <a:lstStyle/>
                        <a:p>
                          <a:r>
                            <a:rPr lang="en-US" dirty="0" smtClean="0"/>
                            <a:t>0.30103</a:t>
                          </a:r>
                          <a:endParaRPr lang="en-US" dirty="0"/>
                        </a:p>
                      </a:txBody>
                      <a:tcPr/>
                    </a:tc>
                    <a:tc>
                      <a:txBody>
                        <a:bodyPr/>
                        <a:lstStyle/>
                        <a:p>
                          <a:r>
                            <a:rPr lang="en-US" dirty="0" smtClean="0"/>
                            <a:t>2.79239</a:t>
                          </a:r>
                          <a:endParaRPr lang="en-US" dirty="0"/>
                        </a:p>
                      </a:txBody>
                      <a:tcPr/>
                    </a:tc>
                    <a:tc>
                      <a:txBody>
                        <a:bodyPr/>
                        <a:lstStyle/>
                        <a:p>
                          <a:r>
                            <a:rPr lang="en-US" dirty="0" smtClean="0"/>
                            <a:t>0.84059</a:t>
                          </a:r>
                          <a:endParaRPr lang="en-US" dirty="0"/>
                        </a:p>
                      </a:txBody>
                      <a:tcPr/>
                    </a:tc>
                    <a:tc>
                      <a:txBody>
                        <a:bodyPr/>
                        <a:lstStyle/>
                        <a:p>
                          <a:r>
                            <a:rPr lang="en-US" dirty="0" smtClean="0"/>
                            <a:t>0.09062</a:t>
                          </a:r>
                          <a:endParaRPr lang="en-US" dirty="0"/>
                        </a:p>
                      </a:txBody>
                      <a:tcPr/>
                    </a:tc>
                  </a:tr>
                  <a:tr h="370840">
                    <a:tc>
                      <a:txBody>
                        <a:bodyPr/>
                        <a:lstStyle/>
                        <a:p>
                          <a:r>
                            <a:rPr lang="en-US" dirty="0" smtClean="0"/>
                            <a:t>2.5</a:t>
                          </a:r>
                          <a:endParaRPr lang="en-US" dirty="0"/>
                        </a:p>
                      </a:txBody>
                      <a:tcPr/>
                    </a:tc>
                    <a:tc>
                      <a:txBody>
                        <a:bodyPr/>
                        <a:lstStyle/>
                        <a:p>
                          <a:r>
                            <a:rPr lang="en-US" dirty="0" smtClean="0"/>
                            <a:t>520</a:t>
                          </a:r>
                          <a:endParaRPr lang="en-US" dirty="0"/>
                        </a:p>
                      </a:txBody>
                      <a:tcPr/>
                    </a:tc>
                    <a:tc>
                      <a:txBody>
                        <a:bodyPr/>
                        <a:lstStyle/>
                        <a:p>
                          <a:r>
                            <a:rPr lang="en-US" dirty="0" smtClean="0"/>
                            <a:t>0.39794</a:t>
                          </a:r>
                          <a:endParaRPr lang="en-US" dirty="0"/>
                        </a:p>
                      </a:txBody>
                      <a:tcPr/>
                    </a:tc>
                    <a:tc>
                      <a:txBody>
                        <a:bodyPr/>
                        <a:lstStyle/>
                        <a:p>
                          <a:r>
                            <a:rPr lang="en-US" dirty="0" smtClean="0"/>
                            <a:t>2.716</a:t>
                          </a:r>
                          <a:endParaRPr lang="en-US" dirty="0"/>
                        </a:p>
                      </a:txBody>
                      <a:tcPr/>
                    </a:tc>
                    <a:tc>
                      <a:txBody>
                        <a:bodyPr/>
                        <a:lstStyle/>
                        <a:p>
                          <a:r>
                            <a:rPr lang="en-US" dirty="0" smtClean="0"/>
                            <a:t>1.08080</a:t>
                          </a:r>
                          <a:endParaRPr lang="en-US" dirty="0"/>
                        </a:p>
                      </a:txBody>
                      <a:tcPr/>
                    </a:tc>
                    <a:tc>
                      <a:txBody>
                        <a:bodyPr/>
                        <a:lstStyle/>
                        <a:p>
                          <a:r>
                            <a:rPr lang="en-US" dirty="0" smtClean="0"/>
                            <a:t>0.15836</a:t>
                          </a:r>
                          <a:endParaRPr lang="en-US" dirty="0"/>
                        </a:p>
                      </a:txBody>
                      <a:tcPr/>
                    </a:tc>
                  </a:tr>
                  <a:tr h="370840">
                    <a:tc>
                      <a:txBody>
                        <a:bodyPr/>
                        <a:lstStyle/>
                        <a:p>
                          <a:r>
                            <a:rPr lang="en-US" dirty="0" smtClean="0"/>
                            <a:t>3</a:t>
                          </a:r>
                          <a:endParaRPr lang="en-US" dirty="0"/>
                        </a:p>
                      </a:txBody>
                      <a:tcPr/>
                    </a:tc>
                    <a:tc>
                      <a:txBody>
                        <a:bodyPr/>
                        <a:lstStyle/>
                        <a:p>
                          <a:r>
                            <a:rPr lang="en-US" dirty="0" smtClean="0"/>
                            <a:t>460</a:t>
                          </a:r>
                          <a:endParaRPr lang="en-US" dirty="0"/>
                        </a:p>
                      </a:txBody>
                      <a:tcPr/>
                    </a:tc>
                    <a:tc>
                      <a:txBody>
                        <a:bodyPr/>
                        <a:lstStyle/>
                        <a:p>
                          <a:r>
                            <a:rPr lang="en-US" dirty="0" smtClean="0"/>
                            <a:t>0.47712</a:t>
                          </a:r>
                          <a:endParaRPr lang="en-US" dirty="0"/>
                        </a:p>
                      </a:txBody>
                      <a:tcPr/>
                    </a:tc>
                    <a:tc>
                      <a:txBody>
                        <a:bodyPr/>
                        <a:lstStyle/>
                        <a:p>
                          <a:r>
                            <a:rPr lang="en-US" dirty="0" smtClean="0"/>
                            <a:t>2.66276</a:t>
                          </a:r>
                          <a:endParaRPr lang="en-US" dirty="0"/>
                        </a:p>
                      </a:txBody>
                      <a:tcPr/>
                    </a:tc>
                    <a:tc>
                      <a:txBody>
                        <a:bodyPr/>
                        <a:lstStyle/>
                        <a:p>
                          <a:r>
                            <a:rPr lang="en-US" dirty="0" smtClean="0"/>
                            <a:t>1.27046</a:t>
                          </a:r>
                          <a:endParaRPr lang="en-US" dirty="0"/>
                        </a:p>
                      </a:txBody>
                      <a:tcPr/>
                    </a:tc>
                    <a:tc>
                      <a:txBody>
                        <a:bodyPr/>
                        <a:lstStyle/>
                        <a:p>
                          <a:r>
                            <a:rPr lang="en-US" dirty="0" smtClean="0"/>
                            <a:t>0.22764</a:t>
                          </a:r>
                          <a:endParaRPr lang="en-US" dirty="0"/>
                        </a:p>
                      </a:txBody>
                      <a:tcPr/>
                    </a:tc>
                  </a:tr>
                  <a:tr h="370840">
                    <a:tc>
                      <a:txBody>
                        <a:bodyPr/>
                        <a:lstStyle/>
                        <a:p>
                          <a:r>
                            <a:rPr lang="en-US" dirty="0" smtClean="0"/>
                            <a:t>Total</a:t>
                          </a:r>
                          <a:endParaRPr lang="en-US" dirty="0"/>
                        </a:p>
                      </a:txBody>
                      <a:tcPr/>
                    </a:tc>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𝑋</m:t>
                                    </m:r>
                                  </m:e>
                                </m:nary>
                                <m:r>
                                  <a:rPr lang="en-US" b="0" i="1" smtClean="0">
                                    <a:latin typeface="Cambria Math"/>
                                  </a:rPr>
                                  <m:t>=</m:t>
                                </m:r>
                                <m:r>
                                  <a:rPr lang="en-US" b="0" i="1" smtClean="0">
                                    <a:latin typeface="Cambria Math"/>
                                  </a:rPr>
                                  <m:t>1</m:t>
                                </m:r>
                                <m:r>
                                  <a:rPr lang="en-US" b="0" i="1" smtClean="0">
                                    <a:latin typeface="Cambria Math"/>
                                  </a:rPr>
                                  <m:t>.</m:t>
                                </m:r>
                                <m:r>
                                  <a:rPr lang="en-US" b="0" i="1" smtClean="0">
                                    <a:latin typeface="Cambria Math"/>
                                  </a:rPr>
                                  <m:t>05115</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𝑌</m:t>
                                    </m:r>
                                  </m:e>
                                </m:nary>
                                <m:r>
                                  <a:rPr lang="en-US" b="0" i="1" smtClean="0">
                                    <a:latin typeface="Cambria Math"/>
                                  </a:rPr>
                                  <m:t>=</m:t>
                                </m:r>
                                <m:r>
                                  <a:rPr lang="en-US" b="0" i="1" smtClean="0">
                                    <a:latin typeface="Cambria Math"/>
                                  </a:rPr>
                                  <m:t>17</m:t>
                                </m:r>
                                <m:r>
                                  <a:rPr lang="en-US" b="0" i="1" smtClean="0">
                                    <a:latin typeface="Cambria Math"/>
                                  </a:rPr>
                                  <m:t>.</m:t>
                                </m:r>
                                <m:r>
                                  <a:rPr lang="en-US" b="0" i="1" smtClean="0">
                                    <a:latin typeface="Cambria Math"/>
                                  </a:rPr>
                                  <m:t>25573</m:t>
                                </m:r>
                              </m:oMath>
                            </m:oMathPara>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𝑋𝑌</m:t>
                                    </m:r>
                                  </m:e>
                                </m:nary>
                                <m:r>
                                  <a:rPr lang="en-US" b="0" i="1" smtClean="0">
                                    <a:latin typeface="Cambria Math"/>
                                  </a:rPr>
                                  <m:t>=</m:t>
                                </m:r>
                                <m:r>
                                  <a:rPr lang="en-US" b="0" i="1" smtClean="0">
                                    <a:latin typeface="Cambria Math"/>
                                  </a:rPr>
                                  <m:t>2</m:t>
                                </m:r>
                                <m:r>
                                  <a:rPr lang="en-US" b="0" i="1" smtClean="0">
                                    <a:latin typeface="Cambria Math"/>
                                  </a:rPr>
                                  <m:t>.</m:t>
                                </m:r>
                                <m:r>
                                  <a:rPr lang="en-US" b="0" i="1" smtClean="0">
                                    <a:latin typeface="Cambria Math"/>
                                  </a:rPr>
                                  <m:t>73196</m:t>
                                </m:r>
                              </m:oMath>
                            </m:oMathPara>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1" i="1" smtClean="0">
                                            <a:latin typeface="Cambria Math"/>
                                          </a:rPr>
                                          <m:t>𝑿</m:t>
                                        </m:r>
                                      </m:e>
                                      <m:sup>
                                        <m:r>
                                          <a:rPr lang="en-US" b="1" i="1" smtClean="0">
                                            <a:latin typeface="Cambria Math"/>
                                          </a:rPr>
                                          <m:t>𝟐</m:t>
                                        </m:r>
                                      </m:sup>
                                    </m:sSup>
                                  </m:e>
                                </m:nary>
                                <m:r>
                                  <a:rPr lang="en-US" b="0" i="1" smtClean="0">
                                    <a:latin typeface="Cambria Math"/>
                                  </a:rPr>
                                  <m:t>=</m:t>
                                </m:r>
                                <m:r>
                                  <a:rPr lang="en-US" b="0" i="1" smtClean="0">
                                    <a:latin typeface="Cambria Math"/>
                                  </a:rPr>
                                  <m:t>0</m:t>
                                </m:r>
                                <m:r>
                                  <a:rPr lang="en-US" b="0" i="1" smtClean="0">
                                    <a:latin typeface="Cambria Math"/>
                                  </a:rPr>
                                  <m:t>.</m:t>
                                </m:r>
                                <m:r>
                                  <a:rPr lang="en-US" b="0" i="1" smtClean="0">
                                    <a:latin typeface="Cambria Math"/>
                                  </a:rPr>
                                  <m:t>59825</m:t>
                                </m:r>
                              </m:oMath>
                            </m:oMathPara>
                          </a14:m>
                          <a:endParaRPr lang="en-US" dirty="0"/>
                        </a:p>
                        <a:p>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45922550"/>
                  </p:ext>
                </p:extLst>
              </p:nvPr>
            </p:nvGraphicFramePr>
            <p:xfrm>
              <a:off x="914400" y="2209800"/>
              <a:ext cx="7239000" cy="3901314"/>
            </p:xfrm>
            <a:graphic>
              <a:graphicData uri="http://schemas.openxmlformats.org/drawingml/2006/table">
                <a:tbl>
                  <a:tblPr firstRow="1" bandRow="1">
                    <a:tableStyleId>{5C22544A-7EE6-4342-B048-85BDC9FD1C3A}</a:tableStyleId>
                  </a:tblPr>
                  <a:tblGrid>
                    <a:gridCol w="1016000"/>
                    <a:gridCol w="1016000"/>
                    <a:gridCol w="1016000"/>
                    <a:gridCol w="1447800"/>
                    <a:gridCol w="1219200"/>
                    <a:gridCol w="1524000"/>
                  </a:tblGrid>
                  <a:tr h="371920">
                    <a:tc>
                      <a:txBody>
                        <a:bodyPr/>
                        <a:lstStyle/>
                        <a:p>
                          <a:endParaRPr lang="en-US"/>
                        </a:p>
                      </a:txBody>
                      <a:tcPr>
                        <a:blipFill rotWithShape="1">
                          <a:blip r:embed="rId4"/>
                          <a:stretch>
                            <a:fillRect t="-8197" r="-611377" b="-975410"/>
                          </a:stretch>
                        </a:blipFill>
                      </a:tcPr>
                    </a:tc>
                    <a:tc>
                      <a:txBody>
                        <a:bodyPr/>
                        <a:lstStyle/>
                        <a:p>
                          <a:endParaRPr lang="en-US"/>
                        </a:p>
                      </a:txBody>
                      <a:tcPr>
                        <a:blipFill rotWithShape="1">
                          <a:blip r:embed="rId4"/>
                          <a:stretch>
                            <a:fillRect l="-100602" t="-8197" r="-515060" b="-975410"/>
                          </a:stretch>
                        </a:blipFill>
                      </a:tcPr>
                    </a:tc>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XY</a:t>
                          </a:r>
                          <a:endParaRPr lang="en-US" dirty="0"/>
                        </a:p>
                      </a:txBody>
                      <a:tcPr/>
                    </a:tc>
                    <a:tc>
                      <a:txBody>
                        <a:bodyPr/>
                        <a:lstStyle/>
                        <a:p>
                          <a:endParaRPr lang="en-US"/>
                        </a:p>
                      </a:txBody>
                      <a:tcPr>
                        <a:blipFill rotWithShape="1">
                          <a:blip r:embed="rId4"/>
                          <a:stretch>
                            <a:fillRect l="-375200" t="-8197" b="-975410"/>
                          </a:stretch>
                        </a:blipFill>
                      </a:tcPr>
                    </a:tc>
                  </a:tr>
                  <a:tr h="370840">
                    <a:tc>
                      <a:txBody>
                        <a:bodyPr/>
                        <a:lstStyle/>
                        <a:p>
                          <a:r>
                            <a:rPr lang="en-US" dirty="0" smtClean="0"/>
                            <a:t>.5</a:t>
                          </a:r>
                          <a:endParaRPr lang="en-US" dirty="0"/>
                        </a:p>
                      </a:txBody>
                      <a:tcPr/>
                    </a:tc>
                    <a:tc>
                      <a:txBody>
                        <a:bodyPr/>
                        <a:lstStyle/>
                        <a:p>
                          <a:r>
                            <a:rPr lang="en-US" dirty="0" smtClean="0"/>
                            <a:t>1620</a:t>
                          </a:r>
                          <a:endParaRPr lang="en-US" dirty="0"/>
                        </a:p>
                      </a:txBody>
                      <a:tcPr/>
                    </a:tc>
                    <a:tc>
                      <a:txBody>
                        <a:bodyPr/>
                        <a:lstStyle/>
                        <a:p>
                          <a:r>
                            <a:rPr lang="en-US" dirty="0" smtClean="0"/>
                            <a:t>-0.30103</a:t>
                          </a:r>
                          <a:endParaRPr lang="en-US" dirty="0"/>
                        </a:p>
                      </a:txBody>
                      <a:tcPr/>
                    </a:tc>
                    <a:tc>
                      <a:txBody>
                        <a:bodyPr/>
                        <a:lstStyle/>
                        <a:p>
                          <a:r>
                            <a:rPr lang="en-US" dirty="0" smtClean="0"/>
                            <a:t>3.20952</a:t>
                          </a:r>
                          <a:endParaRPr lang="en-US" dirty="0"/>
                        </a:p>
                      </a:txBody>
                      <a:tcPr/>
                    </a:tc>
                    <a:tc>
                      <a:txBody>
                        <a:bodyPr/>
                        <a:lstStyle/>
                        <a:p>
                          <a:r>
                            <a:rPr lang="en-US" dirty="0" smtClean="0"/>
                            <a:t>-0.96616</a:t>
                          </a:r>
                          <a:endParaRPr lang="en-US" dirty="0"/>
                        </a:p>
                      </a:txBody>
                      <a:tcPr/>
                    </a:tc>
                    <a:tc>
                      <a:txBody>
                        <a:bodyPr/>
                        <a:lstStyle/>
                        <a:p>
                          <a:r>
                            <a:rPr lang="en-US" dirty="0" smtClean="0"/>
                            <a:t>0.09062</a:t>
                          </a:r>
                          <a:endParaRPr lang="en-US" dirty="0"/>
                        </a:p>
                      </a:txBody>
                      <a:tcPr/>
                    </a:tc>
                  </a:tr>
                  <a:tr h="370840">
                    <a:tc>
                      <a:txBody>
                        <a:bodyPr/>
                        <a:lstStyle/>
                        <a:p>
                          <a:r>
                            <a:rPr lang="en-US" dirty="0" smtClean="0"/>
                            <a:t>1</a:t>
                          </a:r>
                          <a:endParaRPr lang="en-US" dirty="0"/>
                        </a:p>
                      </a:txBody>
                      <a:tcPr/>
                    </a:tc>
                    <a:tc>
                      <a:txBody>
                        <a:bodyPr/>
                        <a:lstStyle/>
                        <a:p>
                          <a:r>
                            <a:rPr lang="en-US" dirty="0" smtClean="0"/>
                            <a:t>1000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1.5</a:t>
                          </a:r>
                          <a:endParaRPr lang="en-US" dirty="0"/>
                        </a:p>
                      </a:txBody>
                      <a:tcPr/>
                    </a:tc>
                    <a:tc>
                      <a:txBody>
                        <a:bodyPr/>
                        <a:lstStyle/>
                        <a:p>
                          <a:r>
                            <a:rPr lang="en-US" dirty="0" smtClean="0"/>
                            <a:t>750</a:t>
                          </a:r>
                          <a:endParaRPr lang="en-US" dirty="0"/>
                        </a:p>
                      </a:txBody>
                      <a:tcPr/>
                    </a:tc>
                    <a:tc>
                      <a:txBody>
                        <a:bodyPr/>
                        <a:lstStyle/>
                        <a:p>
                          <a:r>
                            <a:rPr lang="en-US" dirty="0" smtClean="0"/>
                            <a:t>0.17609</a:t>
                          </a:r>
                          <a:endParaRPr lang="en-US" dirty="0"/>
                        </a:p>
                      </a:txBody>
                      <a:tcPr/>
                    </a:tc>
                    <a:tc>
                      <a:txBody>
                        <a:bodyPr/>
                        <a:lstStyle/>
                        <a:p>
                          <a:r>
                            <a:rPr lang="en-US" dirty="0" smtClean="0"/>
                            <a:t>2.87506</a:t>
                          </a:r>
                          <a:endParaRPr lang="en-US" dirty="0"/>
                        </a:p>
                      </a:txBody>
                      <a:tcPr/>
                    </a:tc>
                    <a:tc>
                      <a:txBody>
                        <a:bodyPr/>
                        <a:lstStyle/>
                        <a:p>
                          <a:r>
                            <a:rPr lang="en-US" dirty="0" smtClean="0"/>
                            <a:t>0.50627</a:t>
                          </a:r>
                          <a:endParaRPr lang="en-US" dirty="0"/>
                        </a:p>
                      </a:txBody>
                      <a:tcPr/>
                    </a:tc>
                    <a:tc>
                      <a:txBody>
                        <a:bodyPr/>
                        <a:lstStyle/>
                        <a:p>
                          <a:r>
                            <a:rPr lang="en-US" dirty="0" smtClean="0"/>
                            <a:t>0.03101</a:t>
                          </a:r>
                          <a:endParaRPr lang="en-US" dirty="0"/>
                        </a:p>
                      </a:txBody>
                      <a:tcPr/>
                    </a:tc>
                  </a:tr>
                  <a:tr h="370840">
                    <a:tc>
                      <a:txBody>
                        <a:bodyPr/>
                        <a:lstStyle/>
                        <a:p>
                          <a:r>
                            <a:rPr lang="en-US" dirty="0" smtClean="0"/>
                            <a:t>2</a:t>
                          </a:r>
                          <a:endParaRPr lang="en-US" dirty="0"/>
                        </a:p>
                      </a:txBody>
                      <a:tcPr/>
                    </a:tc>
                    <a:tc>
                      <a:txBody>
                        <a:bodyPr/>
                        <a:lstStyle/>
                        <a:p>
                          <a:r>
                            <a:rPr lang="en-US" dirty="0" smtClean="0"/>
                            <a:t>620</a:t>
                          </a:r>
                          <a:endParaRPr lang="en-US" dirty="0"/>
                        </a:p>
                      </a:txBody>
                      <a:tcPr/>
                    </a:tc>
                    <a:tc>
                      <a:txBody>
                        <a:bodyPr/>
                        <a:lstStyle/>
                        <a:p>
                          <a:r>
                            <a:rPr lang="en-US" dirty="0" smtClean="0"/>
                            <a:t>0.30103</a:t>
                          </a:r>
                          <a:endParaRPr lang="en-US" dirty="0"/>
                        </a:p>
                      </a:txBody>
                      <a:tcPr/>
                    </a:tc>
                    <a:tc>
                      <a:txBody>
                        <a:bodyPr/>
                        <a:lstStyle/>
                        <a:p>
                          <a:r>
                            <a:rPr lang="en-US" dirty="0" smtClean="0"/>
                            <a:t>2.79239</a:t>
                          </a:r>
                          <a:endParaRPr lang="en-US" dirty="0"/>
                        </a:p>
                      </a:txBody>
                      <a:tcPr/>
                    </a:tc>
                    <a:tc>
                      <a:txBody>
                        <a:bodyPr/>
                        <a:lstStyle/>
                        <a:p>
                          <a:r>
                            <a:rPr lang="en-US" dirty="0" smtClean="0"/>
                            <a:t>0.84059</a:t>
                          </a:r>
                          <a:endParaRPr lang="en-US" dirty="0"/>
                        </a:p>
                      </a:txBody>
                      <a:tcPr/>
                    </a:tc>
                    <a:tc>
                      <a:txBody>
                        <a:bodyPr/>
                        <a:lstStyle/>
                        <a:p>
                          <a:r>
                            <a:rPr lang="en-US" dirty="0" smtClean="0"/>
                            <a:t>0.09062</a:t>
                          </a:r>
                          <a:endParaRPr lang="en-US" dirty="0"/>
                        </a:p>
                      </a:txBody>
                      <a:tcPr/>
                    </a:tc>
                  </a:tr>
                  <a:tr h="370840">
                    <a:tc>
                      <a:txBody>
                        <a:bodyPr/>
                        <a:lstStyle/>
                        <a:p>
                          <a:r>
                            <a:rPr lang="en-US" dirty="0" smtClean="0"/>
                            <a:t>2.5</a:t>
                          </a:r>
                          <a:endParaRPr lang="en-US" dirty="0"/>
                        </a:p>
                      </a:txBody>
                      <a:tcPr/>
                    </a:tc>
                    <a:tc>
                      <a:txBody>
                        <a:bodyPr/>
                        <a:lstStyle/>
                        <a:p>
                          <a:r>
                            <a:rPr lang="en-US" dirty="0" smtClean="0"/>
                            <a:t>520</a:t>
                          </a:r>
                          <a:endParaRPr lang="en-US" dirty="0"/>
                        </a:p>
                      </a:txBody>
                      <a:tcPr/>
                    </a:tc>
                    <a:tc>
                      <a:txBody>
                        <a:bodyPr/>
                        <a:lstStyle/>
                        <a:p>
                          <a:r>
                            <a:rPr lang="en-US" dirty="0" smtClean="0"/>
                            <a:t>0.39794</a:t>
                          </a:r>
                          <a:endParaRPr lang="en-US" dirty="0"/>
                        </a:p>
                      </a:txBody>
                      <a:tcPr/>
                    </a:tc>
                    <a:tc>
                      <a:txBody>
                        <a:bodyPr/>
                        <a:lstStyle/>
                        <a:p>
                          <a:r>
                            <a:rPr lang="en-US" dirty="0" smtClean="0"/>
                            <a:t>2.716</a:t>
                          </a:r>
                          <a:endParaRPr lang="en-US" dirty="0"/>
                        </a:p>
                      </a:txBody>
                      <a:tcPr/>
                    </a:tc>
                    <a:tc>
                      <a:txBody>
                        <a:bodyPr/>
                        <a:lstStyle/>
                        <a:p>
                          <a:r>
                            <a:rPr lang="en-US" dirty="0" smtClean="0"/>
                            <a:t>1.08080</a:t>
                          </a:r>
                          <a:endParaRPr lang="en-US" dirty="0"/>
                        </a:p>
                      </a:txBody>
                      <a:tcPr/>
                    </a:tc>
                    <a:tc>
                      <a:txBody>
                        <a:bodyPr/>
                        <a:lstStyle/>
                        <a:p>
                          <a:r>
                            <a:rPr lang="en-US" dirty="0" smtClean="0"/>
                            <a:t>0.15836</a:t>
                          </a:r>
                          <a:endParaRPr lang="en-US" dirty="0"/>
                        </a:p>
                      </a:txBody>
                      <a:tcPr/>
                    </a:tc>
                  </a:tr>
                  <a:tr h="370840">
                    <a:tc>
                      <a:txBody>
                        <a:bodyPr/>
                        <a:lstStyle/>
                        <a:p>
                          <a:r>
                            <a:rPr lang="en-US" dirty="0" smtClean="0"/>
                            <a:t>3</a:t>
                          </a:r>
                          <a:endParaRPr lang="en-US" dirty="0"/>
                        </a:p>
                      </a:txBody>
                      <a:tcPr/>
                    </a:tc>
                    <a:tc>
                      <a:txBody>
                        <a:bodyPr/>
                        <a:lstStyle/>
                        <a:p>
                          <a:r>
                            <a:rPr lang="en-US" dirty="0" smtClean="0"/>
                            <a:t>460</a:t>
                          </a:r>
                          <a:endParaRPr lang="en-US" dirty="0"/>
                        </a:p>
                      </a:txBody>
                      <a:tcPr/>
                    </a:tc>
                    <a:tc>
                      <a:txBody>
                        <a:bodyPr/>
                        <a:lstStyle/>
                        <a:p>
                          <a:r>
                            <a:rPr lang="en-US" dirty="0" smtClean="0"/>
                            <a:t>0.47712</a:t>
                          </a:r>
                          <a:endParaRPr lang="en-US" dirty="0"/>
                        </a:p>
                      </a:txBody>
                      <a:tcPr/>
                    </a:tc>
                    <a:tc>
                      <a:txBody>
                        <a:bodyPr/>
                        <a:lstStyle/>
                        <a:p>
                          <a:r>
                            <a:rPr lang="en-US" dirty="0" smtClean="0"/>
                            <a:t>2.66276</a:t>
                          </a:r>
                          <a:endParaRPr lang="en-US" dirty="0"/>
                        </a:p>
                      </a:txBody>
                      <a:tcPr/>
                    </a:tc>
                    <a:tc>
                      <a:txBody>
                        <a:bodyPr/>
                        <a:lstStyle/>
                        <a:p>
                          <a:r>
                            <a:rPr lang="en-US" dirty="0" smtClean="0"/>
                            <a:t>1.27046</a:t>
                          </a:r>
                          <a:endParaRPr lang="en-US" dirty="0"/>
                        </a:p>
                      </a:txBody>
                      <a:tcPr/>
                    </a:tc>
                    <a:tc>
                      <a:txBody>
                        <a:bodyPr/>
                        <a:lstStyle/>
                        <a:p>
                          <a:r>
                            <a:rPr lang="en-US" dirty="0" smtClean="0"/>
                            <a:t>0.22764</a:t>
                          </a:r>
                          <a:endParaRPr lang="en-US" dirty="0"/>
                        </a:p>
                      </a:txBody>
                      <a:tcPr/>
                    </a:tc>
                  </a:tr>
                  <a:tr h="1304354">
                    <a:tc>
                      <a:txBody>
                        <a:bodyPr/>
                        <a:lstStyle/>
                        <a:p>
                          <a:r>
                            <a:rPr lang="en-US" dirty="0" smtClean="0"/>
                            <a:t>Total</a:t>
                          </a:r>
                          <a:endParaRPr lang="en-US" dirty="0"/>
                        </a:p>
                      </a:txBody>
                      <a:tcPr/>
                    </a:tc>
                    <a:tc>
                      <a:txBody>
                        <a:bodyPr/>
                        <a:lstStyle/>
                        <a:p>
                          <a:endParaRPr lang="en-US" dirty="0"/>
                        </a:p>
                      </a:txBody>
                      <a:tcPr/>
                    </a:tc>
                    <a:tc>
                      <a:txBody>
                        <a:bodyPr/>
                        <a:lstStyle/>
                        <a:p>
                          <a:endParaRPr lang="en-US"/>
                        </a:p>
                      </a:txBody>
                      <a:tcPr>
                        <a:blipFill rotWithShape="1">
                          <a:blip r:embed="rId4"/>
                          <a:stretch>
                            <a:fillRect l="-199401" t="-200935" r="-411976" b="-7944"/>
                          </a:stretch>
                        </a:blipFill>
                      </a:tcPr>
                    </a:tc>
                    <a:tc>
                      <a:txBody>
                        <a:bodyPr/>
                        <a:lstStyle/>
                        <a:p>
                          <a:endParaRPr lang="en-US"/>
                        </a:p>
                      </a:txBody>
                      <a:tcPr>
                        <a:blipFill rotWithShape="1">
                          <a:blip r:embed="rId4"/>
                          <a:stretch>
                            <a:fillRect l="-210084" t="-200935" r="-189076" b="-7944"/>
                          </a:stretch>
                        </a:blipFill>
                      </a:tcPr>
                    </a:tc>
                    <a:tc>
                      <a:txBody>
                        <a:bodyPr/>
                        <a:lstStyle/>
                        <a:p>
                          <a:endParaRPr lang="en-US"/>
                        </a:p>
                      </a:txBody>
                      <a:tcPr>
                        <a:blipFill rotWithShape="1">
                          <a:blip r:embed="rId4"/>
                          <a:stretch>
                            <a:fillRect l="-369000" t="-200935" r="-125000" b="-7944"/>
                          </a:stretch>
                        </a:blipFill>
                      </a:tcPr>
                    </a:tc>
                    <a:tc>
                      <a:txBody>
                        <a:bodyPr/>
                        <a:lstStyle/>
                        <a:p>
                          <a:endParaRPr lang="en-US"/>
                        </a:p>
                      </a:txBody>
                      <a:tcPr>
                        <a:blipFill rotWithShape="1">
                          <a:blip r:embed="rId4"/>
                          <a:stretch>
                            <a:fillRect l="-375200" t="-200935" b="-7944"/>
                          </a:stretch>
                        </a:blipFill>
                      </a:tcPr>
                    </a:tc>
                  </a:tr>
                </a:tbl>
              </a:graphicData>
            </a:graphic>
          </p:graphicFrame>
        </mc:Fallback>
      </mc:AlternateContent>
    </p:spTree>
    <p:extLst>
      <p:ext uri="{BB962C8B-B14F-4D97-AF65-F5344CB8AC3E}">
        <p14:creationId xmlns:p14="http://schemas.microsoft.com/office/powerpoint/2010/main" xmlns="" val="3731395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a:ea typeface="Cambria Math"/>
                        </a:rPr>
                        <m:t>𝐴</m:t>
                      </m:r>
                      <m:r>
                        <a:rPr lang="en-US" sz="2200" b="0" i="1" smtClean="0">
                          <a:latin typeface="Cambria Math"/>
                          <a:ea typeface="Cambria Math"/>
                        </a:rPr>
                        <m:t>=</m:t>
                      </m:r>
                      <m:r>
                        <a:rPr lang="en-US" sz="2200" b="0" i="1" smtClean="0">
                          <a:latin typeface="Cambria Math"/>
                          <a:ea typeface="Cambria Math"/>
                        </a:rPr>
                        <m:t>2</m:t>
                      </m:r>
                      <m:r>
                        <a:rPr lang="en-US" sz="2200" b="0" i="1" smtClean="0">
                          <a:latin typeface="Cambria Math"/>
                          <a:ea typeface="Cambria Math"/>
                        </a:rPr>
                        <m:t>.</m:t>
                      </m:r>
                      <m:r>
                        <a:rPr lang="en-US" sz="2200" b="0" i="1" smtClean="0">
                          <a:latin typeface="Cambria Math"/>
                          <a:ea typeface="Cambria Math"/>
                        </a:rPr>
                        <m:t>99911</m:t>
                      </m:r>
                      <m:r>
                        <a:rPr lang="en-US" sz="2200" b="0" i="1" smtClean="0">
                          <a:latin typeface="Cambria Math"/>
                          <a:ea typeface="Cambria Math"/>
                        </a:rPr>
                        <m:t> </m:t>
                      </m:r>
                      <m:r>
                        <a:rPr lang="en-US" sz="2200" b="0" i="1" smtClean="0">
                          <a:latin typeface="Cambria Math"/>
                          <a:ea typeface="Cambria Math"/>
                        </a:rPr>
                        <m:t>𝑎𝑛𝑑</m:t>
                      </m:r>
                      <m:r>
                        <a:rPr lang="en-US" sz="2200" b="0" i="1" smtClean="0">
                          <a:latin typeface="Cambria Math"/>
                          <a:ea typeface="Cambria Math"/>
                        </a:rPr>
                        <m:t> </m:t>
                      </m:r>
                      <m:r>
                        <a:rPr lang="en-US" sz="2200" b="0" i="1" smtClean="0">
                          <a:latin typeface="Cambria Math"/>
                          <a:ea typeface="Cambria Math"/>
                        </a:rPr>
                        <m:t>𝐵</m:t>
                      </m:r>
                      <m:r>
                        <a:rPr lang="en-US" sz="2200" b="0" i="1" smtClean="0">
                          <a:latin typeface="Cambria Math"/>
                          <a:ea typeface="Cambria Math"/>
                        </a:rPr>
                        <m:t>=−</m:t>
                      </m:r>
                      <m:r>
                        <a:rPr lang="en-US" sz="2200" b="0" i="1" smtClean="0">
                          <a:latin typeface="Cambria Math"/>
                          <a:ea typeface="Cambria Math"/>
                        </a:rPr>
                        <m:t>0</m:t>
                      </m:r>
                      <m:r>
                        <a:rPr lang="en-US" sz="2200" b="0" i="1" smtClean="0">
                          <a:latin typeface="Cambria Math"/>
                          <a:ea typeface="Cambria Math"/>
                        </a:rPr>
                        <m:t>.</m:t>
                      </m:r>
                      <m:r>
                        <a:rPr lang="en-US" sz="2200" b="0" i="1" smtClean="0">
                          <a:latin typeface="Cambria Math"/>
                          <a:ea typeface="Cambria Math"/>
                        </a:rPr>
                        <m:t>70298</m:t>
                      </m:r>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r>
                        <a:rPr lang="en-US" sz="2200" i="1">
                          <a:latin typeface="Cambria Math"/>
                          <a:ea typeface="Cambria Math"/>
                        </a:rPr>
                        <m:t>𝛾</m:t>
                      </m:r>
                      <m:r>
                        <a:rPr lang="en-US" sz="2200" b="0" i="1" smtClean="0">
                          <a:latin typeface="Cambria Math"/>
                          <a:ea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𝐵</m:t>
                          </m:r>
                        </m:den>
                      </m:f>
                      <m:r>
                        <a:rPr lang="en-US" sz="2200" b="0" i="1" smtClean="0">
                          <a:latin typeface="Cambria Math"/>
                        </a:rPr>
                        <m:t>=</m:t>
                      </m:r>
                      <m:f>
                        <m:fPr>
                          <m:ctrlPr>
                            <a:rPr lang="en-US" sz="2200" i="1">
                              <a:latin typeface="Cambria Math"/>
                            </a:rPr>
                          </m:ctrlPr>
                        </m:fPr>
                        <m:num>
                          <m:r>
                            <a:rPr lang="en-US" sz="2200" i="1">
                              <a:latin typeface="Cambria Math"/>
                            </a:rPr>
                            <m:t>1</m:t>
                          </m:r>
                        </m:num>
                        <m:den>
                          <m:r>
                            <a:rPr lang="en-US" sz="2200" i="1">
                              <a:latin typeface="Cambria Math"/>
                              <a:ea typeface="Cambria Math"/>
                            </a:rPr>
                            <m:t>0</m:t>
                          </m:r>
                          <m:r>
                            <a:rPr lang="en-US" sz="2200" i="1">
                              <a:latin typeface="Cambria Math"/>
                              <a:ea typeface="Cambria Math"/>
                            </a:rPr>
                            <m:t>.</m:t>
                          </m:r>
                          <m:r>
                            <a:rPr lang="en-US" sz="2200" i="1">
                              <a:latin typeface="Cambria Math"/>
                              <a:ea typeface="Cambria Math"/>
                            </a:rPr>
                            <m:t>70298</m:t>
                          </m:r>
                          <m:r>
                            <m:rPr>
                              <m:nor/>
                            </m:rPr>
                            <a:rPr lang="en-US" sz="2200" dirty="0"/>
                            <m:t> </m:t>
                          </m:r>
                        </m:den>
                      </m:f>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42252</m:t>
                      </m:r>
                    </m:oMath>
                  </m:oMathPara>
                </a14:m>
                <a:endParaRPr lang="en-US" sz="2200" dirty="0" smtClean="0"/>
              </a:p>
              <a:p>
                <a:pPr marL="0" indent="0">
                  <a:buNone/>
                </a:pPr>
                <a14:m>
                  <m:oMathPara xmlns:m="http://schemas.openxmlformats.org/officeDocument/2006/math">
                    <m:oMathParaPr>
                      <m:jc m:val="centerGroup"/>
                    </m:oMathParaPr>
                    <m:oMath xmlns:m="http://schemas.openxmlformats.org/officeDocument/2006/math">
                      <m:func>
                        <m:funcPr>
                          <m:ctrlPr>
                            <a:rPr lang="en-US" sz="2200" i="1">
                              <a:latin typeface="Cambria Math"/>
                              <a:ea typeface="Cambria Math"/>
                            </a:rPr>
                          </m:ctrlPr>
                        </m:funcPr>
                        <m:fName>
                          <m:r>
                            <m:rPr>
                              <m:sty m:val="p"/>
                            </m:rPr>
                            <a:rPr lang="en-US" sz="2200">
                              <a:latin typeface="Cambria Math"/>
                              <a:ea typeface="Cambria Math"/>
                            </a:rPr>
                            <m:t>log</m:t>
                          </m:r>
                        </m:fName>
                        <m:e>
                          <m:r>
                            <a:rPr lang="en-US" sz="2200" b="0" i="1" smtClean="0">
                              <a:latin typeface="Cambria Math"/>
                              <a:ea typeface="Cambria Math"/>
                            </a:rPr>
                            <m:t>𝑘</m:t>
                          </m:r>
                          <m:r>
                            <a:rPr lang="en-US" sz="2200" b="0" i="1" smtClean="0">
                              <a:latin typeface="Cambria Math"/>
                              <a:ea typeface="Cambria Math"/>
                            </a:rPr>
                            <m:t>=</m:t>
                          </m:r>
                        </m:e>
                      </m:func>
                      <m:r>
                        <a:rPr lang="en-US" sz="2200" i="1">
                          <a:latin typeface="Cambria Math"/>
                          <a:ea typeface="Cambria Math"/>
                        </a:rPr>
                        <m:t>𝛾</m:t>
                      </m:r>
                      <m:r>
                        <m:rPr>
                          <m:sty m:val="p"/>
                        </m:rPr>
                        <a:rPr lang="en-US" sz="2200" b="0" i="0" smtClean="0">
                          <a:latin typeface="Cambria Math"/>
                          <a:ea typeface="Cambria Math"/>
                        </a:rPr>
                        <m:t>A</m:t>
                      </m:r>
                      <m:r>
                        <a:rPr lang="en-US" sz="2200" b="0" i="0" smtClean="0">
                          <a:latin typeface="Cambria Math"/>
                          <a:ea typeface="Cambria Math"/>
                        </a:rPr>
                        <m:t>⇒</m:t>
                      </m:r>
                      <m:r>
                        <m:rPr>
                          <m:sty m:val="p"/>
                        </m:rPr>
                        <a:rPr lang="en-US" sz="2200" b="0" i="0" smtClean="0">
                          <a:latin typeface="Cambria Math"/>
                          <a:ea typeface="Cambria Math"/>
                        </a:rPr>
                        <m:t>k</m:t>
                      </m:r>
                      <m:r>
                        <a:rPr lang="en-US" sz="2200" b="0" i="0" smtClean="0">
                          <a:latin typeface="Cambria Math"/>
                          <a:ea typeface="Cambria Math"/>
                        </a:rPr>
                        <m:t>=</m:t>
                      </m:r>
                      <m:r>
                        <a:rPr lang="en-US" sz="2200" b="0" i="1" smtClean="0">
                          <a:latin typeface="Cambria Math"/>
                          <a:ea typeface="Cambria Math"/>
                        </a:rPr>
                        <m:t>𝑎𝑛𝑡𝑖𝑙𝑜𝑔</m:t>
                      </m:r>
                      <m:d>
                        <m:dPr>
                          <m:ctrlPr>
                            <a:rPr lang="en-US" sz="2200" b="0" i="1" smtClean="0">
                              <a:latin typeface="Cambria Math"/>
                              <a:ea typeface="Cambria Math"/>
                            </a:rPr>
                          </m:ctrlPr>
                        </m:dPr>
                        <m:e>
                          <m:r>
                            <a:rPr lang="en-US" sz="2200" b="0" i="1" smtClean="0">
                              <a:latin typeface="Cambria Math"/>
                              <a:ea typeface="Cambria Math"/>
                            </a:rPr>
                            <m:t>4</m:t>
                          </m:r>
                          <m:r>
                            <a:rPr lang="en-US" sz="2200" b="0" i="1" smtClean="0">
                              <a:latin typeface="Cambria Math"/>
                              <a:ea typeface="Cambria Math"/>
                            </a:rPr>
                            <m:t>.</m:t>
                          </m:r>
                          <m:r>
                            <a:rPr lang="en-US" sz="2200" b="0" i="1" smtClean="0">
                              <a:latin typeface="Cambria Math"/>
                              <a:ea typeface="Cambria Math"/>
                            </a:rPr>
                            <m:t>26629</m:t>
                          </m:r>
                        </m:e>
                      </m:d>
                      <m:r>
                        <a:rPr lang="en-US" sz="2200" b="0" i="0" smtClean="0">
                          <a:latin typeface="Cambria Math"/>
                          <a:ea typeface="Cambria Math"/>
                        </a:rPr>
                        <m:t>=</m:t>
                      </m:r>
                      <m:r>
                        <a:rPr lang="en-US" sz="2200" b="0" i="0" smtClean="0">
                          <a:latin typeface="Cambria Math"/>
                          <a:ea typeface="Cambria Math"/>
                        </a:rPr>
                        <m:t>1</m:t>
                      </m:r>
                      <m:r>
                        <a:rPr lang="en-US" sz="2200" b="0" i="0" smtClean="0">
                          <a:latin typeface="Cambria Math"/>
                          <a:ea typeface="Cambria Math"/>
                        </a:rPr>
                        <m:t>.</m:t>
                      </m:r>
                      <m:r>
                        <a:rPr lang="en-US" sz="2200" b="0" i="0" smtClean="0">
                          <a:latin typeface="Cambria Math"/>
                          <a:ea typeface="Cambria Math"/>
                        </a:rPr>
                        <m:t>8462</m:t>
                      </m:r>
                      <m:r>
                        <a:rPr lang="en-US" sz="2200" b="0" i="0" smtClean="0">
                          <a:latin typeface="Cambria Math"/>
                          <a:ea typeface="Cambria Math"/>
                        </a:rPr>
                        <m:t>.</m:t>
                      </m:r>
                      <m:r>
                        <a:rPr lang="en-US" sz="2200" b="0" i="0" smtClean="0">
                          <a:latin typeface="Cambria Math"/>
                          <a:ea typeface="Cambria Math"/>
                        </a:rPr>
                        <m:t>48</m:t>
                      </m:r>
                    </m:oMath>
                  </m:oMathPara>
                </a14:m>
                <a:endParaRPr lang="en-US" sz="2200" b="0" dirty="0" smtClean="0">
                  <a:ea typeface="Cambria Math"/>
                </a:endParaRPr>
              </a:p>
              <a:p>
                <a:pPr marL="0" indent="0">
                  <a:buNone/>
                </a:pPr>
                <a:r>
                  <a:rPr lang="en-US" sz="2200" dirty="0" smtClean="0"/>
                  <a:t>Hence the curve</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ea typeface="Cambria Math"/>
                        </a:rPr>
                        <m:t>𝜌</m:t>
                      </m:r>
                      <m:sSup>
                        <m:sSupPr>
                          <m:ctrlPr>
                            <a:rPr lang="en-US" sz="2200" i="1">
                              <a:latin typeface="Cambria Math"/>
                              <a:ea typeface="Cambria Math"/>
                            </a:rPr>
                          </m:ctrlPr>
                        </m:sSupPr>
                        <m:e>
                          <m:r>
                            <a:rPr lang="en-US" sz="2200" i="1">
                              <a:latin typeface="Cambria Math"/>
                              <a:ea typeface="Cambria Math"/>
                            </a:rPr>
                            <m:t>𝜈</m:t>
                          </m:r>
                        </m:e>
                        <m:sup>
                          <m:r>
                            <a:rPr lang="en-US" sz="2200" i="1">
                              <a:latin typeface="Cambria Math"/>
                            </a:rPr>
                            <m:t>1</m:t>
                          </m:r>
                          <m:r>
                            <a:rPr lang="en-US" sz="2200" i="1">
                              <a:latin typeface="Cambria Math"/>
                            </a:rPr>
                            <m:t>.</m:t>
                          </m:r>
                          <m:r>
                            <a:rPr lang="en-US" sz="2200" i="1">
                              <a:latin typeface="Cambria Math"/>
                            </a:rPr>
                            <m:t>42252</m:t>
                          </m:r>
                        </m:sup>
                      </m:sSup>
                      <m:r>
                        <a:rPr lang="en-US" sz="2200" i="1">
                          <a:latin typeface="Cambria Math"/>
                          <a:ea typeface="Cambria Math"/>
                        </a:rPr>
                        <m:t>=</m:t>
                      </m:r>
                      <m:r>
                        <a:rPr lang="en-US" sz="2200">
                          <a:latin typeface="Cambria Math"/>
                          <a:ea typeface="Cambria Math"/>
                        </a:rPr>
                        <m:t>1</m:t>
                      </m:r>
                      <m:r>
                        <a:rPr lang="en-US" sz="2200">
                          <a:latin typeface="Cambria Math"/>
                          <a:ea typeface="Cambria Math"/>
                        </a:rPr>
                        <m:t>.</m:t>
                      </m:r>
                      <m:r>
                        <a:rPr lang="en-US" sz="2200">
                          <a:latin typeface="Cambria Math"/>
                          <a:ea typeface="Cambria Math"/>
                        </a:rPr>
                        <m:t>8462</m:t>
                      </m:r>
                      <m:r>
                        <a:rPr lang="en-US" sz="2200">
                          <a:latin typeface="Cambria Math"/>
                          <a:ea typeface="Cambria Math"/>
                        </a:rPr>
                        <m:t>.</m:t>
                      </m:r>
                      <m:r>
                        <a:rPr lang="en-US" sz="2200">
                          <a:latin typeface="Cambria Math"/>
                          <a:ea typeface="Cambria Math"/>
                        </a:rPr>
                        <m:t>48</m:t>
                      </m:r>
                    </m:oMath>
                  </m:oMathPara>
                </a14:m>
                <a:endParaRPr lang="en-US" sz="2200" dirty="0">
                  <a:ea typeface="Cambria Math"/>
                </a:endParaRPr>
              </a:p>
              <a:p>
                <a:pPr marL="0" indent="0">
                  <a:buNone/>
                </a:pPr>
                <a:endParaRPr lang="en-US" sz="2200" b="1" dirty="0" smtClean="0"/>
              </a:p>
              <a:p>
                <a:pPr>
                  <a:buFont typeface="Wingdings" pitchFamily="2" charset="2"/>
                  <a:buChar char="Ø"/>
                </a:pPr>
                <a:r>
                  <a:rPr lang="en-US" sz="2200" b="1" dirty="0"/>
                  <a:t>FITTING OF THE CURVE </a:t>
                </a:r>
                <a14:m>
                  <m:oMath xmlns:m="http://schemas.openxmlformats.org/officeDocument/2006/math">
                    <m:r>
                      <a:rPr lang="en-US" sz="2200" b="1" i="1">
                        <a:latin typeface="Cambria Math"/>
                      </a:rPr>
                      <m:t>𝒚</m:t>
                    </m:r>
                    <m:r>
                      <a:rPr lang="en-US" sz="2200" b="1" i="1">
                        <a:latin typeface="Cambria Math"/>
                      </a:rPr>
                      <m:t>=</m:t>
                    </m:r>
                    <m:f>
                      <m:fPr>
                        <m:ctrlPr>
                          <a:rPr lang="en-US" sz="2200" b="1" i="1">
                            <a:latin typeface="Cambria Math"/>
                          </a:rPr>
                        </m:ctrlPr>
                      </m:fPr>
                      <m:num>
                        <m:sSub>
                          <m:sSubPr>
                            <m:ctrlPr>
                              <a:rPr lang="en-US" sz="2200" b="1" i="1">
                                <a:latin typeface="Cambria Math"/>
                              </a:rPr>
                            </m:ctrlPr>
                          </m:sSubPr>
                          <m:e>
                            <m:r>
                              <a:rPr lang="en-US" sz="2200" b="1" i="1">
                                <a:latin typeface="Cambria Math"/>
                              </a:rPr>
                              <m:t>𝑪</m:t>
                            </m:r>
                          </m:e>
                          <m:sub>
                            <m:r>
                              <a:rPr lang="en-US" sz="2200" b="1" i="1">
                                <a:latin typeface="Cambria Math"/>
                              </a:rPr>
                              <m:t>𝟎</m:t>
                            </m:r>
                          </m:sub>
                        </m:sSub>
                      </m:num>
                      <m:den>
                        <m:r>
                          <a:rPr lang="en-US" sz="2200" b="1" i="1">
                            <a:latin typeface="Cambria Math"/>
                          </a:rPr>
                          <m:t>𝑿</m:t>
                        </m:r>
                      </m:den>
                    </m:f>
                    <m:r>
                      <a:rPr lang="en-US" sz="2200" b="1" i="1">
                        <a:latin typeface="Cambria Math"/>
                      </a:rPr>
                      <m:t>+</m:t>
                    </m:r>
                    <m:sSub>
                      <m:sSubPr>
                        <m:ctrlPr>
                          <a:rPr lang="en-US" sz="2200" b="1" i="1">
                            <a:latin typeface="Cambria Math"/>
                          </a:rPr>
                        </m:ctrlPr>
                      </m:sSubPr>
                      <m:e>
                        <m:r>
                          <a:rPr lang="en-US" sz="2200" b="1" i="1">
                            <a:latin typeface="Cambria Math"/>
                          </a:rPr>
                          <m:t>𝑪</m:t>
                        </m:r>
                      </m:e>
                      <m:sub>
                        <m:r>
                          <a:rPr lang="en-US" sz="2200" b="1" i="1">
                            <a:latin typeface="Cambria Math"/>
                          </a:rPr>
                          <m:t>𝟏</m:t>
                        </m:r>
                      </m:sub>
                    </m:sSub>
                    <m:rad>
                      <m:radPr>
                        <m:degHide m:val="on"/>
                        <m:ctrlPr>
                          <a:rPr lang="en-US" sz="2200" b="1" i="1">
                            <a:latin typeface="Cambria Math"/>
                          </a:rPr>
                        </m:ctrlPr>
                      </m:radPr>
                      <m:deg/>
                      <m:e>
                        <m:r>
                          <a:rPr lang="en-US" sz="2200" b="1" i="1">
                            <a:latin typeface="Cambria Math"/>
                          </a:rPr>
                          <m:t>𝒙</m:t>
                        </m:r>
                      </m:e>
                    </m:rad>
                  </m:oMath>
                </a14:m>
                <a:endParaRPr lang="en-US" sz="2200" dirty="0"/>
              </a:p>
              <a:p>
                <a:pPr marL="0" indent="0">
                  <a:buNone/>
                </a:pPr>
                <a:r>
                  <a:rPr lang="en-US" sz="2200" dirty="0"/>
                  <a:t> Normal equations are </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𝑦</m:t>
                              </m:r>
                            </m:num>
                            <m:den>
                              <m:r>
                                <a:rPr lang="en-US" sz="2200" i="1">
                                  <a:latin typeface="Cambria Math"/>
                                </a:rPr>
                                <m:t>𝑥</m:t>
                              </m:r>
                            </m:den>
                          </m:f>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sSup>
                                    <m:sSupPr>
                                      <m:ctrlPr>
                                        <a:rPr lang="en-US" sz="2200" i="1">
                                          <a:latin typeface="Cambria Math"/>
                                        </a:rPr>
                                      </m:ctrlPr>
                                    </m:sSupPr>
                                    <m:e>
                                      <m:r>
                                        <a:rPr lang="en-US" sz="2200" i="1">
                                          <a:latin typeface="Cambria Math"/>
                                        </a:rPr>
                                        <m:t>𝑥</m:t>
                                      </m:r>
                                    </m:e>
                                    <m:sup>
                                      <m:r>
                                        <a:rPr lang="en-US" sz="2200" i="1">
                                          <a:latin typeface="Cambria Math"/>
                                        </a:rPr>
                                        <m:t>2</m:t>
                                      </m:r>
                                    </m:sup>
                                  </m:sSup>
                                </m:den>
                              </m:f>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rad>
                                        <m:radPr>
                                          <m:degHide m:val="on"/>
                                          <m:ctrlPr>
                                            <a:rPr lang="en-US" sz="2200" i="1">
                                              <a:latin typeface="Cambria Math"/>
                                            </a:rPr>
                                          </m:ctrlPr>
                                        </m:radPr>
                                        <m:deg/>
                                        <m:e>
                                          <m:r>
                                            <a:rPr lang="en-US" sz="2200" i="1">
                                              <a:latin typeface="Cambria Math"/>
                                            </a:rPr>
                                            <m:t>𝑥</m:t>
                                          </m:r>
                                        </m:e>
                                      </m:rad>
                                    </m:den>
                                  </m:f>
                                </m:e>
                              </m:nary>
                            </m:e>
                          </m:nary>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𝑦</m:t>
                          </m:r>
                          <m:rad>
                            <m:radPr>
                              <m:degHide m:val="on"/>
                              <m:ctrlPr>
                                <a:rPr lang="en-US" sz="2200" i="1">
                                  <a:latin typeface="Cambria Math"/>
                                </a:rPr>
                              </m:ctrlPr>
                            </m:radPr>
                            <m:deg/>
                            <m:e>
                              <m:r>
                                <a:rPr lang="en-US" sz="2200" i="1">
                                  <a:latin typeface="Cambria Math"/>
                                </a:rPr>
                                <m:t>𝑥</m:t>
                              </m:r>
                            </m:e>
                          </m:rad>
                        </m:e>
                      </m:nary>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rad>
                                <m:radPr>
                                  <m:degHide m:val="on"/>
                                  <m:ctrlPr>
                                    <a:rPr lang="en-US" sz="2200" i="1">
                                      <a:latin typeface="Cambria Math"/>
                                    </a:rPr>
                                  </m:ctrlPr>
                                </m:radPr>
                                <m:deg/>
                                <m:e>
                                  <m:r>
                                    <a:rPr lang="en-US" sz="2200" i="1">
                                      <a:latin typeface="Cambria Math"/>
                                    </a:rPr>
                                    <m:t>𝑥</m:t>
                                  </m:r>
                                </m:e>
                              </m:rad>
                            </m:den>
                          </m:f>
                        </m:e>
                      </m:nary>
                      <m:r>
                        <a:rPr lang="en-US" sz="2200">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a:rPr>
                          </m:ctrlPr>
                        </m:naryPr>
                        <m:sub/>
                        <m:sup/>
                        <m:e>
                          <m:r>
                            <a:rPr lang="en-US" sz="2200" i="1">
                              <a:latin typeface="Cambria Math"/>
                            </a:rPr>
                            <m:t>𝑥</m:t>
                          </m:r>
                        </m:e>
                      </m:nary>
                      <m:r>
                        <a:rPr lang="en-US" sz="2200" i="1">
                          <a:latin typeface="Cambria Math"/>
                        </a:rPr>
                        <m:t>.</m:t>
                      </m:r>
                    </m:oMath>
                  </m:oMathPara>
                </a14:m>
                <a:endParaRPr lang="en-US" sz="2200" dirty="0"/>
              </a:p>
              <a:p>
                <a:pPr marL="0" indent="0">
                  <a:buNone/>
                </a:pPr>
                <a:endParaRPr lang="en-US" sz="2200" dirty="0" smtClean="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674" b="-202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27813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200" b="1" dirty="0" smtClean="0"/>
                  <a:t>Example 5</a:t>
                </a:r>
                <a:r>
                  <a:rPr lang="en-US" sz="2200" dirty="0" smtClean="0"/>
                  <a:t> Use the method of least squares to the fit the curve:</a:t>
                </a:r>
              </a:p>
              <a:p>
                <a:pPr marL="0" indent="0">
                  <a:buNone/>
                </a:pPr>
                <a14:m>
                  <m:oMath xmlns:m="http://schemas.openxmlformats.org/officeDocument/2006/math">
                    <m:r>
                      <a:rPr lang="en-US" sz="2200" b="0" i="1" smtClean="0">
                        <a:latin typeface="Cambria Math"/>
                      </a:rPr>
                      <m:t>𝑦</m:t>
                    </m:r>
                    <m:r>
                      <a:rPr lang="en-US" sz="2200" b="0" i="1" smtClean="0">
                        <a:latin typeface="Cambria Math"/>
                      </a:rPr>
                      <m:t>=</m:t>
                    </m:r>
                    <m:f>
                      <m:fPr>
                        <m:ctrlPr>
                          <a:rPr lang="en-US" sz="2200" b="0" i="1" smtClean="0">
                            <a:latin typeface="Cambria Math"/>
                          </a:rPr>
                        </m:ctrlPr>
                      </m:fPr>
                      <m:num>
                        <m:sSub>
                          <m:sSubPr>
                            <m:ctrlPr>
                              <a:rPr lang="en-US" sz="2200" b="0" i="1" smtClean="0">
                                <a:latin typeface="Cambria Math"/>
                              </a:rPr>
                            </m:ctrlPr>
                          </m:sSubPr>
                          <m:e>
                            <m:r>
                              <a:rPr lang="en-US" sz="2200" b="0" i="1" smtClean="0">
                                <a:latin typeface="Cambria Math"/>
                              </a:rPr>
                              <m:t>𝑐</m:t>
                            </m:r>
                          </m:e>
                          <m:sub>
                            <m:r>
                              <a:rPr lang="en-US" sz="2200" b="0" i="1" smtClean="0">
                                <a:latin typeface="Cambria Math"/>
                              </a:rPr>
                              <m:t>0</m:t>
                            </m:r>
                          </m:sub>
                        </m:sSub>
                      </m:num>
                      <m:den>
                        <m:r>
                          <a:rPr lang="en-US" sz="2200" b="0" i="1" smtClean="0">
                            <a:latin typeface="Cambria Math"/>
                          </a:rPr>
                          <m:t>𝑥</m:t>
                        </m:r>
                      </m:den>
                    </m:f>
                    <m:r>
                      <a:rPr lang="en-US" sz="2200" b="0" i="1" smtClean="0">
                        <a:latin typeface="Cambria Math"/>
                      </a:rPr>
                      <m:t>+</m:t>
                    </m:r>
                    <m:sSub>
                      <m:sSubPr>
                        <m:ctrlPr>
                          <a:rPr lang="en-US" sz="2200" b="0" i="1" smtClean="0">
                            <a:latin typeface="Cambria Math"/>
                          </a:rPr>
                        </m:ctrlPr>
                      </m:sSubPr>
                      <m:e>
                        <m:r>
                          <a:rPr lang="en-US" sz="2200" b="0" i="1" smtClean="0">
                            <a:latin typeface="Cambria Math"/>
                          </a:rPr>
                          <m:t>𝑐</m:t>
                        </m:r>
                      </m:e>
                      <m:sub>
                        <m:r>
                          <a:rPr lang="en-US" sz="2200" b="0" i="1" smtClean="0">
                            <a:latin typeface="Cambria Math"/>
                          </a:rPr>
                          <m:t>1</m:t>
                        </m:r>
                      </m:sub>
                    </m:sSub>
                    <m:rad>
                      <m:radPr>
                        <m:degHide m:val="on"/>
                        <m:ctrlPr>
                          <a:rPr lang="en-US" sz="2200" b="0" i="1" smtClean="0">
                            <a:latin typeface="Cambria Math"/>
                          </a:rPr>
                        </m:ctrlPr>
                      </m:radPr>
                      <m:deg/>
                      <m:e>
                        <m:r>
                          <a:rPr lang="en-US" sz="2200" b="0" i="1" smtClean="0">
                            <a:latin typeface="Cambria Math"/>
                          </a:rPr>
                          <m:t>𝑥</m:t>
                        </m:r>
                      </m:e>
                    </m:rad>
                  </m:oMath>
                </a14:m>
                <a:r>
                  <a:rPr lang="en-US" sz="2200" dirty="0" smtClean="0"/>
                  <a:t> to the following table of values:</a:t>
                </a:r>
              </a:p>
              <a:p>
                <a:pPr marL="0" indent="0">
                  <a:buNone/>
                </a:pPr>
                <a:endParaRPr lang="en-US" sz="2200" dirty="0"/>
              </a:p>
              <a:p>
                <a:pPr marL="0" indent="0">
                  <a:buNone/>
                </a:pPr>
                <a:endParaRPr lang="en-US" sz="2200" dirty="0" smtClean="0"/>
              </a:p>
              <a:p>
                <a:pPr marL="0" indent="0">
                  <a:buNone/>
                </a:pPr>
                <a:endParaRPr lang="en-US" sz="2200" dirty="0"/>
              </a:p>
              <a:p>
                <a:pPr>
                  <a:buFont typeface="Wingdings" pitchFamily="2" charset="2"/>
                  <a:buChar char="Ø"/>
                </a:pPr>
                <a:r>
                  <a:rPr lang="en-US" sz="2200" dirty="0" smtClean="0"/>
                  <a:t>Solution: Let given curve is   </a:t>
                </a:r>
                <a14:m>
                  <m:oMath xmlns:m="http://schemas.openxmlformats.org/officeDocument/2006/math">
                    <m:r>
                      <a:rPr lang="en-US" sz="2200" b="1" i="1">
                        <a:latin typeface="Cambria Math"/>
                      </a:rPr>
                      <m:t>𝒚</m:t>
                    </m:r>
                    <m:r>
                      <a:rPr lang="en-US" sz="2200" b="1" i="1">
                        <a:latin typeface="Cambria Math"/>
                      </a:rPr>
                      <m:t>=</m:t>
                    </m:r>
                    <m:f>
                      <m:fPr>
                        <m:ctrlPr>
                          <a:rPr lang="en-US" sz="2200" b="1" i="1">
                            <a:latin typeface="Cambria Math"/>
                          </a:rPr>
                        </m:ctrlPr>
                      </m:fPr>
                      <m:num>
                        <m:sSub>
                          <m:sSubPr>
                            <m:ctrlPr>
                              <a:rPr lang="en-US" sz="2200" b="1" i="1">
                                <a:latin typeface="Cambria Math"/>
                              </a:rPr>
                            </m:ctrlPr>
                          </m:sSubPr>
                          <m:e>
                            <m:r>
                              <a:rPr lang="en-US" sz="2200" b="1" i="1" smtClean="0">
                                <a:latin typeface="Cambria Math"/>
                              </a:rPr>
                              <m:t>𝒄</m:t>
                            </m:r>
                          </m:e>
                          <m:sub>
                            <m:r>
                              <a:rPr lang="en-US" sz="2200" b="1" i="1">
                                <a:latin typeface="Cambria Math"/>
                              </a:rPr>
                              <m:t>𝟎</m:t>
                            </m:r>
                          </m:sub>
                        </m:sSub>
                      </m:num>
                      <m:den>
                        <m:r>
                          <a:rPr lang="en-US" sz="2200" b="1" i="1" smtClean="0">
                            <a:latin typeface="Cambria Math"/>
                          </a:rPr>
                          <m:t>𝒙</m:t>
                        </m:r>
                      </m:den>
                    </m:f>
                    <m:r>
                      <a:rPr lang="en-US" sz="2200" b="1" i="1">
                        <a:latin typeface="Cambria Math"/>
                      </a:rPr>
                      <m:t>+</m:t>
                    </m:r>
                    <m:sSub>
                      <m:sSubPr>
                        <m:ctrlPr>
                          <a:rPr lang="en-US" sz="2200" b="1" i="1">
                            <a:latin typeface="Cambria Math"/>
                          </a:rPr>
                        </m:ctrlPr>
                      </m:sSubPr>
                      <m:e>
                        <m:r>
                          <a:rPr lang="en-US" sz="2200" b="1" i="1" smtClean="0">
                            <a:latin typeface="Cambria Math"/>
                          </a:rPr>
                          <m:t>𝒄</m:t>
                        </m:r>
                      </m:e>
                      <m:sub>
                        <m:r>
                          <a:rPr lang="en-US" sz="2200" b="1" i="1">
                            <a:latin typeface="Cambria Math"/>
                          </a:rPr>
                          <m:t>𝟏</m:t>
                        </m:r>
                      </m:sub>
                    </m:sSub>
                    <m:rad>
                      <m:radPr>
                        <m:degHide m:val="on"/>
                        <m:ctrlPr>
                          <a:rPr lang="en-US" sz="2200" b="1" i="1">
                            <a:latin typeface="Cambria Math"/>
                          </a:rPr>
                        </m:ctrlPr>
                      </m:radPr>
                      <m:deg/>
                      <m:e>
                        <m:r>
                          <a:rPr lang="en-US" sz="2200" b="1" i="1">
                            <a:latin typeface="Cambria Math"/>
                          </a:rPr>
                          <m:t>𝒙</m:t>
                        </m:r>
                      </m:e>
                    </m:rad>
                  </m:oMath>
                </a14:m>
                <a:endParaRPr lang="en-US" sz="2200" dirty="0"/>
              </a:p>
              <a:p>
                <a:pPr marL="0" indent="0">
                  <a:buNone/>
                </a:pPr>
                <a:r>
                  <a:rPr lang="en-US" sz="2200" dirty="0"/>
                  <a:t> Normal equations are </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𝑦</m:t>
                              </m:r>
                            </m:num>
                            <m:den>
                              <m:r>
                                <a:rPr lang="en-US" sz="2200" i="1">
                                  <a:latin typeface="Cambria Math"/>
                                </a:rPr>
                                <m:t>𝑥</m:t>
                              </m:r>
                            </m:den>
                          </m:f>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sSup>
                                    <m:sSupPr>
                                      <m:ctrlPr>
                                        <a:rPr lang="en-US" sz="2200" i="1">
                                          <a:latin typeface="Cambria Math"/>
                                        </a:rPr>
                                      </m:ctrlPr>
                                    </m:sSupPr>
                                    <m:e>
                                      <m:r>
                                        <a:rPr lang="en-US" sz="2200" i="1">
                                          <a:latin typeface="Cambria Math"/>
                                        </a:rPr>
                                        <m:t>𝑥</m:t>
                                      </m:r>
                                    </m:e>
                                    <m:sup>
                                      <m:r>
                                        <a:rPr lang="en-US" sz="2200" i="1">
                                          <a:latin typeface="Cambria Math"/>
                                        </a:rPr>
                                        <m:t>2</m:t>
                                      </m:r>
                                    </m:sup>
                                  </m:sSup>
                                </m:den>
                              </m:f>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rad>
                                        <m:radPr>
                                          <m:degHide m:val="on"/>
                                          <m:ctrlPr>
                                            <a:rPr lang="en-US" sz="2200" i="1">
                                              <a:latin typeface="Cambria Math"/>
                                            </a:rPr>
                                          </m:ctrlPr>
                                        </m:radPr>
                                        <m:deg/>
                                        <m:e>
                                          <m:r>
                                            <a:rPr lang="en-US" sz="2200" i="1">
                                              <a:latin typeface="Cambria Math"/>
                                            </a:rPr>
                                            <m:t>𝑥</m:t>
                                          </m:r>
                                        </m:e>
                                      </m:rad>
                                    </m:den>
                                  </m:f>
                                </m:e>
                              </m:nary>
                            </m:e>
                          </m:nary>
                        </m:e>
                      </m:nary>
                    </m:oMath>
                  </m:oMathPara>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2200" i="1">
                              <a:latin typeface="Cambria Math"/>
                            </a:rPr>
                          </m:ctrlPr>
                        </m:naryPr>
                        <m:sub/>
                        <m:sup/>
                        <m:e>
                          <m:r>
                            <a:rPr lang="en-US" sz="2200" i="1">
                              <a:latin typeface="Cambria Math"/>
                            </a:rPr>
                            <m:t>𝑦</m:t>
                          </m:r>
                          <m:rad>
                            <m:radPr>
                              <m:degHide m:val="on"/>
                              <m:ctrlPr>
                                <a:rPr lang="en-US" sz="2200" i="1">
                                  <a:latin typeface="Cambria Math"/>
                                </a:rPr>
                              </m:ctrlPr>
                            </m:radPr>
                            <m:deg/>
                            <m:e>
                              <m:r>
                                <a:rPr lang="en-US" sz="2200" i="1">
                                  <a:latin typeface="Cambria Math"/>
                                </a:rPr>
                                <m:t>𝑥</m:t>
                              </m:r>
                            </m:e>
                          </m:rad>
                        </m:e>
                      </m:nary>
                      <m:r>
                        <a:rPr lang="en-US" sz="2200" i="1">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0</m:t>
                          </m:r>
                        </m:sub>
                      </m:sSub>
                      <m:nary>
                        <m:naryPr>
                          <m:chr m:val="∑"/>
                          <m:subHide m:val="on"/>
                          <m:supHide m:val="on"/>
                          <m:ctrlPr>
                            <a:rPr lang="en-US" sz="2200" i="1">
                              <a:latin typeface="Cambria Math"/>
                            </a:rPr>
                          </m:ctrlPr>
                        </m:naryPr>
                        <m:sub/>
                        <m:sup/>
                        <m:e>
                          <m:f>
                            <m:fPr>
                              <m:ctrlPr>
                                <a:rPr lang="en-US" sz="2200" i="1">
                                  <a:latin typeface="Cambria Math"/>
                                </a:rPr>
                              </m:ctrlPr>
                            </m:fPr>
                            <m:num>
                              <m:r>
                                <a:rPr lang="en-US" sz="2200" i="1">
                                  <a:latin typeface="Cambria Math"/>
                                </a:rPr>
                                <m:t>1</m:t>
                              </m:r>
                            </m:num>
                            <m:den>
                              <m:rad>
                                <m:radPr>
                                  <m:degHide m:val="on"/>
                                  <m:ctrlPr>
                                    <a:rPr lang="en-US" sz="2200" i="1">
                                      <a:latin typeface="Cambria Math"/>
                                    </a:rPr>
                                  </m:ctrlPr>
                                </m:radPr>
                                <m:deg/>
                                <m:e>
                                  <m:r>
                                    <a:rPr lang="en-US" sz="2200" i="1">
                                      <a:latin typeface="Cambria Math"/>
                                    </a:rPr>
                                    <m:t>𝑥</m:t>
                                  </m:r>
                                </m:e>
                              </m:rad>
                            </m:den>
                          </m:f>
                        </m:e>
                      </m:nary>
                      <m:r>
                        <a:rPr lang="en-US" sz="2200">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1</m:t>
                          </m:r>
                        </m:sub>
                      </m:sSub>
                      <m:nary>
                        <m:naryPr>
                          <m:chr m:val="∑"/>
                          <m:subHide m:val="on"/>
                          <m:supHide m:val="on"/>
                          <m:ctrlPr>
                            <a:rPr lang="en-US" sz="2200" i="1">
                              <a:latin typeface="Cambria Math"/>
                            </a:rPr>
                          </m:ctrlPr>
                        </m:naryPr>
                        <m:sub/>
                        <m:sup/>
                        <m:e>
                          <m:r>
                            <a:rPr lang="en-US" sz="2200" i="1">
                              <a:latin typeface="Cambria Math"/>
                            </a:rPr>
                            <m:t>𝑥</m:t>
                          </m:r>
                        </m:e>
                      </m:nary>
                      <m:r>
                        <a:rPr lang="en-US" sz="2200" i="1">
                          <a:latin typeface="Cambria Math"/>
                        </a:rPr>
                        <m:t>.</m:t>
                      </m:r>
                    </m:oMath>
                  </m:oMathPara>
                </a14:m>
                <a:endParaRPr lang="en-US" sz="2200" dirty="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617" b="-504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graphicFrame>
        <p:nvGraphicFramePr>
          <p:cNvPr id="2" name="Table 1"/>
          <p:cNvGraphicFramePr>
            <a:graphicFrameLocks noGrp="1"/>
          </p:cNvGraphicFramePr>
          <p:nvPr>
            <p:extLst>
              <p:ext uri="{D42A27DB-BD31-4B8C-83A1-F6EECF244321}">
                <p14:modId xmlns:p14="http://schemas.microsoft.com/office/powerpoint/2010/main" xmlns="" val="1729336386"/>
              </p:ext>
            </p:extLst>
          </p:nvPr>
        </p:nvGraphicFramePr>
        <p:xfrm>
          <a:off x="675409" y="2286000"/>
          <a:ext cx="6095999" cy="74168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r>
                        <a:rPr lang="en-US" dirty="0" smtClean="0"/>
                        <a:t>X</a:t>
                      </a:r>
                      <a:endParaRPr lang="en-US" dirty="0"/>
                    </a:p>
                  </a:txBody>
                  <a:tcPr/>
                </a:tc>
                <a:tc>
                  <a:txBody>
                    <a:bodyPr/>
                    <a:lstStyle/>
                    <a:p>
                      <a:r>
                        <a:rPr lang="en-US" dirty="0" smtClean="0"/>
                        <a:t>0.1</a:t>
                      </a:r>
                      <a:endParaRPr lang="en-US" dirty="0"/>
                    </a:p>
                  </a:txBody>
                  <a:tcPr/>
                </a:tc>
                <a:tc>
                  <a:txBody>
                    <a:bodyPr/>
                    <a:lstStyle/>
                    <a:p>
                      <a:r>
                        <a:rPr lang="en-US" dirty="0" smtClean="0"/>
                        <a:t>0.2</a:t>
                      </a:r>
                      <a:endParaRPr lang="en-US" dirty="0"/>
                    </a:p>
                  </a:txBody>
                  <a:tcPr/>
                </a:tc>
                <a:tc>
                  <a:txBody>
                    <a:bodyPr/>
                    <a:lstStyle/>
                    <a:p>
                      <a:r>
                        <a:rPr lang="en-US" dirty="0" smtClean="0"/>
                        <a:t>0.4</a:t>
                      </a:r>
                      <a:endParaRPr lang="en-US" dirty="0"/>
                    </a:p>
                  </a:txBody>
                  <a:tcPr/>
                </a:tc>
                <a:tc>
                  <a:txBody>
                    <a:bodyPr/>
                    <a:lstStyle/>
                    <a:p>
                      <a:r>
                        <a:rPr lang="en-US" dirty="0" smtClean="0"/>
                        <a:t>0.5</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Y</a:t>
                      </a:r>
                      <a:endParaRPr lang="en-US" dirty="0"/>
                    </a:p>
                  </a:txBody>
                  <a:tcPr/>
                </a:tc>
                <a:tc>
                  <a:txBody>
                    <a:bodyPr/>
                    <a:lstStyle/>
                    <a:p>
                      <a:r>
                        <a:rPr lang="en-US" dirty="0" smtClean="0"/>
                        <a:t>21</a:t>
                      </a:r>
                      <a:endParaRPr lang="en-US" dirty="0"/>
                    </a:p>
                  </a:txBody>
                  <a:tcPr/>
                </a:tc>
                <a:tc>
                  <a:txBody>
                    <a:bodyPr/>
                    <a:lstStyle/>
                    <a:p>
                      <a:r>
                        <a:rPr lang="en-US" dirty="0" smtClean="0"/>
                        <a:t>11</a:t>
                      </a:r>
                      <a:endParaRPr lang="en-US" dirty="0"/>
                    </a:p>
                  </a:txBody>
                  <a:tcPr/>
                </a:tc>
                <a:tc>
                  <a:txBody>
                    <a:bodyPr/>
                    <a:lstStyle/>
                    <a:p>
                      <a:r>
                        <a:rPr lang="en-US" dirty="0" smtClean="0"/>
                        <a:t>7</a:t>
                      </a:r>
                      <a:endParaRPr lang="en-US" dirty="0"/>
                    </a:p>
                  </a:txBody>
                  <a:tcPr/>
                </a:tc>
                <a:tc>
                  <a:txBody>
                    <a:bodyPr/>
                    <a:lstStyle/>
                    <a:p>
                      <a:r>
                        <a:rPr lang="en-US" dirty="0" smtClean="0"/>
                        <a:t>6</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r>
            </a:tbl>
          </a:graphicData>
        </a:graphic>
      </p:graphicFrame>
    </p:spTree>
    <p:extLst>
      <p:ext uri="{BB962C8B-B14F-4D97-AF65-F5344CB8AC3E}">
        <p14:creationId xmlns:p14="http://schemas.microsoft.com/office/powerpoint/2010/main" xmlns="" val="1029558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302</m:t>
                      </m:r>
                      <m:r>
                        <a:rPr lang="en-US" sz="2200" b="0" i="1" smtClean="0">
                          <a:latin typeface="Cambria Math"/>
                        </a:rPr>
                        <m:t>.</m:t>
                      </m:r>
                      <m:r>
                        <a:rPr lang="en-US" sz="2200" b="0" i="1" smtClean="0">
                          <a:latin typeface="Cambria Math"/>
                        </a:rPr>
                        <m:t>5</m:t>
                      </m:r>
                      <m:r>
                        <a:rPr lang="en-US" sz="2200" i="1">
                          <a:latin typeface="Cambria Math"/>
                        </a:rPr>
                        <m:t>=</m:t>
                      </m:r>
                      <m:r>
                        <a:rPr lang="en-US" sz="2200" b="0" i="1" smtClean="0">
                          <a:latin typeface="Cambria Math"/>
                        </a:rPr>
                        <m:t>136</m:t>
                      </m:r>
                      <m:r>
                        <a:rPr lang="en-US" sz="2200" b="0" i="1" smtClean="0">
                          <a:latin typeface="Cambria Math"/>
                        </a:rPr>
                        <m:t>.</m:t>
                      </m:r>
                      <m:r>
                        <a:rPr lang="en-US" sz="2200" b="0" i="1" smtClean="0">
                          <a:latin typeface="Cambria Math"/>
                        </a:rPr>
                        <m:t>5</m:t>
                      </m:r>
                      <m:sSub>
                        <m:sSubPr>
                          <m:ctrlPr>
                            <a:rPr lang="en-US" sz="2200" i="1">
                              <a:latin typeface="Cambria Math"/>
                            </a:rPr>
                          </m:ctrlPr>
                        </m:sSubPr>
                        <m:e>
                          <m:r>
                            <a:rPr lang="en-US" sz="2200" i="1">
                              <a:latin typeface="Cambria Math"/>
                            </a:rPr>
                            <m:t>𝑐</m:t>
                          </m:r>
                        </m:e>
                        <m:sub>
                          <m:r>
                            <a:rPr lang="en-US" sz="2200" b="0" i="1" smtClean="0">
                              <a:latin typeface="Cambria Math"/>
                            </a:rPr>
                            <m:t>0</m:t>
                          </m:r>
                        </m:sub>
                      </m:sSub>
                      <m:r>
                        <a:rPr lang="en-US" sz="2200" b="0" i="1" smtClean="0">
                          <a:latin typeface="Cambria Math"/>
                        </a:rPr>
                        <m:t>+</m:t>
                      </m:r>
                      <m:r>
                        <a:rPr lang="en-US" sz="2200" b="0" i="1" smtClean="0">
                          <a:latin typeface="Cambria Math"/>
                        </a:rPr>
                        <m:t>10</m:t>
                      </m:r>
                      <m:r>
                        <a:rPr lang="en-US" sz="2200" b="0" i="1" smtClean="0">
                          <a:latin typeface="Cambria Math"/>
                        </a:rPr>
                        <m:t>.</m:t>
                      </m:r>
                      <m:r>
                        <a:rPr lang="en-US" sz="2200" b="0" i="1" smtClean="0">
                          <a:latin typeface="Cambria Math"/>
                        </a:rPr>
                        <m:t>10081</m:t>
                      </m:r>
                      <m:sSub>
                        <m:sSubPr>
                          <m:ctrlPr>
                            <a:rPr lang="en-US" sz="2200" i="1">
                              <a:latin typeface="Cambria Math"/>
                            </a:rPr>
                          </m:ctrlPr>
                        </m:sSubPr>
                        <m:e>
                          <m:r>
                            <a:rPr lang="en-US" sz="2200" i="1">
                              <a:latin typeface="Cambria Math"/>
                            </a:rPr>
                            <m:t>𝑐</m:t>
                          </m:r>
                        </m:e>
                        <m:sub>
                          <m:r>
                            <a:rPr lang="en-US" sz="2200" b="0" i="1" smtClean="0">
                              <a:latin typeface="Cambria Math"/>
                            </a:rPr>
                            <m:t>1</m:t>
                          </m:r>
                        </m:sub>
                      </m:sSub>
                    </m:oMath>
                  </m:oMathPara>
                </a14:m>
                <a:endParaRPr lang="en-US" sz="2200" dirty="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283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graphicFrame>
            <p:nvGraphicFramePr>
              <p:cNvPr id="7" name="Table 6"/>
              <p:cNvGraphicFramePr>
                <a:graphicFrameLocks noGrp="1"/>
              </p:cNvGraphicFramePr>
              <p:nvPr>
                <p:extLst>
                  <p:ext uri="{D42A27DB-BD31-4B8C-83A1-F6EECF244321}">
                    <p14:modId xmlns:p14="http://schemas.microsoft.com/office/powerpoint/2010/main" val="1901851141"/>
                  </p:ext>
                </p:extLst>
              </p:nvPr>
            </p:nvGraphicFramePr>
            <p:xfrm>
              <a:off x="730827" y="1371600"/>
              <a:ext cx="6096000" cy="3523298"/>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𝑦</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a:rPr>
                                    </m:ctrlPr>
                                  </m:fPr>
                                  <m:num>
                                    <m:r>
                                      <a:rPr lang="en-US" sz="1800" i="1">
                                        <a:latin typeface="Cambria Math"/>
                                      </a:rPr>
                                      <m:t>𝑦</m:t>
                                    </m:r>
                                  </m:num>
                                  <m:den>
                                    <m:r>
                                      <a:rPr lang="en-US" sz="1800" i="1">
                                        <a:latin typeface="Cambria Math"/>
                                      </a:rPr>
                                      <m:t>𝑥</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a:rPr>
                                  <m:t>𝑦</m:t>
                                </m:r>
                                <m:rad>
                                  <m:radPr>
                                    <m:degHide m:val="on"/>
                                    <m:ctrlPr>
                                      <a:rPr lang="en-US" sz="1800" i="1">
                                        <a:latin typeface="Cambria Math"/>
                                      </a:rPr>
                                    </m:ctrlPr>
                                  </m:radPr>
                                  <m:deg/>
                                  <m:e>
                                    <m:r>
                                      <a:rPr lang="en-US" sz="1800" i="1">
                                        <a:latin typeface="Cambria Math"/>
                                      </a:rPr>
                                      <m:t>𝑥</m:t>
                                    </m:r>
                                  </m:e>
                                </m:ra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a:rPr>
                                    </m:ctrlPr>
                                  </m:fPr>
                                  <m:num>
                                    <m:r>
                                      <a:rPr lang="en-US" sz="1800" b="1" i="1" smtClean="0">
                                        <a:latin typeface="Cambria Math"/>
                                      </a:rPr>
                                      <m:t>𝟏</m:t>
                                    </m:r>
                                  </m:num>
                                  <m:den>
                                    <m:rad>
                                      <m:radPr>
                                        <m:degHide m:val="on"/>
                                        <m:ctrlPr>
                                          <a:rPr lang="en-US" sz="1800" i="1" smtClean="0">
                                            <a:latin typeface="Cambria Math"/>
                                          </a:rPr>
                                        </m:ctrlPr>
                                      </m:radPr>
                                      <m:deg/>
                                      <m:e>
                                        <m:r>
                                          <a:rPr lang="en-US" sz="1800" i="1">
                                            <a:latin typeface="Cambria Math"/>
                                          </a:rPr>
                                          <m:t>𝑥</m:t>
                                        </m:r>
                                      </m:e>
                                    </m:rad>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a:rPr>
                                    </m:ctrlPr>
                                  </m:fPr>
                                  <m:num>
                                    <m:r>
                                      <a:rPr lang="en-US" sz="1800" i="1">
                                        <a:latin typeface="Cambria Math"/>
                                      </a:rPr>
                                      <m:t>1</m:t>
                                    </m:r>
                                  </m:num>
                                  <m:den>
                                    <m:sSup>
                                      <m:sSupPr>
                                        <m:ctrlPr>
                                          <a:rPr lang="en-US" sz="1800" i="1">
                                            <a:latin typeface="Cambria Math"/>
                                          </a:rPr>
                                        </m:ctrlPr>
                                      </m:sSupPr>
                                      <m:e>
                                        <m:r>
                                          <a:rPr lang="en-US" sz="1800" i="1">
                                            <a:latin typeface="Cambria Math"/>
                                          </a:rPr>
                                          <m:t>𝑥</m:t>
                                        </m:r>
                                      </m:e>
                                      <m:sup>
                                        <m:r>
                                          <a:rPr lang="en-US" sz="1800" i="1">
                                            <a:latin typeface="Cambria Math"/>
                                          </a:rPr>
                                          <m:t>2</m:t>
                                        </m:r>
                                      </m:sup>
                                    </m:sSup>
                                  </m:den>
                                </m:f>
                              </m:oMath>
                            </m:oMathPara>
                          </a14:m>
                          <a:endParaRPr lang="en-US" dirty="0"/>
                        </a:p>
                      </a:txBody>
                      <a:tcPr/>
                    </a:tc>
                  </a:tr>
                  <a:tr h="370840">
                    <a:tc>
                      <a:txBody>
                        <a:bodyPr/>
                        <a:lstStyle/>
                        <a:p>
                          <a:r>
                            <a:rPr lang="en-US" dirty="0" smtClean="0"/>
                            <a:t>0.1</a:t>
                          </a:r>
                          <a:endParaRPr lang="en-US" dirty="0"/>
                        </a:p>
                      </a:txBody>
                      <a:tcPr/>
                    </a:tc>
                    <a:tc>
                      <a:txBody>
                        <a:bodyPr/>
                        <a:lstStyle/>
                        <a:p>
                          <a:r>
                            <a:rPr lang="en-US" dirty="0" smtClean="0"/>
                            <a:t>21</a:t>
                          </a:r>
                          <a:endParaRPr lang="en-US" dirty="0"/>
                        </a:p>
                      </a:txBody>
                      <a:tcPr/>
                    </a:tc>
                    <a:tc>
                      <a:txBody>
                        <a:bodyPr/>
                        <a:lstStyle/>
                        <a:p>
                          <a:r>
                            <a:rPr lang="en-US" dirty="0" smtClean="0"/>
                            <a:t>210</a:t>
                          </a:r>
                          <a:endParaRPr lang="en-US" dirty="0"/>
                        </a:p>
                      </a:txBody>
                      <a:tcPr/>
                    </a:tc>
                    <a:tc>
                      <a:txBody>
                        <a:bodyPr/>
                        <a:lstStyle/>
                        <a:p>
                          <a:r>
                            <a:rPr lang="en-US" dirty="0" smtClean="0"/>
                            <a:t>6.64078</a:t>
                          </a:r>
                          <a:endParaRPr lang="en-US" dirty="0"/>
                        </a:p>
                      </a:txBody>
                      <a:tcPr/>
                    </a:tc>
                    <a:tc>
                      <a:txBody>
                        <a:bodyPr/>
                        <a:lstStyle/>
                        <a:p>
                          <a:r>
                            <a:rPr lang="en-US" dirty="0" smtClean="0"/>
                            <a:t>3.16228</a:t>
                          </a:r>
                          <a:endParaRPr lang="en-US" dirty="0"/>
                        </a:p>
                      </a:txBody>
                      <a:tcPr/>
                    </a:tc>
                    <a:tc>
                      <a:txBody>
                        <a:bodyPr/>
                        <a:lstStyle/>
                        <a:p>
                          <a:r>
                            <a:rPr lang="en-US" dirty="0" smtClean="0"/>
                            <a:t>100</a:t>
                          </a:r>
                          <a:endParaRPr lang="en-US" dirty="0"/>
                        </a:p>
                      </a:txBody>
                      <a:tcPr/>
                    </a:tc>
                  </a:tr>
                  <a:tr h="370840">
                    <a:tc>
                      <a:txBody>
                        <a:bodyPr/>
                        <a:lstStyle/>
                        <a:p>
                          <a:r>
                            <a:rPr lang="en-US" dirty="0" smtClean="0"/>
                            <a:t>0.2</a:t>
                          </a:r>
                          <a:endParaRPr lang="en-US" dirty="0"/>
                        </a:p>
                      </a:txBody>
                      <a:tcPr/>
                    </a:tc>
                    <a:tc>
                      <a:txBody>
                        <a:bodyPr/>
                        <a:lstStyle/>
                        <a:p>
                          <a:r>
                            <a:rPr lang="en-US" dirty="0" smtClean="0"/>
                            <a:t>11</a:t>
                          </a:r>
                          <a:endParaRPr lang="en-US" dirty="0"/>
                        </a:p>
                      </a:txBody>
                      <a:tcPr/>
                    </a:tc>
                    <a:tc>
                      <a:txBody>
                        <a:bodyPr/>
                        <a:lstStyle/>
                        <a:p>
                          <a:r>
                            <a:rPr lang="en-US" dirty="0" smtClean="0"/>
                            <a:t>55</a:t>
                          </a:r>
                          <a:endParaRPr lang="en-US" dirty="0"/>
                        </a:p>
                      </a:txBody>
                      <a:tcPr/>
                    </a:tc>
                    <a:tc>
                      <a:txBody>
                        <a:bodyPr/>
                        <a:lstStyle/>
                        <a:p>
                          <a:r>
                            <a:rPr lang="en-US" dirty="0" smtClean="0"/>
                            <a:t>4.91935</a:t>
                          </a:r>
                          <a:endParaRPr lang="en-US" dirty="0"/>
                        </a:p>
                      </a:txBody>
                      <a:tcPr/>
                    </a:tc>
                    <a:tc>
                      <a:txBody>
                        <a:bodyPr/>
                        <a:lstStyle/>
                        <a:p>
                          <a:r>
                            <a:rPr lang="en-US" dirty="0" smtClean="0"/>
                            <a:t>2.23607</a:t>
                          </a:r>
                          <a:endParaRPr lang="en-US" dirty="0"/>
                        </a:p>
                      </a:txBody>
                      <a:tcPr/>
                    </a:tc>
                    <a:tc>
                      <a:txBody>
                        <a:bodyPr/>
                        <a:lstStyle/>
                        <a:p>
                          <a:r>
                            <a:rPr lang="en-US" dirty="0" smtClean="0"/>
                            <a:t>25</a:t>
                          </a:r>
                          <a:endParaRPr lang="en-US" dirty="0"/>
                        </a:p>
                      </a:txBody>
                      <a:tcPr/>
                    </a:tc>
                  </a:tr>
                  <a:tr h="370840">
                    <a:tc>
                      <a:txBody>
                        <a:bodyPr/>
                        <a:lstStyle/>
                        <a:p>
                          <a:r>
                            <a:rPr lang="en-US" dirty="0" smtClean="0"/>
                            <a:t>0.4</a:t>
                          </a:r>
                          <a:endParaRPr lang="en-US" dirty="0"/>
                        </a:p>
                      </a:txBody>
                      <a:tcPr/>
                    </a:tc>
                    <a:tc>
                      <a:txBody>
                        <a:bodyPr/>
                        <a:lstStyle/>
                        <a:p>
                          <a:r>
                            <a:rPr lang="en-US" dirty="0" smtClean="0"/>
                            <a:t>7</a:t>
                          </a:r>
                          <a:endParaRPr lang="en-US" dirty="0"/>
                        </a:p>
                      </a:txBody>
                      <a:tcPr/>
                    </a:tc>
                    <a:tc>
                      <a:txBody>
                        <a:bodyPr/>
                        <a:lstStyle/>
                        <a:p>
                          <a:r>
                            <a:rPr lang="en-US" dirty="0" smtClean="0"/>
                            <a:t>17.5</a:t>
                          </a:r>
                          <a:endParaRPr lang="en-US" dirty="0"/>
                        </a:p>
                      </a:txBody>
                      <a:tcPr/>
                    </a:tc>
                    <a:tc>
                      <a:txBody>
                        <a:bodyPr/>
                        <a:lstStyle/>
                        <a:p>
                          <a:r>
                            <a:rPr lang="en-US" dirty="0" smtClean="0"/>
                            <a:t>4.42719</a:t>
                          </a:r>
                          <a:endParaRPr lang="en-US" dirty="0"/>
                        </a:p>
                      </a:txBody>
                      <a:tcPr/>
                    </a:tc>
                    <a:tc>
                      <a:txBody>
                        <a:bodyPr/>
                        <a:lstStyle/>
                        <a:p>
                          <a:r>
                            <a:rPr lang="en-US" dirty="0" smtClean="0"/>
                            <a:t>1.58114</a:t>
                          </a:r>
                          <a:endParaRPr lang="en-US" dirty="0"/>
                        </a:p>
                      </a:txBody>
                      <a:tcPr/>
                    </a:tc>
                    <a:tc>
                      <a:txBody>
                        <a:bodyPr/>
                        <a:lstStyle/>
                        <a:p>
                          <a:r>
                            <a:rPr lang="en-US" dirty="0" smtClean="0"/>
                            <a:t>6.25</a:t>
                          </a:r>
                          <a:endParaRPr lang="en-US" dirty="0"/>
                        </a:p>
                      </a:txBody>
                      <a:tcPr/>
                    </a:tc>
                  </a:tr>
                  <a:tr h="370840">
                    <a:tc>
                      <a:txBody>
                        <a:bodyPr/>
                        <a:lstStyle/>
                        <a:p>
                          <a:r>
                            <a:rPr lang="en-US" dirty="0" smtClean="0"/>
                            <a:t>0.5</a:t>
                          </a:r>
                          <a:endParaRPr lang="en-US" dirty="0"/>
                        </a:p>
                      </a:txBody>
                      <a:tcPr/>
                    </a:tc>
                    <a:tc>
                      <a:txBody>
                        <a:bodyPr/>
                        <a:lstStyle/>
                        <a:p>
                          <a:r>
                            <a:rPr lang="en-US" dirty="0" smtClean="0"/>
                            <a:t>6</a:t>
                          </a:r>
                          <a:endParaRPr lang="en-US" dirty="0"/>
                        </a:p>
                      </a:txBody>
                      <a:tcPr/>
                    </a:tc>
                    <a:tc>
                      <a:txBody>
                        <a:bodyPr/>
                        <a:lstStyle/>
                        <a:p>
                          <a:r>
                            <a:rPr lang="en-US" dirty="0" smtClean="0"/>
                            <a:t>12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4.24264</a:t>
                          </a:r>
                          <a:endParaRPr lang="en-US" dirty="0"/>
                        </a:p>
                      </a:txBody>
                      <a:tcPr/>
                    </a:tc>
                    <a:tc>
                      <a:txBody>
                        <a:bodyPr/>
                        <a:lstStyle/>
                        <a:p>
                          <a:r>
                            <a:rPr lang="en-US" dirty="0" smtClean="0"/>
                            <a:t>1.41421</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8.48528</a:t>
                          </a:r>
                          <a:endParaRPr lang="en-US" dirty="0"/>
                        </a:p>
                      </a:txBody>
                      <a:tcPr/>
                    </a:tc>
                    <a:tc>
                      <a:txBody>
                        <a:bodyPr/>
                        <a:lstStyle/>
                        <a:p>
                          <a:r>
                            <a:rPr lang="en-US" dirty="0" smtClean="0"/>
                            <a:t>0.70711</a:t>
                          </a:r>
                          <a:endParaRPr lang="en-US" dirty="0"/>
                        </a:p>
                      </a:txBody>
                      <a:tcPr/>
                    </a:tc>
                    <a:tc>
                      <a:txBody>
                        <a:bodyPr/>
                        <a:lstStyle/>
                        <a:p>
                          <a:r>
                            <a:rPr lang="en-US" dirty="0" smtClean="0"/>
                            <a:t>0.25</a:t>
                          </a:r>
                          <a:endParaRPr lang="en-US" dirty="0"/>
                        </a:p>
                      </a:txBody>
                      <a:tcPr/>
                    </a:tc>
                  </a:tr>
                  <a:tr h="370840">
                    <a:tc>
                      <a:txBody>
                        <a:bodyPr/>
                        <a:lstStyle/>
                        <a:p>
                          <a:r>
                            <a:rPr lang="en-US" dirty="0" smtClean="0"/>
                            <a:t>4.2</a:t>
                          </a:r>
                          <a:endParaRPr lang="en-US" dirty="0"/>
                        </a:p>
                      </a:txBody>
                      <a:tcPr/>
                    </a:tc>
                    <a:tc>
                      <a:txBody>
                        <a:bodyPr/>
                        <a:lstStyle/>
                        <a:p>
                          <a:endParaRPr lang="en-US" dirty="0"/>
                        </a:p>
                      </a:txBody>
                      <a:tcPr/>
                    </a:tc>
                    <a:tc>
                      <a:txBody>
                        <a:bodyPr/>
                        <a:lstStyle/>
                        <a:p>
                          <a:r>
                            <a:rPr lang="en-US" dirty="0" smtClean="0"/>
                            <a:t>302.5</a:t>
                          </a:r>
                          <a:endParaRPr lang="en-US" dirty="0"/>
                        </a:p>
                      </a:txBody>
                      <a:tcPr/>
                    </a:tc>
                    <a:tc>
                      <a:txBody>
                        <a:bodyPr/>
                        <a:lstStyle/>
                        <a:p>
                          <a:r>
                            <a:rPr lang="en-US" dirty="0" smtClean="0"/>
                            <a:t>33.71524</a:t>
                          </a:r>
                          <a:endParaRPr lang="en-US" dirty="0"/>
                        </a:p>
                      </a:txBody>
                      <a:tcPr/>
                    </a:tc>
                    <a:tc>
                      <a:txBody>
                        <a:bodyPr/>
                        <a:lstStyle/>
                        <a:p>
                          <a:r>
                            <a:rPr lang="en-US" dirty="0" smtClean="0"/>
                            <a:t>10.10081</a:t>
                          </a:r>
                          <a:endParaRPr lang="en-US" dirty="0"/>
                        </a:p>
                      </a:txBody>
                      <a:tcPr/>
                    </a:tc>
                    <a:tc>
                      <a:txBody>
                        <a:bodyPr/>
                        <a:lstStyle/>
                        <a:p>
                          <a:r>
                            <a:rPr lang="en-US" dirty="0" smtClean="0"/>
                            <a:t>136.5</a:t>
                          </a:r>
                          <a:endParaRPr lang="en-US" dirty="0"/>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2740063569"/>
                  </p:ext>
                </p:extLst>
              </p:nvPr>
            </p:nvGraphicFramePr>
            <p:xfrm>
              <a:off x="730827" y="1371600"/>
              <a:ext cx="6096000" cy="3523298"/>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658178">
                    <a:tc>
                      <a:txBody>
                        <a:bodyPr/>
                        <a:lstStyle/>
                        <a:p>
                          <a:endParaRPr lang="en-US"/>
                        </a:p>
                      </a:txBody>
                      <a:tcPr>
                        <a:blipFill rotWithShape="1">
                          <a:blip r:embed="rId4"/>
                          <a:stretch>
                            <a:fillRect l="-599" t="-4630" r="-498802" b="-450000"/>
                          </a:stretch>
                        </a:blipFill>
                      </a:tcPr>
                    </a:tc>
                    <a:tc>
                      <a:txBody>
                        <a:bodyPr/>
                        <a:lstStyle/>
                        <a:p>
                          <a:endParaRPr lang="en-US"/>
                        </a:p>
                      </a:txBody>
                      <a:tcPr>
                        <a:blipFill rotWithShape="1">
                          <a:blip r:embed="rId4"/>
                          <a:stretch>
                            <a:fillRect l="-101205" t="-4630" r="-401807" b="-450000"/>
                          </a:stretch>
                        </a:blipFill>
                      </a:tcPr>
                    </a:tc>
                    <a:tc>
                      <a:txBody>
                        <a:bodyPr/>
                        <a:lstStyle/>
                        <a:p>
                          <a:endParaRPr lang="en-US"/>
                        </a:p>
                      </a:txBody>
                      <a:tcPr>
                        <a:blipFill rotWithShape="1">
                          <a:blip r:embed="rId4"/>
                          <a:stretch>
                            <a:fillRect l="-200000" t="-4630" r="-299401" b="-450000"/>
                          </a:stretch>
                        </a:blipFill>
                      </a:tcPr>
                    </a:tc>
                    <a:tc>
                      <a:txBody>
                        <a:bodyPr/>
                        <a:lstStyle/>
                        <a:p>
                          <a:endParaRPr lang="en-US"/>
                        </a:p>
                      </a:txBody>
                      <a:tcPr>
                        <a:blipFill rotWithShape="1">
                          <a:blip r:embed="rId4"/>
                          <a:stretch>
                            <a:fillRect l="-300000" t="-4630" r="-199401" b="-450000"/>
                          </a:stretch>
                        </a:blipFill>
                      </a:tcPr>
                    </a:tc>
                    <a:tc>
                      <a:txBody>
                        <a:bodyPr/>
                        <a:lstStyle/>
                        <a:p>
                          <a:endParaRPr lang="en-US"/>
                        </a:p>
                      </a:txBody>
                      <a:tcPr>
                        <a:blipFill rotWithShape="1">
                          <a:blip r:embed="rId4"/>
                          <a:stretch>
                            <a:fillRect l="-402410" t="-4630" r="-100602" b="-450000"/>
                          </a:stretch>
                        </a:blipFill>
                      </a:tcPr>
                    </a:tc>
                    <a:tc>
                      <a:txBody>
                        <a:bodyPr/>
                        <a:lstStyle/>
                        <a:p>
                          <a:endParaRPr lang="en-US"/>
                        </a:p>
                      </a:txBody>
                      <a:tcPr>
                        <a:blipFill rotWithShape="1">
                          <a:blip r:embed="rId4"/>
                          <a:stretch>
                            <a:fillRect l="-499401" t="-4630" b="-450000"/>
                          </a:stretch>
                        </a:blipFill>
                      </a:tcPr>
                    </a:tc>
                  </a:tr>
                  <a:tr h="370840">
                    <a:tc>
                      <a:txBody>
                        <a:bodyPr/>
                        <a:lstStyle/>
                        <a:p>
                          <a:r>
                            <a:rPr lang="en-US" dirty="0" smtClean="0"/>
                            <a:t>0.1</a:t>
                          </a:r>
                          <a:endParaRPr lang="en-US" dirty="0"/>
                        </a:p>
                      </a:txBody>
                      <a:tcPr/>
                    </a:tc>
                    <a:tc>
                      <a:txBody>
                        <a:bodyPr/>
                        <a:lstStyle/>
                        <a:p>
                          <a:r>
                            <a:rPr lang="en-US" dirty="0" smtClean="0"/>
                            <a:t>21</a:t>
                          </a:r>
                          <a:endParaRPr lang="en-US" dirty="0"/>
                        </a:p>
                      </a:txBody>
                      <a:tcPr/>
                    </a:tc>
                    <a:tc>
                      <a:txBody>
                        <a:bodyPr/>
                        <a:lstStyle/>
                        <a:p>
                          <a:r>
                            <a:rPr lang="en-US" dirty="0" smtClean="0"/>
                            <a:t>210</a:t>
                          </a:r>
                          <a:endParaRPr lang="en-US" dirty="0"/>
                        </a:p>
                      </a:txBody>
                      <a:tcPr/>
                    </a:tc>
                    <a:tc>
                      <a:txBody>
                        <a:bodyPr/>
                        <a:lstStyle/>
                        <a:p>
                          <a:r>
                            <a:rPr lang="en-US" dirty="0" smtClean="0"/>
                            <a:t>6.64078</a:t>
                          </a:r>
                          <a:endParaRPr lang="en-US" dirty="0"/>
                        </a:p>
                      </a:txBody>
                      <a:tcPr/>
                    </a:tc>
                    <a:tc>
                      <a:txBody>
                        <a:bodyPr/>
                        <a:lstStyle/>
                        <a:p>
                          <a:r>
                            <a:rPr lang="en-US" dirty="0" smtClean="0"/>
                            <a:t>3.16228</a:t>
                          </a:r>
                          <a:endParaRPr lang="en-US" dirty="0"/>
                        </a:p>
                      </a:txBody>
                      <a:tcPr/>
                    </a:tc>
                    <a:tc>
                      <a:txBody>
                        <a:bodyPr/>
                        <a:lstStyle/>
                        <a:p>
                          <a:r>
                            <a:rPr lang="en-US" dirty="0" smtClean="0"/>
                            <a:t>100</a:t>
                          </a:r>
                          <a:endParaRPr lang="en-US" dirty="0"/>
                        </a:p>
                      </a:txBody>
                      <a:tcPr/>
                    </a:tc>
                  </a:tr>
                  <a:tr h="370840">
                    <a:tc>
                      <a:txBody>
                        <a:bodyPr/>
                        <a:lstStyle/>
                        <a:p>
                          <a:r>
                            <a:rPr lang="en-US" dirty="0" smtClean="0"/>
                            <a:t>0.2</a:t>
                          </a:r>
                          <a:endParaRPr lang="en-US" dirty="0"/>
                        </a:p>
                      </a:txBody>
                      <a:tcPr/>
                    </a:tc>
                    <a:tc>
                      <a:txBody>
                        <a:bodyPr/>
                        <a:lstStyle/>
                        <a:p>
                          <a:r>
                            <a:rPr lang="en-US" dirty="0" smtClean="0"/>
                            <a:t>11</a:t>
                          </a:r>
                          <a:endParaRPr lang="en-US" dirty="0"/>
                        </a:p>
                      </a:txBody>
                      <a:tcPr/>
                    </a:tc>
                    <a:tc>
                      <a:txBody>
                        <a:bodyPr/>
                        <a:lstStyle/>
                        <a:p>
                          <a:r>
                            <a:rPr lang="en-US" dirty="0" smtClean="0"/>
                            <a:t>55</a:t>
                          </a:r>
                          <a:endParaRPr lang="en-US" dirty="0"/>
                        </a:p>
                      </a:txBody>
                      <a:tcPr/>
                    </a:tc>
                    <a:tc>
                      <a:txBody>
                        <a:bodyPr/>
                        <a:lstStyle/>
                        <a:p>
                          <a:r>
                            <a:rPr lang="en-US" dirty="0" smtClean="0"/>
                            <a:t>4.91935</a:t>
                          </a:r>
                          <a:endParaRPr lang="en-US" dirty="0"/>
                        </a:p>
                      </a:txBody>
                      <a:tcPr/>
                    </a:tc>
                    <a:tc>
                      <a:txBody>
                        <a:bodyPr/>
                        <a:lstStyle/>
                        <a:p>
                          <a:r>
                            <a:rPr lang="en-US" dirty="0" smtClean="0"/>
                            <a:t>2.23607</a:t>
                          </a:r>
                          <a:endParaRPr lang="en-US" dirty="0"/>
                        </a:p>
                      </a:txBody>
                      <a:tcPr/>
                    </a:tc>
                    <a:tc>
                      <a:txBody>
                        <a:bodyPr/>
                        <a:lstStyle/>
                        <a:p>
                          <a:r>
                            <a:rPr lang="en-US" dirty="0" smtClean="0"/>
                            <a:t>25</a:t>
                          </a:r>
                          <a:endParaRPr lang="en-US" dirty="0"/>
                        </a:p>
                      </a:txBody>
                      <a:tcPr/>
                    </a:tc>
                  </a:tr>
                  <a:tr h="370840">
                    <a:tc>
                      <a:txBody>
                        <a:bodyPr/>
                        <a:lstStyle/>
                        <a:p>
                          <a:r>
                            <a:rPr lang="en-US" dirty="0" smtClean="0"/>
                            <a:t>0.4</a:t>
                          </a:r>
                          <a:endParaRPr lang="en-US" dirty="0"/>
                        </a:p>
                      </a:txBody>
                      <a:tcPr/>
                    </a:tc>
                    <a:tc>
                      <a:txBody>
                        <a:bodyPr/>
                        <a:lstStyle/>
                        <a:p>
                          <a:r>
                            <a:rPr lang="en-US" dirty="0" smtClean="0"/>
                            <a:t>7</a:t>
                          </a:r>
                          <a:endParaRPr lang="en-US" dirty="0"/>
                        </a:p>
                      </a:txBody>
                      <a:tcPr/>
                    </a:tc>
                    <a:tc>
                      <a:txBody>
                        <a:bodyPr/>
                        <a:lstStyle/>
                        <a:p>
                          <a:r>
                            <a:rPr lang="en-US" dirty="0" smtClean="0"/>
                            <a:t>17.5</a:t>
                          </a:r>
                          <a:endParaRPr lang="en-US" dirty="0"/>
                        </a:p>
                      </a:txBody>
                      <a:tcPr/>
                    </a:tc>
                    <a:tc>
                      <a:txBody>
                        <a:bodyPr/>
                        <a:lstStyle/>
                        <a:p>
                          <a:r>
                            <a:rPr lang="en-US" dirty="0" smtClean="0"/>
                            <a:t>4.42719</a:t>
                          </a:r>
                          <a:endParaRPr lang="en-US" dirty="0"/>
                        </a:p>
                      </a:txBody>
                      <a:tcPr/>
                    </a:tc>
                    <a:tc>
                      <a:txBody>
                        <a:bodyPr/>
                        <a:lstStyle/>
                        <a:p>
                          <a:r>
                            <a:rPr lang="en-US" dirty="0" smtClean="0"/>
                            <a:t>1.58114</a:t>
                          </a:r>
                          <a:endParaRPr lang="en-US" dirty="0"/>
                        </a:p>
                      </a:txBody>
                      <a:tcPr/>
                    </a:tc>
                    <a:tc>
                      <a:txBody>
                        <a:bodyPr/>
                        <a:lstStyle/>
                        <a:p>
                          <a:r>
                            <a:rPr lang="en-US" dirty="0" smtClean="0"/>
                            <a:t>6.25</a:t>
                          </a:r>
                          <a:endParaRPr lang="en-US" dirty="0"/>
                        </a:p>
                      </a:txBody>
                      <a:tcPr/>
                    </a:tc>
                  </a:tr>
                  <a:tr h="370840">
                    <a:tc>
                      <a:txBody>
                        <a:bodyPr/>
                        <a:lstStyle/>
                        <a:p>
                          <a:r>
                            <a:rPr lang="en-US" dirty="0" smtClean="0"/>
                            <a:t>0.5</a:t>
                          </a:r>
                          <a:endParaRPr lang="en-US" dirty="0"/>
                        </a:p>
                      </a:txBody>
                      <a:tcPr/>
                    </a:tc>
                    <a:tc>
                      <a:txBody>
                        <a:bodyPr/>
                        <a:lstStyle/>
                        <a:p>
                          <a:r>
                            <a:rPr lang="en-US" dirty="0" smtClean="0"/>
                            <a:t>6</a:t>
                          </a:r>
                          <a:endParaRPr lang="en-US" dirty="0"/>
                        </a:p>
                      </a:txBody>
                      <a:tcPr/>
                    </a:tc>
                    <a:tc>
                      <a:txBody>
                        <a:bodyPr/>
                        <a:lstStyle/>
                        <a:p>
                          <a:r>
                            <a:rPr lang="en-US" dirty="0" smtClean="0"/>
                            <a:t>12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4.24264</a:t>
                          </a:r>
                          <a:endParaRPr lang="en-US" dirty="0"/>
                        </a:p>
                      </a:txBody>
                      <a:tcPr/>
                    </a:tc>
                    <a:tc>
                      <a:txBody>
                        <a:bodyPr/>
                        <a:lstStyle/>
                        <a:p>
                          <a:r>
                            <a:rPr lang="en-US" dirty="0" smtClean="0"/>
                            <a:t>1.41421</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8.48528</a:t>
                          </a:r>
                          <a:endParaRPr lang="en-US" dirty="0"/>
                        </a:p>
                      </a:txBody>
                      <a:tcPr/>
                    </a:tc>
                    <a:tc>
                      <a:txBody>
                        <a:bodyPr/>
                        <a:lstStyle/>
                        <a:p>
                          <a:r>
                            <a:rPr lang="en-US" dirty="0" smtClean="0"/>
                            <a:t>0.70711</a:t>
                          </a:r>
                          <a:endParaRPr lang="en-US" dirty="0"/>
                        </a:p>
                      </a:txBody>
                      <a:tcPr/>
                    </a:tc>
                    <a:tc>
                      <a:txBody>
                        <a:bodyPr/>
                        <a:lstStyle/>
                        <a:p>
                          <a:r>
                            <a:rPr lang="en-US" dirty="0" smtClean="0"/>
                            <a:t>0.25</a:t>
                          </a:r>
                          <a:endParaRPr lang="en-US" dirty="0"/>
                        </a:p>
                      </a:txBody>
                      <a:tcPr/>
                    </a:tc>
                  </a:tr>
                  <a:tr h="640080">
                    <a:tc>
                      <a:txBody>
                        <a:bodyPr/>
                        <a:lstStyle/>
                        <a:p>
                          <a:r>
                            <a:rPr lang="en-US" dirty="0" smtClean="0"/>
                            <a:t>4.2</a:t>
                          </a:r>
                          <a:endParaRPr lang="en-US" dirty="0"/>
                        </a:p>
                      </a:txBody>
                      <a:tcPr/>
                    </a:tc>
                    <a:tc>
                      <a:txBody>
                        <a:bodyPr/>
                        <a:lstStyle/>
                        <a:p>
                          <a:endParaRPr lang="en-US" dirty="0"/>
                        </a:p>
                      </a:txBody>
                      <a:tcPr/>
                    </a:tc>
                    <a:tc>
                      <a:txBody>
                        <a:bodyPr/>
                        <a:lstStyle/>
                        <a:p>
                          <a:r>
                            <a:rPr lang="en-US" dirty="0" smtClean="0"/>
                            <a:t>302.5</a:t>
                          </a:r>
                          <a:endParaRPr lang="en-US" dirty="0"/>
                        </a:p>
                      </a:txBody>
                      <a:tcPr/>
                    </a:tc>
                    <a:tc>
                      <a:txBody>
                        <a:bodyPr/>
                        <a:lstStyle/>
                        <a:p>
                          <a:r>
                            <a:rPr lang="en-US" dirty="0" smtClean="0"/>
                            <a:t>33.71524</a:t>
                          </a:r>
                          <a:endParaRPr lang="en-US" dirty="0"/>
                        </a:p>
                      </a:txBody>
                      <a:tcPr/>
                    </a:tc>
                    <a:tc>
                      <a:txBody>
                        <a:bodyPr/>
                        <a:lstStyle/>
                        <a:p>
                          <a:r>
                            <a:rPr lang="en-US" dirty="0" smtClean="0"/>
                            <a:t>10.10081</a:t>
                          </a:r>
                          <a:endParaRPr lang="en-US" dirty="0"/>
                        </a:p>
                      </a:txBody>
                      <a:tcPr/>
                    </a:tc>
                    <a:tc>
                      <a:txBody>
                        <a:bodyPr/>
                        <a:lstStyle/>
                        <a:p>
                          <a:r>
                            <a:rPr lang="en-US" dirty="0" smtClean="0"/>
                            <a:t>136.5</a:t>
                          </a:r>
                          <a:endParaRPr lang="en-US" dirty="0"/>
                        </a:p>
                      </a:txBody>
                      <a:tcPr/>
                    </a:tc>
                  </a:tr>
                </a:tbl>
              </a:graphicData>
            </a:graphic>
          </p:graphicFrame>
        </mc:Fallback>
      </mc:AlternateContent>
    </p:spTree>
    <p:extLst>
      <p:ext uri="{BB962C8B-B14F-4D97-AF65-F5344CB8AC3E}">
        <p14:creationId xmlns:p14="http://schemas.microsoft.com/office/powerpoint/2010/main" xmlns="" val="618419525"/>
      </p:ext>
    </p:extLst>
  </p:cSld>
  <p:clrMapOvr>
    <a:masterClrMapping/>
  </p:clrMapOvr>
  <p:transition spd="slow">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33</m:t>
                      </m:r>
                      <m:r>
                        <a:rPr lang="en-US" sz="2200" b="0" i="1" smtClean="0">
                          <a:latin typeface="Cambria Math"/>
                        </a:rPr>
                        <m:t>,</m:t>
                      </m:r>
                      <m:r>
                        <a:rPr lang="en-US" sz="2200" b="0" i="1" smtClean="0">
                          <a:latin typeface="Cambria Math"/>
                        </a:rPr>
                        <m:t>71524</m:t>
                      </m:r>
                      <m:r>
                        <a:rPr lang="en-US" sz="2200" i="1">
                          <a:latin typeface="Cambria Math"/>
                        </a:rPr>
                        <m:t>=</m:t>
                      </m:r>
                      <m:r>
                        <a:rPr lang="en-US" sz="2200" i="1">
                          <a:latin typeface="Cambria Math"/>
                        </a:rPr>
                        <m:t>10</m:t>
                      </m:r>
                      <m:r>
                        <a:rPr lang="en-US" sz="2200" i="1">
                          <a:latin typeface="Cambria Math"/>
                        </a:rPr>
                        <m:t>.</m:t>
                      </m:r>
                      <m:r>
                        <a:rPr lang="en-US" sz="2200" i="1">
                          <a:latin typeface="Cambria Math"/>
                        </a:rPr>
                        <m:t>10081</m:t>
                      </m:r>
                      <m:sSub>
                        <m:sSubPr>
                          <m:ctrlPr>
                            <a:rPr lang="en-US" sz="2200" i="1">
                              <a:latin typeface="Cambria Math"/>
                            </a:rPr>
                          </m:ctrlPr>
                        </m:sSubPr>
                        <m:e>
                          <m:r>
                            <a:rPr lang="en-US" sz="2200" i="1">
                              <a:latin typeface="Cambria Math"/>
                            </a:rPr>
                            <m:t>𝑐</m:t>
                          </m:r>
                        </m:e>
                        <m:sub>
                          <m:r>
                            <a:rPr lang="en-US" sz="2200" b="0" i="1" smtClean="0">
                              <a:latin typeface="Cambria Math"/>
                            </a:rPr>
                            <m:t>0</m:t>
                          </m:r>
                        </m:sub>
                      </m:sSub>
                      <m:r>
                        <a:rPr lang="en-US" sz="2200" b="0" i="1" smtClean="0">
                          <a:latin typeface="Cambria Math"/>
                        </a:rPr>
                        <m:t>+</m:t>
                      </m:r>
                      <m:r>
                        <a:rPr lang="en-US" sz="2200" b="0" i="1" smtClean="0">
                          <a:latin typeface="Cambria Math"/>
                        </a:rPr>
                        <m:t>4</m:t>
                      </m:r>
                      <m:r>
                        <a:rPr lang="en-US" sz="2200" b="0" i="1" smtClean="0">
                          <a:latin typeface="Cambria Math"/>
                        </a:rPr>
                        <m:t>.</m:t>
                      </m:r>
                      <m:r>
                        <a:rPr lang="en-US" sz="2200" b="0" i="1" smtClean="0">
                          <a:latin typeface="Cambria Math"/>
                        </a:rPr>
                        <m:t>2</m:t>
                      </m:r>
                      <m:sSub>
                        <m:sSubPr>
                          <m:ctrlPr>
                            <a:rPr lang="en-US" sz="2200" i="1">
                              <a:latin typeface="Cambria Math"/>
                            </a:rPr>
                          </m:ctrlPr>
                        </m:sSubPr>
                        <m:e>
                          <m:r>
                            <a:rPr lang="en-US" sz="2200" i="1">
                              <a:latin typeface="Cambria Math"/>
                            </a:rPr>
                            <m:t>𝑐</m:t>
                          </m:r>
                        </m:e>
                        <m:sub>
                          <m:r>
                            <a:rPr lang="en-US" sz="2200" b="0" i="1" smtClean="0">
                              <a:latin typeface="Cambria Math"/>
                            </a:rPr>
                            <m:t>1</m:t>
                          </m:r>
                        </m:sub>
                      </m:sSub>
                    </m:oMath>
                  </m:oMathPara>
                </a14:m>
                <a:endParaRPr lang="en-US" sz="2200" dirty="0" smtClean="0"/>
              </a:p>
              <a:p>
                <a:pPr marL="0" indent="0">
                  <a:buNone/>
                </a:pPr>
                <a:r>
                  <a:rPr lang="en-US" sz="2200" dirty="0"/>
                  <a:t/>
                </a:r>
                <a:r>
                  <a:rPr lang="en-US" sz="2200" dirty="0" smtClean="0"/>
                  <a:t>so we have </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rPr>
                            <m:t>𝑐</m:t>
                          </m:r>
                        </m:e>
                        <m:sub>
                          <m:r>
                            <a:rPr lang="en-US" sz="2200" i="1">
                              <a:latin typeface="Cambria Math"/>
                            </a:rPr>
                            <m:t>0</m:t>
                          </m:r>
                        </m:sub>
                      </m:sSub>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97327</m:t>
                      </m:r>
                      <m:r>
                        <a:rPr lang="en-US" sz="2200" b="0" i="1" smtClean="0">
                          <a:latin typeface="Cambria Math"/>
                        </a:rPr>
                        <m:t>,</m:t>
                      </m:r>
                      <m:sSub>
                        <m:sSubPr>
                          <m:ctrlPr>
                            <a:rPr lang="en-US" sz="2200" i="1">
                              <a:latin typeface="Cambria Math"/>
                            </a:rPr>
                          </m:ctrlPr>
                        </m:sSubPr>
                        <m:e>
                          <m:r>
                            <a:rPr lang="en-US" sz="2200" i="1">
                              <a:latin typeface="Cambria Math"/>
                            </a:rPr>
                            <m:t>𝑐</m:t>
                          </m:r>
                        </m:e>
                        <m:sub>
                          <m:r>
                            <a:rPr lang="en-US" sz="2200" i="1">
                              <a:latin typeface="Cambria Math"/>
                            </a:rPr>
                            <m:t>1</m:t>
                          </m:r>
                        </m:sub>
                      </m:sSub>
                      <m:r>
                        <a:rPr lang="en-US" sz="2200" b="0" i="1" smtClean="0">
                          <a:latin typeface="Cambria Math"/>
                        </a:rPr>
                        <m:t>=</m:t>
                      </m:r>
                      <m:r>
                        <a:rPr lang="en-US" sz="2200" b="0" i="1" smtClean="0">
                          <a:latin typeface="Cambria Math"/>
                        </a:rPr>
                        <m:t>3</m:t>
                      </m:r>
                      <m:r>
                        <a:rPr lang="en-US" sz="2200" b="0" i="1" smtClean="0">
                          <a:latin typeface="Cambria Math"/>
                        </a:rPr>
                        <m:t>.</m:t>
                      </m:r>
                      <m:r>
                        <a:rPr lang="en-US" sz="2200" b="0" i="1" smtClean="0">
                          <a:latin typeface="Cambria Math"/>
                        </a:rPr>
                        <m:t>28182</m:t>
                      </m:r>
                    </m:oMath>
                  </m:oMathPara>
                </a14:m>
                <a:endParaRPr lang="en-US" sz="2200" b="0" dirty="0" smtClean="0"/>
              </a:p>
              <a:p>
                <a:pPr marL="0" indent="0">
                  <a:buNone/>
                </a:pPr>
                <a:r>
                  <a:rPr lang="en-US" sz="2200" dirty="0" smtClean="0"/>
                  <a:t>Hence the curve is </a:t>
                </a:r>
              </a:p>
              <a:p>
                <a:pPr marL="0" indent="0">
                  <a:buNone/>
                </a:pPr>
                <a14:m>
                  <m:oMathPara xmlns:m="http://schemas.openxmlformats.org/officeDocument/2006/math">
                    <m:oMathParaPr>
                      <m:jc m:val="centerGroup"/>
                    </m:oMathParaPr>
                    <m:oMath xmlns:m="http://schemas.openxmlformats.org/officeDocument/2006/math">
                      <m:r>
                        <a:rPr lang="en-US" sz="2200" b="1" i="1">
                          <a:latin typeface="Cambria Math"/>
                        </a:rPr>
                        <m:t>𝒚</m:t>
                      </m:r>
                      <m:r>
                        <a:rPr lang="en-US" sz="2200" b="1" i="1">
                          <a:latin typeface="Cambria Math"/>
                        </a:rPr>
                        <m:t>=</m:t>
                      </m:r>
                      <m:f>
                        <m:fPr>
                          <m:ctrlPr>
                            <a:rPr lang="en-US" sz="2200" b="1" i="1">
                              <a:latin typeface="Cambria Math"/>
                            </a:rPr>
                          </m:ctrlPr>
                        </m:fPr>
                        <m:num>
                          <m:r>
                            <a:rPr lang="en-US" sz="2200" i="1">
                              <a:latin typeface="Cambria Math"/>
                            </a:rPr>
                            <m:t>1</m:t>
                          </m:r>
                          <m:r>
                            <a:rPr lang="en-US" sz="2200" i="1">
                              <a:latin typeface="Cambria Math"/>
                            </a:rPr>
                            <m:t>.</m:t>
                          </m:r>
                          <m:r>
                            <a:rPr lang="en-US" sz="2200" i="1">
                              <a:latin typeface="Cambria Math"/>
                            </a:rPr>
                            <m:t>97327</m:t>
                          </m:r>
                        </m:num>
                        <m:den>
                          <m:r>
                            <a:rPr lang="en-US" sz="2200" b="1" i="1">
                              <a:latin typeface="Cambria Math"/>
                            </a:rPr>
                            <m:t>𝒙</m:t>
                          </m:r>
                        </m:den>
                      </m:f>
                      <m:r>
                        <a:rPr lang="en-US" sz="2200" b="1" i="1">
                          <a:latin typeface="Cambria Math"/>
                        </a:rPr>
                        <m:t>+</m:t>
                      </m:r>
                      <m:r>
                        <a:rPr lang="en-US" sz="2200" i="1">
                          <a:latin typeface="Cambria Math"/>
                        </a:rPr>
                        <m:t>3</m:t>
                      </m:r>
                      <m:r>
                        <a:rPr lang="en-US" sz="2200" i="1">
                          <a:latin typeface="Cambria Math"/>
                        </a:rPr>
                        <m:t>.</m:t>
                      </m:r>
                      <m:r>
                        <a:rPr lang="en-US" sz="2200" i="1">
                          <a:latin typeface="Cambria Math"/>
                        </a:rPr>
                        <m:t>28182</m:t>
                      </m:r>
                      <m:rad>
                        <m:radPr>
                          <m:degHide m:val="on"/>
                          <m:ctrlPr>
                            <a:rPr lang="en-US" sz="2200" b="1" i="1">
                              <a:latin typeface="Cambria Math"/>
                            </a:rPr>
                          </m:ctrlPr>
                        </m:radPr>
                        <m:deg/>
                        <m:e>
                          <m:r>
                            <a:rPr lang="en-US" sz="2200" b="1" i="1">
                              <a:latin typeface="Cambria Math"/>
                            </a:rPr>
                            <m:t>𝒙</m:t>
                          </m:r>
                        </m:e>
                      </m:rad>
                    </m:oMath>
                  </m:oMathPara>
                </a14:m>
                <a:endParaRPr lang="en-US" sz="2200" dirty="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EE99C06-908B-46B9-BAB5-6896BA36440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Curve Fitting </a:t>
            </a:r>
            <a:r>
              <a:rPr lang="en-US" sz="3000" b="1" dirty="0" smtClean="0"/>
              <a:t>(CO3)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56562137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50C88D-91C1-4652-9E04-E7527DCCADC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p:txBody>
              <a:bodyPr>
                <a:normAutofit lnSpcReduction="10000"/>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2200" dirty="0" smtClean="0"/>
                  <a:t>By using formula</a:t>
                </a:r>
                <a:r>
                  <a:rPr lang="en-US" sz="2200" dirty="0"/>
                  <a:t/>
                </a:r>
                <a14:m>
                  <m:oMath xmlns:m="http://schemas.openxmlformats.org/officeDocument/2006/math">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e>
                    </m:nary>
                    <m:r>
                      <a:rPr lang="en-US" sz="2200" i="1">
                        <a:latin typeface="Cambria Math"/>
                      </a:rPr>
                      <m:t>=</m:t>
                    </m:r>
                    <m:r>
                      <a:rPr lang="en-US" sz="2200" i="1">
                        <a:latin typeface="Cambria Math"/>
                      </a:rPr>
                      <m:t>𝑁</m:t>
                    </m:r>
                    <m:r>
                      <a:rPr lang="en-US" sz="2200" b="0" i="1" smtClean="0">
                        <a:latin typeface="Cambria Math"/>
                      </a:rPr>
                      <m:t>=</m:t>
                    </m:r>
                    <m:r>
                      <a:rPr lang="en-US" sz="2200" b="0" i="1" smtClean="0">
                        <a:latin typeface="Cambria Math"/>
                      </a:rPr>
                      <m:t>73</m:t>
                    </m:r>
                    <m:r>
                      <a:rPr lang="en-US" sz="2200" b="0" i="1" smtClean="0">
                        <a:latin typeface="Cambria Math"/>
                      </a:rPr>
                      <m:t>,</m:t>
                    </m:r>
                  </m:oMath>
                </a14:m>
                <a:r>
                  <a:rPr lang="en-US" sz="2200" dirty="0"/>
                  <a:t/>
                </a:r>
                <a14:m>
                  <m:oMath xmlns:m="http://schemas.openxmlformats.org/officeDocument/2006/math">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a:rPr lang="en-US" sz="2200" b="0" i="1" spc="-10" smtClean="0">
                        <a:solidFill>
                          <a:schemeClr val="tx1">
                            <a:lumMod val="95000"/>
                            <a:lumOff val="5000"/>
                          </a:schemeClr>
                        </a:solidFill>
                        <a:latin typeface="Cambria Math"/>
                      </a:rPr>
                      <m:t>=</m:t>
                    </m:r>
                    <m:r>
                      <a:rPr lang="en-US" sz="2200" b="0" i="1" spc="-10" smtClean="0">
                        <a:solidFill>
                          <a:schemeClr val="tx1">
                            <a:lumMod val="95000"/>
                            <a:lumOff val="5000"/>
                          </a:schemeClr>
                        </a:solidFill>
                        <a:latin typeface="Cambria Math"/>
                      </a:rPr>
                      <m:t>299</m:t>
                    </m:r>
                  </m:oMath>
                </a14:m>
                <a:endParaRPr lang="en-US" sz="2200" dirty="0" smtClean="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𝑀𝑒𝑎𝑛</m:t>
                      </m:r>
                      <m:r>
                        <a:rPr lang="en-US" sz="2200" b="0" i="1" smtClean="0">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𝑓</m:t>
                              </m:r>
                            </m:e>
                            <m:sub>
                              <m:r>
                                <a:rPr lang="en-US" sz="2200" i="1" spc="-10">
                                  <a:solidFill>
                                    <a:schemeClr val="tx1">
                                      <a:lumMod val="95000"/>
                                      <a:lumOff val="5000"/>
                                    </a:schemeClr>
                                  </a:solidFill>
                                  <a:latin typeface="Cambria Math"/>
                                </a:rPr>
                                <m:t>𝑖</m:t>
                              </m:r>
                            </m:sub>
                          </m:sSub>
                          <m:sSub>
                            <m:sSubPr>
                              <m:ctrlPr>
                                <a:rPr lang="en-US" sz="2200" i="1" spc="-10">
                                  <a:solidFill>
                                    <a:schemeClr val="tx1">
                                      <a:lumMod val="95000"/>
                                      <a:lumOff val="5000"/>
                                    </a:schemeClr>
                                  </a:solidFill>
                                  <a:latin typeface="Cambria Math"/>
                                </a:rPr>
                              </m:ctrlPr>
                            </m:sSubPr>
                            <m:e>
                              <m:r>
                                <a:rPr lang="en-US" sz="2200" i="1" spc="-10">
                                  <a:solidFill>
                                    <a:schemeClr val="tx1">
                                      <a:lumMod val="95000"/>
                                      <a:lumOff val="5000"/>
                                    </a:schemeClr>
                                  </a:solidFill>
                                  <a:latin typeface="Cambria Math"/>
                                </a:rPr>
                                <m:t>𝑥</m:t>
                              </m:r>
                            </m:e>
                            <m:sub>
                              <m:r>
                                <a:rPr lang="en-US" sz="2200" i="1" spc="-10">
                                  <a:solidFill>
                                    <a:schemeClr val="tx1">
                                      <a:lumMod val="95000"/>
                                      <a:lumOff val="5000"/>
                                    </a:schemeClr>
                                  </a:solidFill>
                                  <a:latin typeface="Cambria Math"/>
                                </a:rPr>
                                <m:t>𝑖</m:t>
                              </m:r>
                            </m:sub>
                          </m:sSub>
                        </m:e>
                      </m:nary>
                      <m:r>
                        <a:rPr lang="en-US" sz="2200" b="0" i="1" spc="-10" smtClean="0">
                          <a:solidFill>
                            <a:schemeClr val="tx1">
                              <a:lumMod val="95000"/>
                              <a:lumOff val="5000"/>
                            </a:schemeClr>
                          </a:solidFill>
                          <a:latin typeface="Cambria Math"/>
                        </a:rPr>
                        <m:t>=</m:t>
                      </m:r>
                      <m:f>
                        <m:fPr>
                          <m:ctrlPr>
                            <a:rPr lang="en-US" sz="2200" b="0" i="1" smtClean="0">
                              <a:latin typeface="Cambria Math"/>
                            </a:rPr>
                          </m:ctrlPr>
                        </m:fPr>
                        <m:num>
                          <m:r>
                            <a:rPr lang="en-US" sz="2200" b="0" i="1" smtClean="0">
                              <a:latin typeface="Cambria Math"/>
                            </a:rPr>
                            <m:t>299</m:t>
                          </m:r>
                        </m:num>
                        <m:den>
                          <m:r>
                            <a:rPr lang="en-US" sz="2200" b="0" i="1" smtClean="0">
                              <a:latin typeface="Cambria Math"/>
                            </a:rPr>
                            <m:t>73</m:t>
                          </m:r>
                        </m:den>
                      </m:f>
                      <m:r>
                        <a:rPr lang="en-US" sz="2200" b="0" i="1" smtClean="0">
                          <a:latin typeface="Cambria Math"/>
                        </a:rPr>
                        <m:t>=</m:t>
                      </m:r>
                      <m:r>
                        <m:rPr>
                          <m:nor/>
                        </m:rPr>
                        <a:rPr lang="en-US" sz="2200" b="0" i="0" smtClean="0">
                          <a:latin typeface="Cambria Math"/>
                        </a:rPr>
                        <m:t>4</m:t>
                      </m:r>
                      <m:r>
                        <m:rPr>
                          <m:nor/>
                        </m:rPr>
                        <a:rPr lang="en-US" sz="2200" b="0" i="0" smtClean="0">
                          <a:latin typeface="Cambria Math"/>
                        </a:rPr>
                        <m:t>.</m:t>
                      </m:r>
                      <m:r>
                        <m:rPr>
                          <m:nor/>
                        </m:rPr>
                        <a:rPr lang="en-US" sz="2200" b="0" i="0" smtClean="0">
                          <a:latin typeface="Cambria Math"/>
                        </a:rPr>
                        <m:t>09</m:t>
                      </m:r>
                    </m:oMath>
                  </m:oMathPara>
                </a14:m>
                <a:endParaRPr lang="en-US" sz="2200" dirty="0"/>
              </a:p>
              <a:p>
                <a:pPr marL="0" indent="0">
                  <a:buNone/>
                </a:pPr>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1852" t="-2830" b="-15633"/>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4025" y="1371600"/>
            <a:ext cx="8235950" cy="345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6184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Q Fit </a:t>
            </a:r>
            <a:r>
              <a:rPr lang="en-US" sz="2200" dirty="0"/>
              <a:t>a second degree parabola to the following </a:t>
            </a:r>
            <a:r>
              <a:rPr lang="en-US" sz="2200" dirty="0" smtClean="0"/>
              <a:t>data-</a:t>
            </a:r>
          </a:p>
          <a:p>
            <a:pPr marL="0" lv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957CC15C-576A-4AD0-8B50-147F625D0A7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Daily Quiz(CO3)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3143786122"/>
                  </p:ext>
                </p:extLst>
              </p:nvPr>
            </p:nvGraphicFramePr>
            <p:xfrm>
              <a:off x="838200" y="2057400"/>
              <a:ext cx="5943599" cy="771144"/>
            </p:xfrm>
            <a:graphic>
              <a:graphicData uri="http://schemas.openxmlformats.org/drawingml/2006/table">
                <a:tbl>
                  <a:tblPr firstRow="1" firstCol="1" bandRow="1">
                    <a:tableStyleId>{5C22544A-7EE6-4342-B048-85BDC9FD1C3A}</a:tableStyleId>
                  </a:tblPr>
                  <a:tblGrid>
                    <a:gridCol w="1580928"/>
                    <a:gridCol w="907091"/>
                    <a:gridCol w="863895"/>
                    <a:gridCol w="863895"/>
                    <a:gridCol w="863895"/>
                    <a:gridCol w="863895"/>
                  </a:tblGrid>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a:effectLst/>
                                    <a:latin typeface="Cambria Math"/>
                                  </a:rPr>
                                  <m:t>𝑥</m:t>
                                </m:r>
                              </m:oMath>
                            </m:oMathPara>
                          </a14:m>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0</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1</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2</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3</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4</a:t>
                          </a:r>
                          <a:endParaRPr lang="en-US" sz="2200">
                            <a:effectLst/>
                            <a:latin typeface="Calibri"/>
                            <a:ea typeface="Calibri"/>
                            <a:cs typeface="Mangal"/>
                          </a:endParaRPr>
                        </a:p>
                      </a:txBody>
                      <a:tcPr marL="68580" marR="68580" marT="0" marB="0"/>
                    </a:tc>
                  </a:tr>
                  <a:tr h="0">
                    <a:tc>
                      <a:txBody>
                        <a:bodyPr/>
                        <a:lstStyle/>
                        <a:p>
                          <a:pPr marL="0" marR="0" algn="l">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a:effectLst/>
                                    <a:latin typeface="Cambria Math"/>
                                  </a:rPr>
                                  <m:t>𝑓</m:t>
                                </m:r>
                              </m:oMath>
                            </m:oMathPara>
                          </a14:m>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1</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0</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3</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10</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21</a:t>
                          </a:r>
                          <a:endParaRPr lang="en-US" sz="2200" dirty="0">
                            <a:effectLst/>
                            <a:latin typeface="Calibri"/>
                            <a:ea typeface="Calibri"/>
                            <a:cs typeface="Mangal"/>
                          </a:endParaRPr>
                        </a:p>
                      </a:txBody>
                      <a:tcPr marL="68580" marR="68580" marT="0" marB="0"/>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912396253"/>
                  </p:ext>
                </p:extLst>
              </p:nvPr>
            </p:nvGraphicFramePr>
            <p:xfrm>
              <a:off x="838200" y="2057400"/>
              <a:ext cx="5943599" cy="771144"/>
            </p:xfrm>
            <a:graphic>
              <a:graphicData uri="http://schemas.openxmlformats.org/drawingml/2006/table">
                <a:tbl>
                  <a:tblPr firstRow="1" firstCol="1" bandRow="1">
                    <a:tableStyleId>{5C22544A-7EE6-4342-B048-85BDC9FD1C3A}</a:tableStyleId>
                  </a:tblPr>
                  <a:tblGrid>
                    <a:gridCol w="1580928"/>
                    <a:gridCol w="907091"/>
                    <a:gridCol w="863895"/>
                    <a:gridCol w="863895"/>
                    <a:gridCol w="863895"/>
                    <a:gridCol w="863895"/>
                  </a:tblGrid>
                  <a:tr h="385572">
                    <a:tc>
                      <a:txBody>
                        <a:bodyPr/>
                        <a:lstStyle/>
                        <a:p>
                          <a:endParaRPr lang="en-US"/>
                        </a:p>
                      </a:txBody>
                      <a:tcPr marL="68580" marR="68580" marT="0" marB="0">
                        <a:blipFill rotWithShape="1">
                          <a:blip r:embed="rId3"/>
                          <a:stretch>
                            <a:fillRect l="-386" t="-15873" r="-276448" b="-136508"/>
                          </a:stretch>
                        </a:blipFill>
                      </a:tcPr>
                    </a:tc>
                    <a:tc>
                      <a:txBody>
                        <a:bodyPr/>
                        <a:lstStyle/>
                        <a:p>
                          <a:pPr marL="0" marR="0" algn="l">
                            <a:lnSpc>
                              <a:spcPct val="115000"/>
                            </a:lnSpc>
                            <a:spcBef>
                              <a:spcPts val="0"/>
                            </a:spcBef>
                            <a:spcAft>
                              <a:spcPts val="0"/>
                            </a:spcAft>
                          </a:pPr>
                          <a:r>
                            <a:rPr lang="en-US" sz="2200">
                              <a:effectLst/>
                            </a:rPr>
                            <a:t>0</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1</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2</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3</a:t>
                          </a:r>
                          <a:endParaRPr lang="en-US" sz="220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a:effectLst/>
                            </a:rPr>
                            <a:t>4</a:t>
                          </a:r>
                          <a:endParaRPr lang="en-US" sz="2200">
                            <a:effectLst/>
                            <a:latin typeface="Calibri"/>
                            <a:ea typeface="Calibri"/>
                            <a:cs typeface="Mangal"/>
                          </a:endParaRPr>
                        </a:p>
                      </a:txBody>
                      <a:tcPr marL="68580" marR="68580" marT="0" marB="0"/>
                    </a:tc>
                  </a:tr>
                  <a:tr h="385572">
                    <a:tc>
                      <a:txBody>
                        <a:bodyPr/>
                        <a:lstStyle/>
                        <a:p>
                          <a:endParaRPr lang="en-US"/>
                        </a:p>
                      </a:txBody>
                      <a:tcPr marL="68580" marR="68580" marT="0" marB="0">
                        <a:blipFill rotWithShape="1">
                          <a:blip r:embed="rId3"/>
                          <a:stretch>
                            <a:fillRect l="-386" t="-115873" r="-276448" b="-36508"/>
                          </a:stretch>
                        </a:blipFill>
                      </a:tcPr>
                    </a:tc>
                    <a:tc>
                      <a:txBody>
                        <a:bodyPr/>
                        <a:lstStyle/>
                        <a:p>
                          <a:pPr marL="0" marR="0" algn="l">
                            <a:lnSpc>
                              <a:spcPct val="115000"/>
                            </a:lnSpc>
                            <a:spcBef>
                              <a:spcPts val="0"/>
                            </a:spcBef>
                            <a:spcAft>
                              <a:spcPts val="0"/>
                            </a:spcAft>
                          </a:pPr>
                          <a:r>
                            <a:rPr lang="en-US" sz="2200" dirty="0">
                              <a:effectLst/>
                            </a:rPr>
                            <a:t>1</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0</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3</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10</a:t>
                          </a:r>
                          <a:endParaRPr lang="en-US" sz="2200" dirty="0">
                            <a:effectLst/>
                            <a:latin typeface="Calibri"/>
                            <a:ea typeface="Calibri"/>
                            <a:cs typeface="Mangal"/>
                          </a:endParaRPr>
                        </a:p>
                      </a:txBody>
                      <a:tcPr marL="68580" marR="68580" marT="0" marB="0"/>
                    </a:tc>
                    <a:tc>
                      <a:txBody>
                        <a:bodyPr/>
                        <a:lstStyle/>
                        <a:p>
                          <a:pPr marL="0" marR="0" algn="l">
                            <a:lnSpc>
                              <a:spcPct val="115000"/>
                            </a:lnSpc>
                            <a:spcBef>
                              <a:spcPts val="0"/>
                            </a:spcBef>
                            <a:spcAft>
                              <a:spcPts val="0"/>
                            </a:spcAft>
                          </a:pPr>
                          <a:r>
                            <a:rPr lang="en-US" sz="2200" dirty="0">
                              <a:effectLst/>
                            </a:rPr>
                            <a:t>21</a:t>
                          </a:r>
                          <a:endParaRPr lang="en-US" sz="2200" dirty="0">
                            <a:effectLst/>
                            <a:latin typeface="Calibri"/>
                            <a:ea typeface="Calibri"/>
                            <a:cs typeface="Mangal"/>
                          </a:endParaRPr>
                        </a:p>
                      </a:txBody>
                      <a:tcPr marL="68580" marR="68580" marT="0" marB="0"/>
                    </a:tc>
                  </a:tr>
                </a:tbl>
              </a:graphicData>
            </a:graphic>
          </p:graphicFrame>
        </mc:Fallback>
      </mc:AlternateContent>
    </p:spTree>
    <p:extLst>
      <p:ext uri="{BB962C8B-B14F-4D97-AF65-F5344CB8AC3E}">
        <p14:creationId xmlns:p14="http://schemas.microsoft.com/office/powerpoint/2010/main" xmlns="" val="1181933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 Moments </a:t>
                </a:r>
                <a:endParaRPr lang="en-US" sz="2200" dirty="0" smtClean="0"/>
              </a:p>
              <a:p>
                <a:pPr>
                  <a:buFont typeface="Wingdings" pitchFamily="2" charset="2"/>
                  <a:buChar char="ü"/>
                </a:pPr>
                <a:r>
                  <a:rPr lang="en-US" sz="2200" dirty="0" smtClean="0"/>
                  <a:t>Relation </a:t>
                </a:r>
                <a:r>
                  <a:rPr lang="en-US" sz="2200" dirty="0"/>
                  <a:t>between </a:t>
                </a:r>
                <a14:m>
                  <m:oMath xmlns:m="http://schemas.openxmlformats.org/officeDocument/2006/math">
                    <m:sSub>
                      <m:sSubPr>
                        <m:ctrlPr>
                          <a:rPr lang="en-US" sz="2200" i="1">
                            <a:latin typeface="Cambria Math"/>
                          </a:rPr>
                        </m:ctrlPr>
                      </m:sSubPr>
                      <m:e>
                        <m:r>
                          <a:rPr lang="en-US" sz="2200" i="1">
                            <a:latin typeface="Cambria Math"/>
                          </a:rPr>
                          <m:t>𝑣</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oMath>
                </a14:m>
                <a:endParaRPr lang="en-US" sz="2200" dirty="0"/>
              </a:p>
              <a:p>
                <a:pPr>
                  <a:buFont typeface="Wingdings" pitchFamily="2" charset="2"/>
                  <a:buChar char="ü"/>
                </a:pPr>
                <a:r>
                  <a:rPr lang="en-US" sz="2200" dirty="0"/>
                  <a:t>Relation between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r>
                      <a:rPr lang="en-US" sz="2200" i="1">
                        <a:latin typeface="Cambria Math"/>
                      </a:rPr>
                      <m:t> </m:t>
                    </m:r>
                    <m:r>
                      <a:rPr lang="en-US" sz="2200" i="1">
                        <a:latin typeface="Cambria Math"/>
                      </a:rPr>
                      <m:t>𝑎𝑛𝑑</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oMath>
                </a14:m>
                <a:endParaRPr lang="en-US" sz="2200" dirty="0"/>
              </a:p>
              <a:p>
                <a:pPr>
                  <a:buFont typeface="Wingdings" pitchFamily="2" charset="2"/>
                  <a:buChar char="ü"/>
                </a:pPr>
                <a:r>
                  <a:rPr lang="en-US" sz="2200" dirty="0"/>
                  <a:t>Moment generating function</a:t>
                </a:r>
                <a:r>
                  <a:rPr lang="en-US" sz="2200" dirty="0" smtClean="0"/>
                  <a:t>.</a:t>
                </a:r>
                <a:endParaRPr lang="en-US" sz="2200" dirty="0"/>
              </a:p>
              <a:p>
                <a:pPr>
                  <a:buFont typeface="Wingdings" pitchFamily="2" charset="2"/>
                  <a:buChar char="ü"/>
                </a:pPr>
                <a:r>
                  <a:rPr lang="en-US" sz="2200" dirty="0" smtClean="0"/>
                  <a:t> Skewness &amp; kurtosis</a:t>
                </a:r>
              </a:p>
              <a:p>
                <a:pPr>
                  <a:buFont typeface="Wingdings" pitchFamily="2" charset="2"/>
                  <a:buChar char="ü"/>
                </a:pPr>
                <a:r>
                  <a:rPr lang="en-US" sz="2200" dirty="0" smtClean="0"/>
                  <a:t>Curve fitting</a:t>
                </a: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668627F-11CC-4A37-8530-5C8BDAD082B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Recap(CO3)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644280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normAutofit/>
          </a:bodyPr>
          <a:lstStyle/>
          <a:p>
            <a:pPr marL="0" indent="0" algn="ctr">
              <a:buNone/>
            </a:pPr>
            <a:r>
              <a:rPr lang="en-US" sz="2400" dirty="0"/>
              <a:t>Correlation</a:t>
            </a:r>
            <a:endParaRPr lang="en-US" sz="2200" dirty="0" smtClean="0"/>
          </a:p>
          <a:p>
            <a:r>
              <a:rPr lang="en-US" sz="2200" dirty="0" smtClean="0"/>
              <a:t>Identify </a:t>
            </a:r>
            <a:r>
              <a:rPr lang="en-US" sz="2200" dirty="0"/>
              <a:t>the direction and strength of a correlation between two factors.</a:t>
            </a:r>
          </a:p>
          <a:p>
            <a:r>
              <a:rPr lang="en-US" sz="2200" dirty="0"/>
              <a:t>Compute and interpret the Pearson correlation coefficient and test for significance.</a:t>
            </a:r>
          </a:p>
          <a:p>
            <a:r>
              <a:rPr lang="en-US" sz="2200" dirty="0"/>
              <a:t>Compute and interpret the coefficient of determination.</a:t>
            </a:r>
          </a:p>
          <a:p>
            <a:r>
              <a:rPr lang="en-US" sz="2200" dirty="0" smtClean="0"/>
              <a:t>Compute </a:t>
            </a:r>
            <a:r>
              <a:rPr lang="en-US" sz="2200" dirty="0"/>
              <a:t>and interpret the Spearman correlation coefficient and test for significance.</a:t>
            </a:r>
          </a:p>
          <a:p>
            <a:pPr marL="0" indent="0">
              <a:buNone/>
            </a:pPr>
            <a:endParaRPr lang="en-US" sz="2200" dirty="0"/>
          </a:p>
        </p:txBody>
      </p:sp>
      <p:sp>
        <p:nvSpPr>
          <p:cNvPr id="4" name="Date Placeholder 3"/>
          <p:cNvSpPr>
            <a:spLocks noGrp="1"/>
          </p:cNvSpPr>
          <p:nvPr>
            <p:ph type="dt" sz="half" idx="10"/>
          </p:nvPr>
        </p:nvSpPr>
        <p:spPr/>
        <p:txBody>
          <a:bodyPr/>
          <a:lstStyle/>
          <a:p>
            <a:fld id="{47E8E341-EFBE-4EBA-992A-CAD91608E11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 Topic objective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618777722"/>
      </p:ext>
    </p:extLst>
  </p:cSld>
  <p:clrMapOvr>
    <a:masterClrMapping/>
  </p:clrMapOvr>
  <p:transition spd="slow">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1245"/>
              </a:spcBef>
              <a:buFont typeface="Wingdings" pitchFamily="2" charset="2"/>
              <a:buChar char="Ø"/>
            </a:pPr>
            <a:r>
              <a:rPr lang="en-US" sz="2200" b="1" spc="484" dirty="0" smtClean="0">
                <a:latin typeface="+mj-lt"/>
              </a:rPr>
              <a:t>Correlation</a:t>
            </a:r>
            <a:r>
              <a:rPr lang="en-US" sz="2200" b="1" spc="-60" dirty="0" smtClean="0">
                <a:latin typeface="+mj-lt"/>
                <a:cs typeface="Georgia"/>
              </a:rPr>
              <a:t>: </a:t>
            </a:r>
            <a:r>
              <a:rPr lang="en-US" sz="2200" spc="-130" dirty="0" smtClean="0">
                <a:latin typeface="+mj-lt"/>
                <a:cs typeface="Tahoma"/>
              </a:rPr>
              <a:t>In </a:t>
            </a:r>
            <a:r>
              <a:rPr lang="en-US" sz="2200" spc="-85" dirty="0">
                <a:latin typeface="+mj-lt"/>
                <a:cs typeface="Tahoma"/>
              </a:rPr>
              <a:t>a </a:t>
            </a:r>
            <a:r>
              <a:rPr lang="en-US" sz="2200" spc="-55" dirty="0">
                <a:latin typeface="+mj-lt"/>
                <a:cs typeface="Tahoma"/>
              </a:rPr>
              <a:t>bivariate </a:t>
            </a:r>
            <a:r>
              <a:rPr lang="en-US" sz="2200" spc="-40" dirty="0">
                <a:latin typeface="+mj-lt"/>
                <a:cs typeface="Tahoma"/>
              </a:rPr>
              <a:t>distribution </a:t>
            </a:r>
            <a:r>
              <a:rPr lang="en-US" sz="2200" spc="-155" dirty="0">
                <a:latin typeface="+mj-lt"/>
                <a:cs typeface="Tahoma"/>
              </a:rPr>
              <a:t>we </a:t>
            </a:r>
            <a:r>
              <a:rPr lang="en-US" sz="2200" spc="-110" dirty="0">
                <a:latin typeface="+mj-lt"/>
                <a:cs typeface="Tahoma"/>
              </a:rPr>
              <a:t>are </a:t>
            </a:r>
            <a:r>
              <a:rPr lang="en-US" sz="2200" spc="-65" dirty="0">
                <a:latin typeface="+mj-lt"/>
                <a:cs typeface="Tahoma"/>
              </a:rPr>
              <a:t>interested </a:t>
            </a:r>
            <a:r>
              <a:rPr lang="en-US" sz="2200" spc="-20" dirty="0">
                <a:latin typeface="+mj-lt"/>
                <a:cs typeface="Tahoma"/>
              </a:rPr>
              <a:t>to </a:t>
            </a:r>
            <a:r>
              <a:rPr lang="en-US" sz="2200" spc="-50" dirty="0">
                <a:latin typeface="+mj-lt"/>
                <a:cs typeface="Tahoma"/>
              </a:rPr>
              <a:t>find </a:t>
            </a:r>
            <a:r>
              <a:rPr lang="en-US" sz="2200" spc="-45" dirty="0">
                <a:latin typeface="+mj-lt"/>
                <a:cs typeface="Tahoma"/>
              </a:rPr>
              <a:t>out </a:t>
            </a:r>
            <a:r>
              <a:rPr lang="en-US" sz="2200" spc="-150" dirty="0" smtClean="0">
                <a:uFill>
                  <a:solidFill>
                    <a:srgbClr val="7F007F"/>
                  </a:solidFill>
                </a:uFill>
                <a:latin typeface="+mj-lt"/>
                <a:cs typeface="Tahoma"/>
              </a:rPr>
              <a:t>i f</a:t>
            </a:r>
            <a:r>
              <a:rPr lang="en-US" sz="2200" spc="-150" dirty="0" smtClean="0">
                <a:latin typeface="+mj-lt"/>
                <a:cs typeface="Trebuchet MS"/>
              </a:rPr>
              <a:t>  </a:t>
            </a:r>
            <a:r>
              <a:rPr lang="en-US" sz="2200" spc="-130" dirty="0" smtClean="0">
                <a:latin typeface="+mj-lt"/>
                <a:cs typeface="Trebuchet MS"/>
              </a:rPr>
              <a:t>there </a:t>
            </a:r>
            <a:r>
              <a:rPr lang="en-US" sz="2200" spc="-85" dirty="0">
                <a:latin typeface="+mj-lt"/>
                <a:cs typeface="Trebuchet MS"/>
              </a:rPr>
              <a:t>is </a:t>
            </a:r>
            <a:r>
              <a:rPr lang="en-US" sz="2200" spc="-75" dirty="0">
                <a:latin typeface="+mj-lt"/>
                <a:cs typeface="Trebuchet MS"/>
              </a:rPr>
              <a:t>any </a:t>
            </a:r>
            <a:r>
              <a:rPr lang="en-US" sz="2200" spc="-110" dirty="0">
                <a:latin typeface="+mj-lt"/>
                <a:cs typeface="Trebuchet MS"/>
              </a:rPr>
              <a:t>correlation </a:t>
            </a:r>
            <a:r>
              <a:rPr lang="en-US" sz="2200" spc="-130" dirty="0">
                <a:latin typeface="+mj-lt"/>
                <a:cs typeface="Trebuchet MS"/>
              </a:rPr>
              <a:t>between </a:t>
            </a:r>
            <a:r>
              <a:rPr lang="en-US" sz="2200" spc="-120" dirty="0">
                <a:latin typeface="+mj-lt"/>
                <a:cs typeface="Trebuchet MS"/>
              </a:rPr>
              <a:t>the </a:t>
            </a:r>
            <a:r>
              <a:rPr lang="en-US" sz="2200" spc="-135" dirty="0">
                <a:latin typeface="+mj-lt"/>
                <a:cs typeface="Trebuchet MS"/>
              </a:rPr>
              <a:t>two </a:t>
            </a:r>
            <a:r>
              <a:rPr lang="en-US" sz="2200" spc="-110" dirty="0">
                <a:latin typeface="+mj-lt"/>
                <a:cs typeface="Trebuchet MS"/>
              </a:rPr>
              <a:t>variables </a:t>
            </a:r>
            <a:r>
              <a:rPr lang="en-US" sz="2200" spc="-105" dirty="0">
                <a:latin typeface="+mj-lt"/>
                <a:cs typeface="Trebuchet MS"/>
              </a:rPr>
              <a:t>under  </a:t>
            </a:r>
            <a:r>
              <a:rPr lang="en-US" sz="2200" spc="-114" dirty="0">
                <a:uFill>
                  <a:solidFill>
                    <a:srgbClr val="7F007F"/>
                  </a:solidFill>
                </a:uFill>
                <a:latin typeface="+mj-lt"/>
                <a:cs typeface="Trebuchet MS"/>
              </a:rPr>
              <a:t>study.</a:t>
            </a:r>
            <a:endParaRPr lang="en-US" sz="2200" dirty="0">
              <a:latin typeface="+mj-lt"/>
              <a:cs typeface="Trebuchet MS"/>
            </a:endParaRPr>
          </a:p>
          <a:p>
            <a:pPr marL="441325" marR="5080">
              <a:lnSpc>
                <a:spcPct val="102200"/>
              </a:lnSpc>
              <a:spcBef>
                <a:spcPts val="1280"/>
              </a:spcBef>
            </a:pPr>
            <a:r>
              <a:rPr lang="en-US" sz="2200" spc="-105" dirty="0">
                <a:latin typeface="+mj-lt"/>
                <a:cs typeface="Tahoma"/>
              </a:rPr>
              <a:t>If </a:t>
            </a:r>
            <a:r>
              <a:rPr lang="en-US" sz="2200" spc="-65" dirty="0">
                <a:latin typeface="+mj-lt"/>
                <a:cs typeface="Tahoma"/>
              </a:rPr>
              <a:t>the </a:t>
            </a:r>
            <a:r>
              <a:rPr lang="en-US" sz="2200" spc="-75" dirty="0">
                <a:uFill>
                  <a:solidFill>
                    <a:srgbClr val="0000FF"/>
                  </a:solidFill>
                </a:uFill>
                <a:latin typeface="+mj-lt"/>
                <a:cs typeface="Trebuchet MS"/>
              </a:rPr>
              <a:t>change </a:t>
            </a:r>
            <a:r>
              <a:rPr lang="en-US" sz="2200" spc="-95" dirty="0">
                <a:uFill>
                  <a:solidFill>
                    <a:srgbClr val="0000FF"/>
                  </a:solidFill>
                </a:uFill>
                <a:latin typeface="+mj-lt"/>
                <a:cs typeface="Trebuchet MS"/>
              </a:rPr>
              <a:t>in </a:t>
            </a:r>
            <a:r>
              <a:rPr lang="en-US" sz="2200" spc="-100" dirty="0">
                <a:uFill>
                  <a:solidFill>
                    <a:srgbClr val="0000FF"/>
                  </a:solidFill>
                </a:uFill>
                <a:latin typeface="+mj-lt"/>
                <a:cs typeface="Trebuchet MS"/>
              </a:rPr>
              <a:t>one </a:t>
            </a:r>
            <a:r>
              <a:rPr lang="en-US" sz="2200" spc="-120" dirty="0">
                <a:uFill>
                  <a:solidFill>
                    <a:srgbClr val="0000FF"/>
                  </a:solidFill>
                </a:uFill>
                <a:latin typeface="+mj-lt"/>
                <a:cs typeface="Trebuchet MS"/>
              </a:rPr>
              <a:t>variable affects </a:t>
            </a:r>
            <a:r>
              <a:rPr lang="en-US" sz="2200" spc="-90" dirty="0">
                <a:uFill>
                  <a:solidFill>
                    <a:srgbClr val="0000FF"/>
                  </a:solidFill>
                </a:uFill>
                <a:latin typeface="+mj-lt"/>
                <a:cs typeface="Trebuchet MS"/>
              </a:rPr>
              <a:t>a </a:t>
            </a:r>
            <a:r>
              <a:rPr lang="en-US" sz="2200" spc="-75" dirty="0">
                <a:uFill>
                  <a:solidFill>
                    <a:srgbClr val="0000FF"/>
                  </a:solidFill>
                </a:uFill>
                <a:latin typeface="+mj-lt"/>
                <a:cs typeface="Trebuchet MS"/>
              </a:rPr>
              <a:t>change </a:t>
            </a:r>
            <a:r>
              <a:rPr lang="en-US" sz="2200" spc="-95" dirty="0">
                <a:uFill>
                  <a:solidFill>
                    <a:srgbClr val="0000FF"/>
                  </a:solidFill>
                </a:uFill>
                <a:latin typeface="+mj-lt"/>
                <a:cs typeface="Trebuchet MS"/>
              </a:rPr>
              <a:t>in </a:t>
            </a:r>
            <a:r>
              <a:rPr lang="en-US" sz="2200" spc="-120" dirty="0">
                <a:uFill>
                  <a:solidFill>
                    <a:srgbClr val="0000FF"/>
                  </a:solidFill>
                </a:uFill>
                <a:latin typeface="+mj-lt"/>
                <a:cs typeface="Trebuchet MS"/>
              </a:rPr>
              <a:t>the </a:t>
            </a:r>
            <a:r>
              <a:rPr lang="en-US" sz="2200" spc="-114" dirty="0">
                <a:uFill>
                  <a:solidFill>
                    <a:srgbClr val="0000FF"/>
                  </a:solidFill>
                </a:uFill>
                <a:latin typeface="+mj-lt"/>
                <a:cs typeface="Trebuchet MS"/>
              </a:rPr>
              <a:t>other </a:t>
            </a:r>
            <a:r>
              <a:rPr lang="en-US" sz="2200" spc="-114" dirty="0">
                <a:latin typeface="+mj-lt"/>
                <a:cs typeface="Trebuchet MS"/>
              </a:rPr>
              <a:t> </a:t>
            </a:r>
            <a:r>
              <a:rPr lang="en-US" sz="2200" spc="-125" dirty="0">
                <a:uFill>
                  <a:solidFill>
                    <a:srgbClr val="0000FF"/>
                  </a:solidFill>
                </a:uFill>
                <a:latin typeface="+mj-lt"/>
                <a:cs typeface="Trebuchet MS"/>
              </a:rPr>
              <a:t>variable,</a:t>
            </a:r>
            <a:r>
              <a:rPr lang="en-US" sz="2200" spc="-125" dirty="0">
                <a:latin typeface="+mj-lt"/>
                <a:cs typeface="Trebuchet MS"/>
              </a:rPr>
              <a:t> </a:t>
            </a:r>
            <a:r>
              <a:rPr lang="en-US" sz="2200" spc="-65" dirty="0">
                <a:latin typeface="+mj-lt"/>
                <a:cs typeface="Tahoma"/>
              </a:rPr>
              <a:t>the </a:t>
            </a:r>
            <a:r>
              <a:rPr lang="en-US" sz="2200" spc="-75" dirty="0">
                <a:latin typeface="+mj-lt"/>
                <a:cs typeface="Tahoma"/>
              </a:rPr>
              <a:t>variables </a:t>
            </a:r>
            <a:r>
              <a:rPr lang="en-US" sz="2200" spc="-110" dirty="0">
                <a:latin typeface="+mj-lt"/>
                <a:cs typeface="Tahoma"/>
              </a:rPr>
              <a:t>are </a:t>
            </a:r>
            <a:r>
              <a:rPr lang="en-US" sz="2200" spc="-70" dirty="0">
                <a:latin typeface="+mj-lt"/>
                <a:cs typeface="Tahoma"/>
              </a:rPr>
              <a:t>said </a:t>
            </a:r>
            <a:r>
              <a:rPr lang="en-US" sz="2200" spc="-20" dirty="0">
                <a:latin typeface="+mj-lt"/>
                <a:cs typeface="Tahoma"/>
              </a:rPr>
              <a:t>to </a:t>
            </a:r>
            <a:r>
              <a:rPr lang="en-US" sz="2200" spc="-90" dirty="0">
                <a:latin typeface="+mj-lt"/>
                <a:cs typeface="Tahoma"/>
              </a:rPr>
              <a:t>be</a:t>
            </a:r>
            <a:r>
              <a:rPr lang="en-US" sz="2200" spc="-110" dirty="0">
                <a:latin typeface="+mj-lt"/>
                <a:cs typeface="Tahoma"/>
              </a:rPr>
              <a:t> </a:t>
            </a:r>
            <a:r>
              <a:rPr lang="en-US" sz="2200" spc="-65" dirty="0">
                <a:uFill>
                  <a:solidFill>
                    <a:srgbClr val="000000"/>
                  </a:solidFill>
                </a:uFill>
                <a:latin typeface="+mj-lt"/>
                <a:cs typeface="Tahoma"/>
              </a:rPr>
              <a:t>correlated.</a:t>
            </a:r>
            <a:endParaRPr lang="en-US" sz="2200" dirty="0">
              <a:latin typeface="+mj-lt"/>
              <a:cs typeface="Tahoma"/>
            </a:endParaRPr>
          </a:p>
          <a:p>
            <a:pPr>
              <a:buFont typeface="Wingdings" pitchFamily="2" charset="2"/>
              <a:buChar char="v"/>
            </a:pPr>
            <a:r>
              <a:rPr lang="en-US" sz="2200" b="1" spc="375" dirty="0">
                <a:latin typeface="+mj-lt"/>
                <a:cs typeface="PMingLiU"/>
              </a:rPr>
              <a:t>Positive</a:t>
            </a:r>
            <a:r>
              <a:rPr lang="en-US" sz="2200" b="1" spc="295" dirty="0">
                <a:latin typeface="+mj-lt"/>
                <a:cs typeface="PMingLiU"/>
              </a:rPr>
              <a:t> </a:t>
            </a:r>
            <a:r>
              <a:rPr lang="en-US" sz="2200" b="1" spc="484" dirty="0">
                <a:latin typeface="+mj-lt"/>
                <a:cs typeface="PMingLiU"/>
              </a:rPr>
              <a:t>Correlation</a:t>
            </a:r>
            <a:endParaRPr lang="en-US" sz="2200" b="1" dirty="0">
              <a:latin typeface="+mj-lt"/>
              <a:cs typeface="PMingLiU"/>
            </a:endParaRPr>
          </a:p>
          <a:p>
            <a:pPr marL="441325" marR="81280">
              <a:lnSpc>
                <a:spcPct val="102200"/>
              </a:lnSpc>
              <a:spcBef>
                <a:spcPts val="1110"/>
              </a:spcBef>
            </a:pPr>
            <a:r>
              <a:rPr lang="en-US" sz="2200" spc="-105" dirty="0" smtClean="0">
                <a:latin typeface="+mj-lt"/>
                <a:cs typeface="Tahoma"/>
              </a:rPr>
              <a:t>If </a:t>
            </a:r>
            <a:r>
              <a:rPr lang="en-US" sz="2200" spc="-65" dirty="0">
                <a:latin typeface="+mj-lt"/>
                <a:cs typeface="Tahoma"/>
              </a:rPr>
              <a:t>the </a:t>
            </a:r>
            <a:r>
              <a:rPr lang="en-US" sz="2200" spc="-85" dirty="0">
                <a:latin typeface="+mj-lt"/>
                <a:cs typeface="Tahoma"/>
              </a:rPr>
              <a:t>two </a:t>
            </a:r>
            <a:r>
              <a:rPr lang="en-US" sz="2200" spc="-75" dirty="0">
                <a:latin typeface="+mj-lt"/>
                <a:cs typeface="Tahoma"/>
              </a:rPr>
              <a:t>variables </a:t>
            </a:r>
            <a:r>
              <a:rPr lang="en-US" sz="2200" spc="-70" dirty="0">
                <a:uFill>
                  <a:solidFill>
                    <a:srgbClr val="0000FF"/>
                  </a:solidFill>
                </a:uFill>
                <a:latin typeface="+mj-lt"/>
                <a:cs typeface="Tahoma"/>
              </a:rPr>
              <a:t>deviate </a:t>
            </a:r>
            <a:r>
              <a:rPr lang="en-US" sz="2200" spc="-40" dirty="0">
                <a:uFill>
                  <a:solidFill>
                    <a:srgbClr val="0000FF"/>
                  </a:solidFill>
                </a:uFill>
                <a:latin typeface="+mj-lt"/>
                <a:cs typeface="Tahoma"/>
              </a:rPr>
              <a:t>in </a:t>
            </a:r>
            <a:r>
              <a:rPr lang="en-US" sz="2200" spc="-65" dirty="0">
                <a:uFill>
                  <a:solidFill>
                    <a:srgbClr val="0000FF"/>
                  </a:solidFill>
                </a:uFill>
                <a:latin typeface="+mj-lt"/>
                <a:cs typeface="Tahoma"/>
              </a:rPr>
              <a:t>the </a:t>
            </a:r>
            <a:r>
              <a:rPr lang="en-US" sz="2200" spc="-110" dirty="0">
                <a:uFill>
                  <a:solidFill>
                    <a:srgbClr val="0000FF"/>
                  </a:solidFill>
                </a:uFill>
                <a:latin typeface="+mj-lt"/>
                <a:cs typeface="Tahoma"/>
              </a:rPr>
              <a:t>same </a:t>
            </a:r>
            <a:r>
              <a:rPr lang="en-US" sz="2200" spc="-45" dirty="0">
                <a:uFill>
                  <a:solidFill>
                    <a:srgbClr val="0000FF"/>
                  </a:solidFill>
                </a:uFill>
                <a:latin typeface="+mj-lt"/>
                <a:cs typeface="Tahoma"/>
              </a:rPr>
              <a:t>direction,</a:t>
            </a:r>
            <a:r>
              <a:rPr lang="en-US" sz="2200" spc="-45" dirty="0">
                <a:latin typeface="+mj-lt"/>
                <a:cs typeface="Tahoma"/>
              </a:rPr>
              <a:t> </a:t>
            </a:r>
            <a:r>
              <a:rPr lang="en-US" sz="2200" spc="-60" dirty="0">
                <a:uFill>
                  <a:solidFill>
                    <a:srgbClr val="000000"/>
                  </a:solidFill>
                </a:uFill>
                <a:latin typeface="+mj-lt"/>
                <a:cs typeface="Tahoma"/>
              </a:rPr>
              <a:t>i.e., </a:t>
            </a:r>
            <a:r>
              <a:rPr lang="en-US" sz="2200" spc="-10" dirty="0">
                <a:uFill>
                  <a:solidFill>
                    <a:srgbClr val="000000"/>
                  </a:solidFill>
                </a:uFill>
                <a:latin typeface="+mj-lt"/>
                <a:cs typeface="Tahoma"/>
              </a:rPr>
              <a:t>if </a:t>
            </a:r>
            <a:r>
              <a:rPr lang="en-US" sz="2200" spc="-10" dirty="0">
                <a:latin typeface="+mj-lt"/>
                <a:cs typeface="Tahoma"/>
              </a:rPr>
              <a:t> </a:t>
            </a:r>
            <a:r>
              <a:rPr lang="en-US" sz="2200" spc="-65" dirty="0">
                <a:latin typeface="+mj-lt"/>
                <a:cs typeface="Tahoma"/>
              </a:rPr>
              <a:t>the </a:t>
            </a:r>
            <a:r>
              <a:rPr lang="en-US" sz="2200" spc="-80" dirty="0">
                <a:latin typeface="+mj-lt"/>
                <a:cs typeface="Tahoma"/>
              </a:rPr>
              <a:t>increase </a:t>
            </a:r>
            <a:r>
              <a:rPr lang="en-US" sz="2200" spc="-55" dirty="0">
                <a:latin typeface="+mj-lt"/>
                <a:cs typeface="Tahoma"/>
              </a:rPr>
              <a:t>(or </a:t>
            </a:r>
            <a:r>
              <a:rPr lang="en-US" sz="2200" spc="-90" dirty="0">
                <a:latin typeface="+mj-lt"/>
                <a:cs typeface="Tahoma"/>
              </a:rPr>
              <a:t>decrease) </a:t>
            </a:r>
            <a:r>
              <a:rPr lang="en-US" sz="2200" spc="-40" dirty="0">
                <a:latin typeface="+mj-lt"/>
                <a:cs typeface="Tahoma"/>
              </a:rPr>
              <a:t>in </a:t>
            </a:r>
            <a:r>
              <a:rPr lang="en-US" sz="2200" spc="-105" dirty="0">
                <a:latin typeface="+mj-lt"/>
                <a:cs typeface="Tahoma"/>
              </a:rPr>
              <a:t>one </a:t>
            </a:r>
            <a:r>
              <a:rPr lang="en-US" sz="2200" spc="-65" dirty="0">
                <a:latin typeface="+mj-lt"/>
                <a:cs typeface="Tahoma"/>
              </a:rPr>
              <a:t>results </a:t>
            </a:r>
            <a:r>
              <a:rPr lang="en-US" sz="2200" spc="-40" dirty="0">
                <a:latin typeface="+mj-lt"/>
                <a:cs typeface="Tahoma"/>
              </a:rPr>
              <a:t>in </a:t>
            </a:r>
            <a:r>
              <a:rPr lang="en-US" sz="2200" spc="-85" dirty="0">
                <a:latin typeface="+mj-lt"/>
                <a:cs typeface="Tahoma"/>
              </a:rPr>
              <a:t>a  </a:t>
            </a:r>
            <a:r>
              <a:rPr lang="en-US" sz="2200" spc="-75" dirty="0">
                <a:latin typeface="+mj-lt"/>
                <a:cs typeface="Tahoma"/>
              </a:rPr>
              <a:t>corresponding </a:t>
            </a:r>
            <a:r>
              <a:rPr lang="en-US" sz="2200" spc="-80" dirty="0">
                <a:latin typeface="+mj-lt"/>
                <a:cs typeface="Tahoma"/>
              </a:rPr>
              <a:t>increase </a:t>
            </a:r>
            <a:r>
              <a:rPr lang="en-US" sz="2200" spc="-55" dirty="0">
                <a:latin typeface="+mj-lt"/>
                <a:cs typeface="Tahoma"/>
              </a:rPr>
              <a:t>(or </a:t>
            </a:r>
            <a:r>
              <a:rPr lang="en-US" sz="2200" spc="-90" dirty="0">
                <a:latin typeface="+mj-lt"/>
                <a:cs typeface="Tahoma"/>
              </a:rPr>
              <a:t>decrease) </a:t>
            </a:r>
            <a:r>
              <a:rPr lang="en-US" sz="2200" spc="-40" dirty="0">
                <a:latin typeface="+mj-lt"/>
                <a:cs typeface="Tahoma"/>
              </a:rPr>
              <a:t>in </a:t>
            </a:r>
            <a:r>
              <a:rPr lang="en-US" sz="2200" spc="-65" dirty="0">
                <a:latin typeface="+mj-lt"/>
                <a:cs typeface="Tahoma"/>
              </a:rPr>
              <a:t>the </a:t>
            </a:r>
            <a:r>
              <a:rPr lang="en-US" sz="2200" spc="-60" dirty="0">
                <a:latin typeface="+mj-lt"/>
                <a:cs typeface="Tahoma"/>
              </a:rPr>
              <a:t>other,  </a:t>
            </a:r>
            <a:r>
              <a:rPr lang="en-US" sz="2200" spc="-55" dirty="0">
                <a:latin typeface="+mj-lt"/>
                <a:cs typeface="Tahoma"/>
              </a:rPr>
              <a:t>correlation is </a:t>
            </a:r>
            <a:r>
              <a:rPr lang="en-US" sz="2200" spc="-70" dirty="0">
                <a:latin typeface="+mj-lt"/>
                <a:cs typeface="Tahoma"/>
              </a:rPr>
              <a:t>said </a:t>
            </a:r>
            <a:r>
              <a:rPr lang="en-US" sz="2200" spc="-20" dirty="0">
                <a:latin typeface="+mj-lt"/>
                <a:cs typeface="Tahoma"/>
              </a:rPr>
              <a:t>to </a:t>
            </a:r>
            <a:r>
              <a:rPr lang="en-US" sz="2200" spc="-90" dirty="0">
                <a:latin typeface="+mj-lt"/>
                <a:cs typeface="Tahoma"/>
              </a:rPr>
              <a:t>be </a:t>
            </a:r>
            <a:r>
              <a:rPr lang="en-US" sz="2200" i="1" spc="-110" dirty="0">
                <a:uFill>
                  <a:solidFill>
                    <a:srgbClr val="7F007F"/>
                  </a:solidFill>
                </a:uFill>
                <a:latin typeface="+mj-lt"/>
                <a:cs typeface="Trebuchet MS"/>
              </a:rPr>
              <a:t>direct </a:t>
            </a:r>
            <a:r>
              <a:rPr lang="en-US" sz="2200" i="1" spc="-130" dirty="0">
                <a:uFill>
                  <a:solidFill>
                    <a:srgbClr val="7F007F"/>
                  </a:solidFill>
                </a:uFill>
                <a:latin typeface="+mj-lt"/>
                <a:cs typeface="Trebuchet MS"/>
              </a:rPr>
              <a:t>or</a:t>
            </a:r>
            <a:r>
              <a:rPr lang="en-US" sz="2200" i="1" spc="240" dirty="0">
                <a:uFill>
                  <a:solidFill>
                    <a:srgbClr val="7F007F"/>
                  </a:solidFill>
                </a:uFill>
                <a:latin typeface="+mj-lt"/>
                <a:cs typeface="Trebuchet MS"/>
              </a:rPr>
              <a:t> </a:t>
            </a:r>
            <a:r>
              <a:rPr lang="en-US" sz="2200" i="1" spc="-100" dirty="0">
                <a:uFill>
                  <a:solidFill>
                    <a:srgbClr val="7F007F"/>
                  </a:solidFill>
                </a:uFill>
                <a:latin typeface="+mj-lt"/>
                <a:cs typeface="Trebuchet MS"/>
              </a:rPr>
              <a:t>positive.</a:t>
            </a:r>
            <a:endParaRPr lang="en-US" sz="2200" dirty="0">
              <a:latin typeface="+mj-lt"/>
              <a:cs typeface="Trebuchet MS"/>
            </a:endParaRPr>
          </a:p>
          <a:p>
            <a:pPr marL="441325" marR="5080">
              <a:lnSpc>
                <a:spcPct val="102200"/>
              </a:lnSpc>
              <a:spcBef>
                <a:spcPts val="1275"/>
              </a:spcBef>
            </a:pPr>
            <a:r>
              <a:rPr lang="en-US" sz="2200" spc="-50" dirty="0">
                <a:latin typeface="+mj-lt"/>
                <a:cs typeface="Tahoma"/>
              </a:rPr>
              <a:t>For </a:t>
            </a:r>
            <a:r>
              <a:rPr lang="en-US" sz="2200" spc="-85" dirty="0">
                <a:latin typeface="+mj-lt"/>
                <a:cs typeface="Tahoma"/>
              </a:rPr>
              <a:t>example, </a:t>
            </a:r>
            <a:r>
              <a:rPr lang="en-US" sz="2200" spc="-65" dirty="0">
                <a:latin typeface="+mj-lt"/>
                <a:cs typeface="Tahoma"/>
              </a:rPr>
              <a:t>the </a:t>
            </a:r>
            <a:r>
              <a:rPr lang="en-US" sz="2200" spc="-55" dirty="0">
                <a:latin typeface="+mj-lt"/>
                <a:cs typeface="Tahoma"/>
              </a:rPr>
              <a:t>correlation </a:t>
            </a:r>
            <a:r>
              <a:rPr lang="en-US" sz="2200" spc="-105" dirty="0">
                <a:latin typeface="+mj-lt"/>
                <a:cs typeface="Tahoma"/>
              </a:rPr>
              <a:t>between </a:t>
            </a:r>
            <a:r>
              <a:rPr lang="en-US" sz="2200" b="1" spc="100" dirty="0">
                <a:latin typeface="+mj-lt"/>
                <a:cs typeface="Arial"/>
              </a:rPr>
              <a:t>(i) </a:t>
            </a:r>
            <a:r>
              <a:rPr lang="en-US" sz="2200" spc="-65" dirty="0">
                <a:uFill>
                  <a:solidFill>
                    <a:srgbClr val="0000FF"/>
                  </a:solidFill>
                </a:uFill>
                <a:latin typeface="+mj-lt"/>
                <a:cs typeface="Tahoma"/>
              </a:rPr>
              <a:t>the </a:t>
            </a:r>
            <a:r>
              <a:rPr lang="en-US" sz="2200" spc="-70" dirty="0">
                <a:uFill>
                  <a:solidFill>
                    <a:srgbClr val="0000FF"/>
                  </a:solidFill>
                </a:uFill>
                <a:latin typeface="+mj-lt"/>
                <a:cs typeface="Tahoma"/>
              </a:rPr>
              <a:t>heights </a:t>
            </a:r>
            <a:r>
              <a:rPr lang="en-US" sz="2200" spc="-80" dirty="0">
                <a:uFill>
                  <a:solidFill>
                    <a:srgbClr val="0000FF"/>
                  </a:solidFill>
                </a:uFill>
                <a:latin typeface="+mj-lt"/>
                <a:cs typeface="Tahoma"/>
              </a:rPr>
              <a:t>and </a:t>
            </a:r>
            <a:r>
              <a:rPr lang="en-US" sz="2200" spc="-80" dirty="0">
                <a:latin typeface="+mj-lt"/>
                <a:cs typeface="Tahoma"/>
              </a:rPr>
              <a:t> </a:t>
            </a:r>
            <a:r>
              <a:rPr lang="en-US" sz="2200" spc="-80" dirty="0">
                <a:uFill>
                  <a:solidFill>
                    <a:srgbClr val="0000FF"/>
                  </a:solidFill>
                </a:uFill>
                <a:latin typeface="+mj-lt"/>
                <a:cs typeface="Tahoma"/>
              </a:rPr>
              <a:t>weights </a:t>
            </a:r>
            <a:r>
              <a:rPr lang="en-US" sz="2200" spc="-55" dirty="0">
                <a:uFill>
                  <a:solidFill>
                    <a:srgbClr val="0000FF"/>
                  </a:solidFill>
                </a:uFill>
                <a:latin typeface="+mj-lt"/>
                <a:cs typeface="Tahoma"/>
              </a:rPr>
              <a:t>of </a:t>
            </a:r>
            <a:r>
              <a:rPr lang="en-US" sz="2200" spc="-85" dirty="0">
                <a:uFill>
                  <a:solidFill>
                    <a:srgbClr val="0000FF"/>
                  </a:solidFill>
                </a:uFill>
                <a:latin typeface="+mj-lt"/>
                <a:cs typeface="Tahoma"/>
              </a:rPr>
              <a:t>a </a:t>
            </a:r>
            <a:r>
              <a:rPr lang="en-US" sz="2200" spc="-75" dirty="0">
                <a:uFill>
                  <a:solidFill>
                    <a:srgbClr val="0000FF"/>
                  </a:solidFill>
                </a:uFill>
                <a:latin typeface="+mj-lt"/>
                <a:cs typeface="Tahoma"/>
              </a:rPr>
              <a:t>group </a:t>
            </a:r>
            <a:r>
              <a:rPr lang="en-US" sz="2200" spc="-55" dirty="0">
                <a:uFill>
                  <a:solidFill>
                    <a:srgbClr val="0000FF"/>
                  </a:solidFill>
                </a:uFill>
                <a:latin typeface="+mj-lt"/>
                <a:cs typeface="Tahoma"/>
              </a:rPr>
              <a:t>of </a:t>
            </a:r>
            <a:r>
              <a:rPr lang="en-US" sz="2200" spc="-85" dirty="0">
                <a:uFill>
                  <a:solidFill>
                    <a:srgbClr val="0000FF"/>
                  </a:solidFill>
                </a:uFill>
                <a:latin typeface="+mj-lt"/>
                <a:cs typeface="Tahoma"/>
              </a:rPr>
              <a:t>persons,</a:t>
            </a:r>
            <a:r>
              <a:rPr lang="en-US" sz="2200" spc="-85" dirty="0">
                <a:latin typeface="+mj-lt"/>
                <a:cs typeface="Tahoma"/>
              </a:rPr>
              <a:t> </a:t>
            </a:r>
            <a:r>
              <a:rPr lang="en-US" sz="2200" spc="-80" dirty="0">
                <a:latin typeface="+mj-lt"/>
                <a:cs typeface="Tahoma"/>
              </a:rPr>
              <a:t>and </a:t>
            </a:r>
            <a:r>
              <a:rPr lang="en-US" sz="2200" b="1" spc="65" dirty="0">
                <a:latin typeface="+mj-lt"/>
                <a:cs typeface="Arial"/>
              </a:rPr>
              <a:t>(ii) </a:t>
            </a:r>
            <a:r>
              <a:rPr lang="en-US" sz="2200" spc="-65" dirty="0">
                <a:uFill>
                  <a:solidFill>
                    <a:srgbClr val="7F007F"/>
                  </a:solidFill>
                </a:uFill>
                <a:latin typeface="+mj-lt"/>
                <a:cs typeface="Tahoma"/>
              </a:rPr>
              <a:t>the </a:t>
            </a:r>
            <a:r>
              <a:rPr lang="en-US" sz="2200" spc="-75" dirty="0">
                <a:uFill>
                  <a:solidFill>
                    <a:srgbClr val="7F007F"/>
                  </a:solidFill>
                </a:uFill>
                <a:latin typeface="+mj-lt"/>
                <a:cs typeface="Tahoma"/>
              </a:rPr>
              <a:t>income </a:t>
            </a:r>
            <a:r>
              <a:rPr lang="en-US" sz="2200" spc="-80" dirty="0">
                <a:uFill>
                  <a:solidFill>
                    <a:srgbClr val="7F007F"/>
                  </a:solidFill>
                </a:uFill>
                <a:latin typeface="+mj-lt"/>
                <a:cs typeface="Tahoma"/>
              </a:rPr>
              <a:t>and </a:t>
            </a:r>
            <a:r>
              <a:rPr lang="en-US" sz="2200" spc="-80" dirty="0">
                <a:latin typeface="+mj-lt"/>
                <a:cs typeface="Tahoma"/>
              </a:rPr>
              <a:t> </a:t>
            </a:r>
            <a:r>
              <a:rPr lang="en-US" sz="2200" spc="-75" dirty="0">
                <a:uFill>
                  <a:solidFill>
                    <a:srgbClr val="7F007F"/>
                  </a:solidFill>
                </a:uFill>
                <a:latin typeface="+mj-lt"/>
                <a:cs typeface="Tahoma"/>
              </a:rPr>
              <a:t>expenditure;</a:t>
            </a:r>
            <a:r>
              <a:rPr lang="en-US" sz="2200" spc="-75" dirty="0">
                <a:latin typeface="+mj-lt"/>
                <a:cs typeface="Tahoma"/>
              </a:rPr>
              <a:t> </a:t>
            </a:r>
            <a:r>
              <a:rPr lang="en-US" sz="2200" spc="-55" dirty="0">
                <a:latin typeface="+mj-lt"/>
                <a:cs typeface="Tahoma"/>
              </a:rPr>
              <a:t>is</a:t>
            </a:r>
            <a:r>
              <a:rPr lang="en-US" sz="2200" spc="130" dirty="0">
                <a:latin typeface="+mj-lt"/>
                <a:cs typeface="Tahoma"/>
              </a:rPr>
              <a:t> </a:t>
            </a:r>
            <a:r>
              <a:rPr lang="en-US" sz="2200" spc="-50" dirty="0">
                <a:latin typeface="+mj-lt"/>
                <a:cs typeface="Tahoma"/>
              </a:rPr>
              <a:t>positive.</a:t>
            </a:r>
            <a:endParaRPr lang="en-US" sz="2200" dirty="0">
              <a:latin typeface="+mj-lt"/>
              <a:cs typeface="Tahoma"/>
            </a:endParaRPr>
          </a:p>
          <a:p>
            <a:pPr marL="0" indent="0">
              <a:buNone/>
            </a:pPr>
            <a:endParaRPr lang="en-US" sz="2200" dirty="0">
              <a:latin typeface="+mj-lt"/>
            </a:endParaRPr>
          </a:p>
        </p:txBody>
      </p:sp>
      <p:sp>
        <p:nvSpPr>
          <p:cNvPr id="4" name="Date Placeholder 3"/>
          <p:cNvSpPr>
            <a:spLocks noGrp="1"/>
          </p:cNvSpPr>
          <p:nvPr>
            <p:ph type="dt" sz="half" idx="10"/>
          </p:nvPr>
        </p:nvSpPr>
        <p:spPr/>
        <p:txBody>
          <a:bodyPr/>
          <a:lstStyle/>
          <a:p>
            <a:fld id="{E4E13CFE-BAD6-4FC7-BD34-ACDA0E5915F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907267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nSpc>
                <a:spcPct val="100000"/>
              </a:lnSpc>
              <a:spcBef>
                <a:spcPts val="1245"/>
              </a:spcBef>
              <a:buFont typeface="Wingdings" pitchFamily="2" charset="2"/>
              <a:buChar char="Ø"/>
            </a:pPr>
            <a:r>
              <a:rPr lang="en-US" sz="2200" b="1" spc="395" dirty="0">
                <a:latin typeface="+mj-lt"/>
              </a:rPr>
              <a:t>Negative</a:t>
            </a:r>
            <a:r>
              <a:rPr lang="en-US" sz="2200" b="1" spc="295" dirty="0">
                <a:latin typeface="+mj-lt"/>
              </a:rPr>
              <a:t> </a:t>
            </a:r>
            <a:r>
              <a:rPr lang="en-US" sz="2200" b="1" spc="484" dirty="0" smtClean="0">
                <a:latin typeface="+mj-lt"/>
              </a:rPr>
              <a:t>Correlation:</a:t>
            </a:r>
          </a:p>
          <a:p>
            <a:pPr marL="12700">
              <a:lnSpc>
                <a:spcPct val="100000"/>
              </a:lnSpc>
              <a:spcBef>
                <a:spcPts val="1245"/>
              </a:spcBef>
            </a:pPr>
            <a:r>
              <a:rPr lang="en-US" sz="2200" spc="-105" dirty="0" smtClean="0">
                <a:latin typeface="+mj-lt"/>
                <a:cs typeface="Tahoma"/>
              </a:rPr>
              <a:t>If </a:t>
            </a:r>
            <a:r>
              <a:rPr lang="en-US" sz="2200" spc="-65" dirty="0">
                <a:latin typeface="+mj-lt"/>
                <a:cs typeface="Tahoma"/>
              </a:rPr>
              <a:t>the </a:t>
            </a:r>
            <a:r>
              <a:rPr lang="en-US" sz="2200" spc="-85" dirty="0">
                <a:latin typeface="+mj-lt"/>
                <a:cs typeface="Tahoma"/>
              </a:rPr>
              <a:t>two </a:t>
            </a:r>
            <a:r>
              <a:rPr lang="en-US" sz="2200" spc="-75" dirty="0">
                <a:latin typeface="+mj-lt"/>
                <a:cs typeface="Tahoma"/>
              </a:rPr>
              <a:t>variables </a:t>
            </a:r>
            <a:r>
              <a:rPr lang="en-US" sz="2200" spc="-70" dirty="0">
                <a:uFill>
                  <a:solidFill>
                    <a:srgbClr val="0000FF"/>
                  </a:solidFill>
                </a:uFill>
                <a:latin typeface="+mj-lt"/>
                <a:cs typeface="Tahoma"/>
              </a:rPr>
              <a:t>deviate </a:t>
            </a:r>
            <a:r>
              <a:rPr lang="en-US" sz="2200" spc="-40" dirty="0">
                <a:uFill>
                  <a:solidFill>
                    <a:srgbClr val="0000FF"/>
                  </a:solidFill>
                </a:uFill>
                <a:latin typeface="+mj-lt"/>
                <a:cs typeface="Tahoma"/>
              </a:rPr>
              <a:t>in </a:t>
            </a:r>
            <a:r>
              <a:rPr lang="en-US" sz="2200" spc="-65" dirty="0">
                <a:uFill>
                  <a:solidFill>
                    <a:srgbClr val="0000FF"/>
                  </a:solidFill>
                </a:uFill>
                <a:latin typeface="+mj-lt"/>
                <a:cs typeface="Tahoma"/>
              </a:rPr>
              <a:t>the </a:t>
            </a:r>
            <a:r>
              <a:rPr lang="en-US" sz="2200" spc="-60" dirty="0">
                <a:uFill>
                  <a:solidFill>
                    <a:srgbClr val="0000FF"/>
                  </a:solidFill>
                </a:uFill>
                <a:latin typeface="+mj-lt"/>
                <a:cs typeface="Tahoma"/>
              </a:rPr>
              <a:t>opposite </a:t>
            </a:r>
            <a:r>
              <a:rPr lang="en-US" sz="2200" spc="-55" dirty="0">
                <a:uFill>
                  <a:solidFill>
                    <a:srgbClr val="0000FF"/>
                  </a:solidFill>
                </a:uFill>
                <a:latin typeface="+mj-lt"/>
                <a:cs typeface="Tahoma"/>
              </a:rPr>
              <a:t>directions,</a:t>
            </a:r>
            <a:r>
              <a:rPr lang="en-US" sz="2200" spc="-55" dirty="0">
                <a:latin typeface="+mj-lt"/>
                <a:cs typeface="Tahoma"/>
              </a:rPr>
              <a:t> </a:t>
            </a:r>
            <a:r>
              <a:rPr lang="en-US" sz="2200" spc="-60" dirty="0">
                <a:uFill>
                  <a:solidFill>
                    <a:srgbClr val="000000"/>
                  </a:solidFill>
                </a:uFill>
                <a:latin typeface="+mj-lt"/>
                <a:cs typeface="Tahoma"/>
              </a:rPr>
              <a:t>i.e., </a:t>
            </a:r>
            <a:r>
              <a:rPr lang="en-US" sz="2200" spc="-60" dirty="0">
                <a:latin typeface="+mj-lt"/>
                <a:cs typeface="Tahoma"/>
              </a:rPr>
              <a:t> </a:t>
            </a:r>
            <a:r>
              <a:rPr lang="en-US" sz="2200" spc="-10" dirty="0">
                <a:latin typeface="+mj-lt"/>
                <a:cs typeface="Tahoma"/>
              </a:rPr>
              <a:t>if </a:t>
            </a:r>
            <a:r>
              <a:rPr lang="en-US" sz="2200" spc="-80" dirty="0">
                <a:latin typeface="+mj-lt"/>
                <a:cs typeface="Tahoma"/>
              </a:rPr>
              <a:t>increase </a:t>
            </a:r>
            <a:r>
              <a:rPr lang="en-US" sz="2200" spc="-55" dirty="0">
                <a:latin typeface="+mj-lt"/>
                <a:cs typeface="Tahoma"/>
              </a:rPr>
              <a:t>(or </a:t>
            </a:r>
            <a:r>
              <a:rPr lang="en-US" sz="2200" spc="-90" dirty="0">
                <a:latin typeface="+mj-lt"/>
                <a:cs typeface="Tahoma"/>
              </a:rPr>
              <a:t>decrease) </a:t>
            </a:r>
            <a:r>
              <a:rPr lang="en-US" sz="2200" spc="-40" dirty="0">
                <a:latin typeface="+mj-lt"/>
                <a:cs typeface="Tahoma"/>
              </a:rPr>
              <a:t>in </a:t>
            </a:r>
            <a:r>
              <a:rPr lang="en-US" sz="2200" spc="-105" dirty="0">
                <a:latin typeface="+mj-lt"/>
                <a:cs typeface="Tahoma"/>
              </a:rPr>
              <a:t>one </a:t>
            </a:r>
            <a:r>
              <a:rPr lang="en-US" sz="2200" spc="-65" dirty="0">
                <a:latin typeface="+mj-lt"/>
                <a:cs typeface="Tahoma"/>
              </a:rPr>
              <a:t>results </a:t>
            </a:r>
            <a:r>
              <a:rPr lang="en-US" sz="2200" spc="-40" dirty="0">
                <a:latin typeface="+mj-lt"/>
                <a:cs typeface="Tahoma"/>
              </a:rPr>
              <a:t>in </a:t>
            </a:r>
            <a:r>
              <a:rPr lang="en-US" sz="2200" spc="-75" dirty="0">
                <a:latin typeface="+mj-lt"/>
                <a:cs typeface="Tahoma"/>
              </a:rPr>
              <a:t>corresponding  </a:t>
            </a:r>
            <a:r>
              <a:rPr lang="en-US" sz="2200" spc="-100" dirty="0">
                <a:uFill>
                  <a:solidFill>
                    <a:srgbClr val="000000"/>
                  </a:solidFill>
                </a:uFill>
                <a:latin typeface="+mj-lt"/>
                <a:cs typeface="Tahoma"/>
              </a:rPr>
              <a:t>decrease </a:t>
            </a:r>
            <a:r>
              <a:rPr lang="en-US" sz="2200" spc="-55" dirty="0">
                <a:uFill>
                  <a:solidFill>
                    <a:srgbClr val="000000"/>
                  </a:solidFill>
                </a:uFill>
                <a:latin typeface="+mj-lt"/>
                <a:cs typeface="Tahoma"/>
              </a:rPr>
              <a:t>(or </a:t>
            </a:r>
            <a:r>
              <a:rPr lang="en-US" sz="2200" spc="-70" dirty="0">
                <a:uFill>
                  <a:solidFill>
                    <a:srgbClr val="000000"/>
                  </a:solidFill>
                </a:uFill>
                <a:latin typeface="+mj-lt"/>
                <a:cs typeface="Tahoma"/>
              </a:rPr>
              <a:t>increase) </a:t>
            </a:r>
            <a:r>
              <a:rPr lang="en-US" sz="2200" spc="-40" dirty="0">
                <a:uFill>
                  <a:solidFill>
                    <a:srgbClr val="000000"/>
                  </a:solidFill>
                </a:uFill>
                <a:latin typeface="+mj-lt"/>
                <a:cs typeface="Tahoma"/>
              </a:rPr>
              <a:t>in </a:t>
            </a:r>
            <a:r>
              <a:rPr lang="en-US" sz="2200" spc="-65" dirty="0">
                <a:uFill>
                  <a:solidFill>
                    <a:srgbClr val="000000"/>
                  </a:solidFill>
                </a:uFill>
                <a:latin typeface="+mj-lt"/>
                <a:cs typeface="Tahoma"/>
              </a:rPr>
              <a:t>the </a:t>
            </a:r>
            <a:r>
              <a:rPr lang="en-US" sz="2200" spc="-60" dirty="0">
                <a:uFill>
                  <a:solidFill>
                    <a:srgbClr val="000000"/>
                  </a:solidFill>
                </a:uFill>
                <a:latin typeface="+mj-lt"/>
                <a:cs typeface="Tahoma"/>
              </a:rPr>
              <a:t>other,</a:t>
            </a:r>
            <a:r>
              <a:rPr lang="en-US" sz="2200" spc="-60" dirty="0">
                <a:latin typeface="+mj-lt"/>
                <a:cs typeface="Tahoma"/>
              </a:rPr>
              <a:t> </a:t>
            </a:r>
            <a:r>
              <a:rPr lang="en-US" sz="2200" spc="-55" dirty="0">
                <a:latin typeface="+mj-lt"/>
                <a:cs typeface="Tahoma"/>
              </a:rPr>
              <a:t>correlation is </a:t>
            </a:r>
            <a:r>
              <a:rPr lang="en-US" sz="2200" spc="-70" dirty="0">
                <a:latin typeface="+mj-lt"/>
                <a:cs typeface="Tahoma"/>
              </a:rPr>
              <a:t>said </a:t>
            </a:r>
            <a:r>
              <a:rPr lang="en-US" sz="2200" spc="-20" dirty="0">
                <a:latin typeface="+mj-lt"/>
                <a:cs typeface="Tahoma"/>
              </a:rPr>
              <a:t>to  </a:t>
            </a:r>
            <a:r>
              <a:rPr lang="en-US" sz="2200" spc="-90" dirty="0">
                <a:latin typeface="+mj-lt"/>
                <a:cs typeface="Tahoma"/>
              </a:rPr>
              <a:t>be </a:t>
            </a:r>
            <a:r>
              <a:rPr lang="en-US" sz="2200" i="1" spc="-110" dirty="0">
                <a:uFill>
                  <a:solidFill>
                    <a:srgbClr val="7F007F"/>
                  </a:solidFill>
                </a:uFill>
                <a:latin typeface="+mj-lt"/>
                <a:cs typeface="Trebuchet MS"/>
              </a:rPr>
              <a:t>diverse </a:t>
            </a:r>
            <a:r>
              <a:rPr lang="en-US" sz="2200" i="1" spc="-130" dirty="0">
                <a:uFill>
                  <a:solidFill>
                    <a:srgbClr val="7F007F"/>
                  </a:solidFill>
                </a:uFill>
                <a:latin typeface="+mj-lt"/>
                <a:cs typeface="Trebuchet MS"/>
              </a:rPr>
              <a:t>or</a:t>
            </a:r>
            <a:r>
              <a:rPr lang="en-US" sz="2200" i="1" spc="-85" dirty="0">
                <a:uFill>
                  <a:solidFill>
                    <a:srgbClr val="7F007F"/>
                  </a:solidFill>
                </a:uFill>
                <a:latin typeface="+mj-lt"/>
                <a:cs typeface="Trebuchet MS"/>
              </a:rPr>
              <a:t> </a:t>
            </a:r>
            <a:r>
              <a:rPr lang="en-US" sz="2200" i="1" spc="-105" dirty="0">
                <a:uFill>
                  <a:solidFill>
                    <a:srgbClr val="7F007F"/>
                  </a:solidFill>
                </a:uFill>
                <a:latin typeface="+mj-lt"/>
                <a:cs typeface="Trebuchet MS"/>
              </a:rPr>
              <a:t>negative.</a:t>
            </a:r>
            <a:endParaRPr lang="en-US" sz="2200" dirty="0">
              <a:latin typeface="+mj-lt"/>
              <a:cs typeface="Trebuchet MS"/>
            </a:endParaRPr>
          </a:p>
          <a:p>
            <a:pPr marL="441325" marR="5080">
              <a:lnSpc>
                <a:spcPct val="102200"/>
              </a:lnSpc>
              <a:spcBef>
                <a:spcPts val="1275"/>
              </a:spcBef>
            </a:pPr>
            <a:r>
              <a:rPr lang="en-US" sz="2200" spc="-50" dirty="0">
                <a:latin typeface="+mj-lt"/>
                <a:cs typeface="Tahoma"/>
              </a:rPr>
              <a:t>For </a:t>
            </a:r>
            <a:r>
              <a:rPr lang="en-US" sz="2200" spc="-85" dirty="0">
                <a:latin typeface="+mj-lt"/>
                <a:cs typeface="Tahoma"/>
              </a:rPr>
              <a:t>example, </a:t>
            </a:r>
            <a:r>
              <a:rPr lang="en-US" sz="2200" spc="-65" dirty="0">
                <a:latin typeface="+mj-lt"/>
                <a:cs typeface="Tahoma"/>
              </a:rPr>
              <a:t>the </a:t>
            </a:r>
            <a:r>
              <a:rPr lang="en-US" sz="2200" spc="-55" dirty="0">
                <a:latin typeface="+mj-lt"/>
                <a:cs typeface="Tahoma"/>
              </a:rPr>
              <a:t>correlation </a:t>
            </a:r>
            <a:r>
              <a:rPr lang="en-US" sz="2200" spc="-105" dirty="0">
                <a:latin typeface="+mj-lt"/>
                <a:cs typeface="Tahoma"/>
              </a:rPr>
              <a:t>between </a:t>
            </a:r>
            <a:r>
              <a:rPr lang="en-US" sz="2200" b="1" spc="100" dirty="0">
                <a:latin typeface="+mj-lt"/>
                <a:cs typeface="Arial"/>
              </a:rPr>
              <a:t>(i) </a:t>
            </a:r>
            <a:r>
              <a:rPr lang="en-US" sz="2200" spc="-65" dirty="0">
                <a:uFill>
                  <a:solidFill>
                    <a:srgbClr val="0000FF"/>
                  </a:solidFill>
                </a:uFill>
                <a:latin typeface="+mj-lt"/>
                <a:cs typeface="Tahoma"/>
              </a:rPr>
              <a:t>the </a:t>
            </a:r>
            <a:r>
              <a:rPr lang="en-US" sz="2200" spc="-70" dirty="0">
                <a:uFill>
                  <a:solidFill>
                    <a:srgbClr val="0000FF"/>
                  </a:solidFill>
                </a:uFill>
                <a:latin typeface="+mj-lt"/>
                <a:cs typeface="Tahoma"/>
              </a:rPr>
              <a:t>price </a:t>
            </a:r>
            <a:r>
              <a:rPr lang="en-US" sz="2200" spc="-80" dirty="0">
                <a:uFill>
                  <a:solidFill>
                    <a:srgbClr val="0000FF"/>
                  </a:solidFill>
                </a:uFill>
                <a:latin typeface="+mj-lt"/>
                <a:cs typeface="Tahoma"/>
              </a:rPr>
              <a:t>and </a:t>
            </a:r>
            <a:r>
              <a:rPr lang="en-US" sz="2200" spc="-80" dirty="0">
                <a:latin typeface="+mj-lt"/>
                <a:cs typeface="Tahoma"/>
              </a:rPr>
              <a:t> </a:t>
            </a:r>
            <a:r>
              <a:rPr lang="en-US" sz="2200" spc="-95" dirty="0">
                <a:uFill>
                  <a:solidFill>
                    <a:srgbClr val="0000FF"/>
                  </a:solidFill>
                </a:uFill>
                <a:latin typeface="+mj-lt"/>
                <a:cs typeface="Tahoma"/>
              </a:rPr>
              <a:t>demand </a:t>
            </a:r>
            <a:r>
              <a:rPr lang="en-US" sz="2200" spc="-55" dirty="0">
                <a:uFill>
                  <a:solidFill>
                    <a:srgbClr val="0000FF"/>
                  </a:solidFill>
                </a:uFill>
                <a:latin typeface="+mj-lt"/>
                <a:cs typeface="Tahoma"/>
              </a:rPr>
              <a:t>of </a:t>
            </a:r>
            <a:r>
              <a:rPr lang="en-US" sz="2200" spc="-85" dirty="0">
                <a:uFill>
                  <a:solidFill>
                    <a:srgbClr val="0000FF"/>
                  </a:solidFill>
                </a:uFill>
                <a:latin typeface="+mj-lt"/>
                <a:cs typeface="Tahoma"/>
              </a:rPr>
              <a:t>a </a:t>
            </a:r>
            <a:r>
              <a:rPr lang="en-US" sz="2200" spc="-70" dirty="0">
                <a:uFill>
                  <a:solidFill>
                    <a:srgbClr val="0000FF"/>
                  </a:solidFill>
                </a:uFill>
                <a:latin typeface="+mj-lt"/>
                <a:cs typeface="Tahoma"/>
              </a:rPr>
              <a:t>commodity,</a:t>
            </a:r>
            <a:r>
              <a:rPr lang="en-US" sz="2200" spc="-70" dirty="0">
                <a:latin typeface="+mj-lt"/>
                <a:cs typeface="Tahoma"/>
              </a:rPr>
              <a:t> </a:t>
            </a:r>
            <a:r>
              <a:rPr lang="en-US" sz="2200" spc="-80" dirty="0">
                <a:latin typeface="+mj-lt"/>
                <a:cs typeface="Tahoma"/>
              </a:rPr>
              <a:t>and </a:t>
            </a:r>
            <a:r>
              <a:rPr lang="en-US" sz="2200" b="1" spc="65" dirty="0">
                <a:latin typeface="+mj-lt"/>
                <a:cs typeface="Arial"/>
              </a:rPr>
              <a:t>(ii) </a:t>
            </a:r>
            <a:r>
              <a:rPr lang="en-US" sz="2200" spc="-65" dirty="0">
                <a:uFill>
                  <a:solidFill>
                    <a:srgbClr val="7F007F"/>
                  </a:solidFill>
                </a:uFill>
                <a:latin typeface="+mj-lt"/>
                <a:cs typeface="Tahoma"/>
              </a:rPr>
              <a:t>the </a:t>
            </a:r>
            <a:r>
              <a:rPr lang="en-US" sz="2200" spc="-80" dirty="0">
                <a:uFill>
                  <a:solidFill>
                    <a:srgbClr val="7F007F"/>
                  </a:solidFill>
                </a:uFill>
                <a:latin typeface="+mj-lt"/>
                <a:cs typeface="Tahoma"/>
              </a:rPr>
              <a:t>volume and </a:t>
            </a:r>
            <a:r>
              <a:rPr lang="en-US" sz="2200" spc="-105" dirty="0">
                <a:uFill>
                  <a:solidFill>
                    <a:srgbClr val="7F007F"/>
                  </a:solidFill>
                </a:uFill>
                <a:latin typeface="+mj-lt"/>
                <a:cs typeface="Tahoma"/>
              </a:rPr>
              <a:t>pressure </a:t>
            </a:r>
            <a:r>
              <a:rPr lang="en-US" sz="2200" spc="-105" dirty="0">
                <a:latin typeface="+mj-lt"/>
                <a:cs typeface="Tahoma"/>
              </a:rPr>
              <a:t> </a:t>
            </a:r>
            <a:r>
              <a:rPr lang="en-US" sz="2200" spc="-55" dirty="0">
                <a:uFill>
                  <a:solidFill>
                    <a:srgbClr val="7F007F"/>
                  </a:solidFill>
                </a:uFill>
                <a:latin typeface="+mj-lt"/>
                <a:cs typeface="Tahoma"/>
              </a:rPr>
              <a:t>of </a:t>
            </a:r>
            <a:r>
              <a:rPr lang="en-US" sz="2200" spc="-85" dirty="0">
                <a:uFill>
                  <a:solidFill>
                    <a:srgbClr val="7F007F"/>
                  </a:solidFill>
                </a:uFill>
                <a:latin typeface="+mj-lt"/>
                <a:cs typeface="Tahoma"/>
              </a:rPr>
              <a:t>a </a:t>
            </a:r>
            <a:r>
              <a:rPr lang="en-US" sz="2200" spc="-55" dirty="0">
                <a:uFill>
                  <a:solidFill>
                    <a:srgbClr val="7F007F"/>
                  </a:solidFill>
                </a:uFill>
                <a:latin typeface="+mj-lt"/>
                <a:cs typeface="Tahoma"/>
              </a:rPr>
              <a:t>perfect </a:t>
            </a:r>
            <a:r>
              <a:rPr lang="en-US" sz="2200" spc="-110" dirty="0">
                <a:uFill>
                  <a:solidFill>
                    <a:srgbClr val="7F007F"/>
                  </a:solidFill>
                </a:uFill>
                <a:latin typeface="+mj-lt"/>
                <a:cs typeface="Tahoma"/>
              </a:rPr>
              <a:t>gas;</a:t>
            </a:r>
            <a:r>
              <a:rPr lang="en-US" sz="2200" spc="-110" dirty="0">
                <a:latin typeface="+mj-lt"/>
                <a:cs typeface="Tahoma"/>
              </a:rPr>
              <a:t> </a:t>
            </a:r>
            <a:r>
              <a:rPr lang="en-US" sz="2200" spc="-55" dirty="0">
                <a:latin typeface="+mj-lt"/>
                <a:cs typeface="Tahoma"/>
              </a:rPr>
              <a:t>is</a:t>
            </a:r>
            <a:r>
              <a:rPr lang="en-US" sz="2200" spc="25" dirty="0">
                <a:latin typeface="+mj-lt"/>
                <a:cs typeface="Tahoma"/>
              </a:rPr>
              <a:t> </a:t>
            </a:r>
            <a:r>
              <a:rPr lang="en-US" sz="2200" spc="-70" dirty="0">
                <a:latin typeface="+mj-lt"/>
                <a:cs typeface="Tahoma"/>
              </a:rPr>
              <a:t>negative.</a:t>
            </a:r>
            <a:endParaRPr lang="en-US" sz="2200" dirty="0">
              <a:latin typeface="+mj-lt"/>
              <a:cs typeface="Tahoma"/>
            </a:endParaRPr>
          </a:p>
          <a:p>
            <a:pPr>
              <a:buFont typeface="Wingdings" pitchFamily="2" charset="2"/>
              <a:buChar char="Ø"/>
            </a:pPr>
            <a:r>
              <a:rPr lang="en-US" sz="2200" b="1" spc="550" dirty="0">
                <a:latin typeface="+mj-lt"/>
                <a:cs typeface="PMingLiU"/>
              </a:rPr>
              <a:t>Perfect</a:t>
            </a:r>
            <a:r>
              <a:rPr lang="en-US" sz="2200" b="1" spc="295" dirty="0">
                <a:latin typeface="+mj-lt"/>
                <a:cs typeface="PMingLiU"/>
              </a:rPr>
              <a:t> </a:t>
            </a:r>
            <a:r>
              <a:rPr lang="en-US" sz="2200" b="1" spc="484" dirty="0">
                <a:latin typeface="+mj-lt"/>
                <a:cs typeface="PMingLiU"/>
              </a:rPr>
              <a:t>Correlation</a:t>
            </a:r>
            <a:endParaRPr lang="en-US" sz="2200" b="1" dirty="0">
              <a:latin typeface="+mj-lt"/>
              <a:cs typeface="PMingLiU"/>
            </a:endParaRPr>
          </a:p>
          <a:p>
            <a:pPr marL="12700" marR="5080">
              <a:lnSpc>
                <a:spcPct val="102200"/>
              </a:lnSpc>
              <a:spcBef>
                <a:spcPts val="1110"/>
              </a:spcBef>
            </a:pPr>
            <a:r>
              <a:rPr lang="en-US" sz="2200" spc="-45" dirty="0" smtClean="0">
                <a:latin typeface="+mj-lt"/>
                <a:cs typeface="Tahoma"/>
              </a:rPr>
              <a:t>Correlation </a:t>
            </a:r>
            <a:r>
              <a:rPr lang="en-US" sz="2200" spc="-55" dirty="0">
                <a:latin typeface="+mj-lt"/>
                <a:cs typeface="Tahoma"/>
              </a:rPr>
              <a:t>is </a:t>
            </a:r>
            <a:r>
              <a:rPr lang="en-US" sz="2200" spc="-70" dirty="0">
                <a:latin typeface="+mj-lt"/>
                <a:cs typeface="Tahoma"/>
              </a:rPr>
              <a:t>said </a:t>
            </a:r>
            <a:r>
              <a:rPr lang="en-US" sz="2200" spc="-20" dirty="0">
                <a:latin typeface="+mj-lt"/>
                <a:cs typeface="Tahoma"/>
              </a:rPr>
              <a:t>to </a:t>
            </a:r>
            <a:r>
              <a:rPr lang="en-US" sz="2200" spc="-90" dirty="0">
                <a:latin typeface="+mj-lt"/>
                <a:cs typeface="Tahoma"/>
              </a:rPr>
              <a:t>be </a:t>
            </a:r>
            <a:r>
              <a:rPr lang="en-US" sz="2200" spc="-55" dirty="0">
                <a:uFill>
                  <a:solidFill>
                    <a:srgbClr val="FF0000"/>
                  </a:solidFill>
                </a:uFill>
                <a:latin typeface="+mj-lt"/>
                <a:cs typeface="Tahoma"/>
              </a:rPr>
              <a:t>perfect</a:t>
            </a:r>
            <a:r>
              <a:rPr lang="en-US" sz="2200" spc="-55" dirty="0">
                <a:latin typeface="+mj-lt"/>
                <a:cs typeface="Tahoma"/>
              </a:rPr>
              <a:t> </a:t>
            </a:r>
            <a:r>
              <a:rPr lang="en-US" sz="2200" spc="-10" dirty="0">
                <a:uFill>
                  <a:solidFill>
                    <a:srgbClr val="0000FF"/>
                  </a:solidFill>
                </a:uFill>
                <a:latin typeface="+mj-lt"/>
                <a:cs typeface="Tahoma"/>
              </a:rPr>
              <a:t>if </a:t>
            </a:r>
            <a:r>
              <a:rPr lang="en-US" sz="2200" spc="-65" dirty="0">
                <a:uFill>
                  <a:solidFill>
                    <a:srgbClr val="0000FF"/>
                  </a:solidFill>
                </a:uFill>
                <a:latin typeface="+mj-lt"/>
                <a:cs typeface="Tahoma"/>
              </a:rPr>
              <a:t>the </a:t>
            </a:r>
            <a:r>
              <a:rPr lang="en-US" sz="2200" spc="-55" dirty="0">
                <a:uFill>
                  <a:solidFill>
                    <a:srgbClr val="0000FF"/>
                  </a:solidFill>
                </a:uFill>
                <a:latin typeface="+mj-lt"/>
                <a:cs typeface="Tahoma"/>
              </a:rPr>
              <a:t>deviation </a:t>
            </a:r>
            <a:r>
              <a:rPr lang="en-US" sz="2200" spc="-40" dirty="0">
                <a:uFill>
                  <a:solidFill>
                    <a:srgbClr val="0000FF"/>
                  </a:solidFill>
                </a:uFill>
                <a:latin typeface="+mj-lt"/>
                <a:cs typeface="Tahoma"/>
              </a:rPr>
              <a:t>in </a:t>
            </a:r>
            <a:r>
              <a:rPr lang="en-US" sz="2200" spc="-105" dirty="0">
                <a:uFill>
                  <a:solidFill>
                    <a:srgbClr val="0000FF"/>
                  </a:solidFill>
                </a:uFill>
                <a:latin typeface="+mj-lt"/>
                <a:cs typeface="Tahoma"/>
              </a:rPr>
              <a:t>one </a:t>
            </a:r>
            <a:r>
              <a:rPr lang="en-US" sz="2200" spc="-70" dirty="0">
                <a:uFill>
                  <a:solidFill>
                    <a:srgbClr val="0000FF"/>
                  </a:solidFill>
                </a:uFill>
                <a:latin typeface="+mj-lt"/>
                <a:cs typeface="Tahoma"/>
              </a:rPr>
              <a:t>variable </a:t>
            </a:r>
            <a:r>
              <a:rPr lang="en-US" sz="2200" spc="-70" dirty="0">
                <a:latin typeface="+mj-lt"/>
                <a:cs typeface="Tahoma"/>
              </a:rPr>
              <a:t> </a:t>
            </a:r>
            <a:r>
              <a:rPr lang="en-US" sz="2200" spc="-55" dirty="0">
                <a:latin typeface="+mj-lt"/>
                <a:cs typeface="Tahoma"/>
              </a:rPr>
              <a:t>is </a:t>
            </a:r>
            <a:r>
              <a:rPr lang="en-US" sz="2200" spc="-75" dirty="0">
                <a:latin typeface="+mj-lt"/>
                <a:cs typeface="Tahoma"/>
              </a:rPr>
              <a:t>followed </a:t>
            </a:r>
            <a:r>
              <a:rPr lang="en-US" sz="2200" spc="-100" dirty="0">
                <a:latin typeface="+mj-lt"/>
                <a:cs typeface="Tahoma"/>
              </a:rPr>
              <a:t>by </a:t>
            </a:r>
            <a:r>
              <a:rPr lang="en-US" sz="2200" spc="-85" dirty="0">
                <a:latin typeface="+mj-lt"/>
                <a:cs typeface="Tahoma"/>
              </a:rPr>
              <a:t>a </a:t>
            </a:r>
            <a:r>
              <a:rPr lang="en-US" sz="2200" spc="-75" dirty="0">
                <a:latin typeface="+mj-lt"/>
                <a:cs typeface="Tahoma"/>
              </a:rPr>
              <a:t>corresponding </a:t>
            </a:r>
            <a:r>
              <a:rPr lang="en-US" sz="2200" spc="-80" dirty="0">
                <a:latin typeface="+mj-lt"/>
                <a:cs typeface="Tahoma"/>
              </a:rPr>
              <a:t>and </a:t>
            </a:r>
            <a:r>
              <a:rPr lang="en-US" sz="2200" spc="-55" dirty="0">
                <a:latin typeface="+mj-lt"/>
                <a:cs typeface="Tahoma"/>
              </a:rPr>
              <a:t>proportional deviation </a:t>
            </a:r>
            <a:r>
              <a:rPr lang="en-US" sz="2200" spc="-40" dirty="0">
                <a:latin typeface="+mj-lt"/>
                <a:cs typeface="Tahoma"/>
              </a:rPr>
              <a:t>in  </a:t>
            </a:r>
            <a:r>
              <a:rPr lang="en-US" sz="2200" spc="-65" dirty="0">
                <a:uFill>
                  <a:solidFill>
                    <a:srgbClr val="0000FF"/>
                  </a:solidFill>
                </a:uFill>
                <a:latin typeface="+mj-lt"/>
                <a:cs typeface="Tahoma"/>
              </a:rPr>
              <a:t>the</a:t>
            </a:r>
            <a:r>
              <a:rPr lang="en-US" sz="2200" spc="25" dirty="0">
                <a:uFill>
                  <a:solidFill>
                    <a:srgbClr val="0000FF"/>
                  </a:solidFill>
                </a:uFill>
                <a:latin typeface="+mj-lt"/>
                <a:cs typeface="Tahoma"/>
              </a:rPr>
              <a:t> </a:t>
            </a:r>
            <a:r>
              <a:rPr lang="en-US" sz="2200" spc="-60" dirty="0">
                <a:uFill>
                  <a:solidFill>
                    <a:srgbClr val="0000FF"/>
                  </a:solidFill>
                </a:uFill>
                <a:latin typeface="+mj-lt"/>
                <a:cs typeface="Tahoma"/>
              </a:rPr>
              <a:t>other.</a:t>
            </a:r>
            <a:endParaRPr lang="en-US" sz="2200" dirty="0">
              <a:latin typeface="+mj-lt"/>
              <a:cs typeface="Tahoma"/>
            </a:endParaRPr>
          </a:p>
          <a:p>
            <a:pPr marL="0" indent="0">
              <a:buNone/>
            </a:pPr>
            <a:endParaRPr lang="en-US" sz="2200" dirty="0">
              <a:latin typeface="+mj-lt"/>
            </a:endParaRPr>
          </a:p>
        </p:txBody>
      </p:sp>
      <p:sp>
        <p:nvSpPr>
          <p:cNvPr id="4" name="Date Placeholder 3"/>
          <p:cNvSpPr>
            <a:spLocks noGrp="1"/>
          </p:cNvSpPr>
          <p:nvPr>
            <p:ph type="dt" sz="half" idx="10"/>
          </p:nvPr>
        </p:nvSpPr>
        <p:spPr/>
        <p:txBody>
          <a:bodyPr/>
          <a:lstStyle/>
          <a:p>
            <a:fld id="{CCE775A6-F6BE-4D84-A2E7-D1277A29B8D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943851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953000"/>
          </a:xfrm>
        </p:spPr>
        <p:txBody>
          <a:bodyPr>
            <a:noAutofit/>
          </a:bodyPr>
          <a:lstStyle/>
          <a:p>
            <a:pPr marL="0" indent="0">
              <a:lnSpc>
                <a:spcPct val="100000"/>
              </a:lnSpc>
              <a:spcBef>
                <a:spcPts val="1345"/>
              </a:spcBef>
              <a:buNone/>
            </a:pPr>
            <a:r>
              <a:rPr lang="en-US" sz="2200" b="1" spc="535" dirty="0" smtClean="0">
                <a:latin typeface="+mj-lt"/>
              </a:rPr>
              <a:t>Scatter</a:t>
            </a:r>
            <a:r>
              <a:rPr lang="en-US" sz="2200" b="1" spc="295" dirty="0" smtClean="0">
                <a:latin typeface="+mj-lt"/>
              </a:rPr>
              <a:t> </a:t>
            </a:r>
            <a:r>
              <a:rPr lang="en-US" sz="2200" b="1" spc="380" dirty="0" smtClean="0">
                <a:latin typeface="+mj-lt"/>
              </a:rPr>
              <a:t>Diagram:</a:t>
            </a:r>
            <a:endParaRPr lang="en-US" sz="2200" b="1" dirty="0" smtClean="0">
              <a:latin typeface="+mj-lt"/>
              <a:cs typeface="Georgia"/>
            </a:endParaRPr>
          </a:p>
          <a:p>
            <a:pPr marL="50800" marR="43180">
              <a:lnSpc>
                <a:spcPct val="102200"/>
              </a:lnSpc>
              <a:spcBef>
                <a:spcPts val="1205"/>
              </a:spcBef>
            </a:pPr>
            <a:r>
              <a:rPr lang="en-US" sz="2200" spc="-50" dirty="0" smtClean="0">
                <a:latin typeface="+mj-lt"/>
                <a:cs typeface="Tahoma"/>
              </a:rPr>
              <a:t>For </a:t>
            </a:r>
            <a:r>
              <a:rPr lang="en-US" sz="2200" spc="-65" dirty="0" smtClean="0">
                <a:latin typeface="+mj-lt"/>
                <a:cs typeface="Tahoma"/>
              </a:rPr>
              <a:t>the </a:t>
            </a:r>
            <a:r>
              <a:rPr lang="en-US" sz="2200" spc="-55" dirty="0" smtClean="0">
                <a:latin typeface="+mj-lt"/>
                <a:cs typeface="Tahoma"/>
              </a:rPr>
              <a:t>bivariate </a:t>
            </a:r>
            <a:r>
              <a:rPr lang="en-US" sz="2200" spc="-40" dirty="0" smtClean="0">
                <a:latin typeface="+mj-lt"/>
                <a:cs typeface="Tahoma"/>
              </a:rPr>
              <a:t>distribution </a:t>
            </a:r>
            <a:r>
              <a:rPr lang="en-US" sz="2200" spc="-5" dirty="0" smtClean="0">
                <a:latin typeface="+mj-lt"/>
                <a:cs typeface="Tahoma"/>
              </a:rPr>
              <a:t>(</a:t>
            </a:r>
            <a:r>
              <a:rPr lang="en-US" sz="2200" i="1" spc="-5" dirty="0" smtClean="0">
                <a:latin typeface="+mj-lt"/>
                <a:cs typeface="Trebuchet MS"/>
              </a:rPr>
              <a:t>x</a:t>
            </a:r>
            <a:r>
              <a:rPr lang="en-US" sz="2200" i="1" spc="-7" baseline="-12077" dirty="0" smtClean="0">
                <a:latin typeface="+mj-lt"/>
                <a:cs typeface="Arial"/>
              </a:rPr>
              <a:t>i</a:t>
            </a:r>
            <a:r>
              <a:rPr lang="en-US" sz="2200" i="1" spc="-5" dirty="0" smtClean="0">
                <a:latin typeface="+mj-lt"/>
                <a:cs typeface="Verdana"/>
              </a:rPr>
              <a:t>, </a:t>
            </a:r>
            <a:r>
              <a:rPr lang="en-US" sz="2200" i="1" spc="-20" dirty="0" err="1" smtClean="0">
                <a:latin typeface="+mj-lt"/>
                <a:cs typeface="Trebuchet MS"/>
              </a:rPr>
              <a:t>y</a:t>
            </a:r>
            <a:r>
              <a:rPr lang="en-US" sz="2200" i="1" spc="-30" baseline="-12077" dirty="0" err="1" smtClean="0">
                <a:latin typeface="+mj-lt"/>
                <a:cs typeface="Arial"/>
              </a:rPr>
              <a:t>i</a:t>
            </a:r>
            <a:r>
              <a:rPr lang="en-US" sz="2200" i="1" spc="-30" baseline="-12077" dirty="0" smtClean="0">
                <a:latin typeface="+mj-lt"/>
                <a:cs typeface="Arial"/>
              </a:rPr>
              <a:t> </a:t>
            </a:r>
            <a:r>
              <a:rPr lang="en-US" sz="2200" spc="-65" dirty="0" smtClean="0">
                <a:latin typeface="+mj-lt"/>
                <a:cs typeface="Tahoma"/>
              </a:rPr>
              <a:t>); </a:t>
            </a:r>
            <a:r>
              <a:rPr lang="en-US" sz="2200" i="1" spc="-125" dirty="0" smtClean="0">
                <a:latin typeface="+mj-lt"/>
                <a:cs typeface="Trebuchet MS"/>
              </a:rPr>
              <a:t>i </a:t>
            </a:r>
            <a:r>
              <a:rPr lang="en-US" sz="2200" spc="75" dirty="0" smtClean="0">
                <a:latin typeface="+mj-lt"/>
                <a:cs typeface="Tahoma"/>
              </a:rPr>
              <a:t>= </a:t>
            </a:r>
            <a:r>
              <a:rPr lang="en-US" sz="2200" spc="-120" dirty="0" smtClean="0">
                <a:latin typeface="+mj-lt"/>
                <a:cs typeface="Tahoma"/>
              </a:rPr>
              <a:t>1</a:t>
            </a:r>
            <a:r>
              <a:rPr lang="en-US" sz="2200" i="1" spc="-120" dirty="0" smtClean="0">
                <a:latin typeface="+mj-lt"/>
                <a:cs typeface="Verdana"/>
              </a:rPr>
              <a:t>, </a:t>
            </a:r>
            <a:r>
              <a:rPr lang="en-US" sz="2200" spc="-120" dirty="0" smtClean="0">
                <a:latin typeface="+mj-lt"/>
                <a:cs typeface="Tahoma"/>
              </a:rPr>
              <a:t>2</a:t>
            </a:r>
            <a:r>
              <a:rPr lang="en-US" sz="2200" i="1" spc="-120" dirty="0" smtClean="0">
                <a:latin typeface="+mj-lt"/>
                <a:cs typeface="Verdana"/>
              </a:rPr>
              <a:t>, </a:t>
            </a:r>
            <a:r>
              <a:rPr lang="en-US" sz="2200" i="1" spc="-155" dirty="0" smtClean="0">
                <a:latin typeface="+mj-lt"/>
                <a:cs typeface="Verdana"/>
              </a:rPr>
              <a:t>..., </a:t>
            </a:r>
            <a:r>
              <a:rPr lang="en-US" sz="2200" i="1" spc="-40" dirty="0" smtClean="0">
                <a:latin typeface="+mj-lt"/>
                <a:cs typeface="Trebuchet MS"/>
              </a:rPr>
              <a:t>n</a:t>
            </a:r>
            <a:r>
              <a:rPr lang="en-US" sz="2200" spc="-40" dirty="0" smtClean="0">
                <a:latin typeface="+mj-lt"/>
                <a:cs typeface="Tahoma"/>
              </a:rPr>
              <a:t>, </a:t>
            </a:r>
            <a:r>
              <a:rPr lang="en-US" sz="2200" spc="-10" dirty="0" smtClean="0">
                <a:latin typeface="+mj-lt"/>
                <a:cs typeface="Tahoma"/>
              </a:rPr>
              <a:t>if </a:t>
            </a:r>
            <a:r>
              <a:rPr lang="en-US" sz="2200" spc="-65" dirty="0" smtClean="0">
                <a:latin typeface="+mj-lt"/>
                <a:cs typeface="Tahoma"/>
              </a:rPr>
              <a:t>the  </a:t>
            </a:r>
            <a:r>
              <a:rPr lang="en-US" sz="2200" spc="-85" dirty="0" smtClean="0">
                <a:latin typeface="+mj-lt"/>
                <a:cs typeface="Tahoma"/>
              </a:rPr>
              <a:t>values </a:t>
            </a:r>
            <a:r>
              <a:rPr lang="en-US" sz="2200" spc="-55" dirty="0" smtClean="0">
                <a:latin typeface="+mj-lt"/>
                <a:cs typeface="Tahoma"/>
              </a:rPr>
              <a:t>of </a:t>
            </a:r>
            <a:r>
              <a:rPr lang="en-US" sz="2200" spc="-65" dirty="0" smtClean="0">
                <a:latin typeface="+mj-lt"/>
                <a:cs typeface="Tahoma"/>
              </a:rPr>
              <a:t>the </a:t>
            </a:r>
            <a:r>
              <a:rPr lang="en-US" sz="2200" spc="-75" dirty="0" smtClean="0">
                <a:latin typeface="+mj-lt"/>
                <a:cs typeface="Tahoma"/>
              </a:rPr>
              <a:t>variables </a:t>
            </a:r>
            <a:r>
              <a:rPr lang="en-US" sz="2200" i="1" spc="170" dirty="0" smtClean="0">
                <a:latin typeface="+mj-lt"/>
                <a:cs typeface="Trebuchet MS"/>
              </a:rPr>
              <a:t>X </a:t>
            </a:r>
            <a:r>
              <a:rPr lang="en-US" sz="2200" spc="-80" dirty="0" smtClean="0">
                <a:latin typeface="+mj-lt"/>
                <a:cs typeface="Tahoma"/>
              </a:rPr>
              <a:t>and </a:t>
            </a:r>
            <a:r>
              <a:rPr lang="en-US" sz="2200" i="1" spc="145" dirty="0" smtClean="0">
                <a:latin typeface="+mj-lt"/>
                <a:cs typeface="Trebuchet MS"/>
              </a:rPr>
              <a:t>Y </a:t>
            </a:r>
            <a:r>
              <a:rPr lang="en-US" sz="2200" spc="-110" dirty="0" smtClean="0">
                <a:latin typeface="+mj-lt"/>
                <a:cs typeface="Tahoma"/>
              </a:rPr>
              <a:t>are </a:t>
            </a:r>
            <a:r>
              <a:rPr lang="en-US" sz="2200" spc="-45" dirty="0" smtClean="0">
                <a:uFill>
                  <a:solidFill>
                    <a:srgbClr val="0000FF"/>
                  </a:solidFill>
                </a:uFill>
                <a:latin typeface="+mj-lt"/>
                <a:cs typeface="Tahoma"/>
              </a:rPr>
              <a:t>plotted </a:t>
            </a:r>
            <a:r>
              <a:rPr lang="en-US" sz="2200" spc="-70" dirty="0" smtClean="0">
                <a:uFill>
                  <a:solidFill>
                    <a:srgbClr val="0000FF"/>
                  </a:solidFill>
                </a:uFill>
                <a:latin typeface="+mj-lt"/>
                <a:cs typeface="Tahoma"/>
              </a:rPr>
              <a:t>along </a:t>
            </a:r>
            <a:r>
              <a:rPr lang="en-US" sz="2200" spc="-65" dirty="0" smtClean="0">
                <a:uFill>
                  <a:solidFill>
                    <a:srgbClr val="0000FF"/>
                  </a:solidFill>
                </a:uFill>
                <a:latin typeface="+mj-lt"/>
                <a:cs typeface="Tahoma"/>
              </a:rPr>
              <a:t>the x-axis </a:t>
            </a:r>
            <a:r>
              <a:rPr lang="en-US" sz="2200" spc="-65" dirty="0" smtClean="0">
                <a:latin typeface="+mj-lt"/>
                <a:cs typeface="Tahoma"/>
              </a:rPr>
              <a:t> </a:t>
            </a:r>
            <a:r>
              <a:rPr lang="en-US" sz="2200" spc="-80" dirty="0" smtClean="0">
                <a:uFill>
                  <a:solidFill>
                    <a:srgbClr val="0000FF"/>
                  </a:solidFill>
                </a:uFill>
                <a:latin typeface="+mj-lt"/>
                <a:cs typeface="Tahoma"/>
              </a:rPr>
              <a:t>and </a:t>
            </a:r>
            <a:r>
              <a:rPr lang="en-US" sz="2200" spc="-65" dirty="0" smtClean="0">
                <a:uFill>
                  <a:solidFill>
                    <a:srgbClr val="0000FF"/>
                  </a:solidFill>
                </a:uFill>
                <a:latin typeface="+mj-lt"/>
                <a:cs typeface="Tahoma"/>
              </a:rPr>
              <a:t>y-axis respectively </a:t>
            </a:r>
            <a:r>
              <a:rPr lang="en-US" sz="2200" spc="-40" dirty="0" smtClean="0">
                <a:uFill>
                  <a:solidFill>
                    <a:srgbClr val="0000FF"/>
                  </a:solidFill>
                </a:uFill>
                <a:latin typeface="+mj-lt"/>
                <a:cs typeface="Tahoma"/>
              </a:rPr>
              <a:t>in </a:t>
            </a:r>
            <a:r>
              <a:rPr lang="en-US" sz="2200" spc="-65" dirty="0" smtClean="0">
                <a:uFill>
                  <a:solidFill>
                    <a:srgbClr val="0000FF"/>
                  </a:solidFill>
                </a:uFill>
                <a:latin typeface="+mj-lt"/>
                <a:cs typeface="Tahoma"/>
              </a:rPr>
              <a:t>the </a:t>
            </a:r>
            <a:r>
              <a:rPr lang="en-US" sz="2200" spc="-70" dirty="0" smtClean="0">
                <a:uFill>
                  <a:solidFill>
                    <a:srgbClr val="0000FF"/>
                  </a:solidFill>
                </a:uFill>
                <a:latin typeface="+mj-lt"/>
                <a:cs typeface="Tahoma"/>
              </a:rPr>
              <a:t>x-y </a:t>
            </a:r>
            <a:r>
              <a:rPr lang="en-US" sz="2200" spc="-75" dirty="0" smtClean="0">
                <a:uFill>
                  <a:solidFill>
                    <a:srgbClr val="0000FF"/>
                  </a:solidFill>
                </a:uFill>
                <a:latin typeface="+mj-lt"/>
                <a:cs typeface="Tahoma"/>
              </a:rPr>
              <a:t>plane,</a:t>
            </a:r>
            <a:r>
              <a:rPr lang="en-US" sz="2200" spc="-75" dirty="0" smtClean="0">
                <a:latin typeface="+mj-lt"/>
                <a:cs typeface="Tahoma"/>
              </a:rPr>
              <a:t> </a:t>
            </a:r>
            <a:r>
              <a:rPr lang="en-US" sz="2200" spc="-65" dirty="0" smtClean="0">
                <a:latin typeface="+mj-lt"/>
                <a:cs typeface="Tahoma"/>
              </a:rPr>
              <a:t>the </a:t>
            </a:r>
            <a:r>
              <a:rPr lang="en-US" sz="2200" spc="-70" dirty="0" smtClean="0">
                <a:uFill>
                  <a:solidFill>
                    <a:srgbClr val="000000"/>
                  </a:solidFill>
                </a:uFill>
                <a:latin typeface="+mj-lt"/>
                <a:cs typeface="Tahoma"/>
              </a:rPr>
              <a:t>diagram </a:t>
            </a:r>
            <a:r>
              <a:rPr lang="en-US" sz="2200" spc="-55" dirty="0" smtClean="0">
                <a:uFill>
                  <a:solidFill>
                    <a:srgbClr val="000000"/>
                  </a:solidFill>
                </a:uFill>
                <a:latin typeface="+mj-lt"/>
                <a:cs typeface="Tahoma"/>
              </a:rPr>
              <a:t>of </a:t>
            </a:r>
            <a:r>
              <a:rPr lang="en-US" sz="2200" spc="-60" dirty="0" smtClean="0">
                <a:uFill>
                  <a:solidFill>
                    <a:srgbClr val="000000"/>
                  </a:solidFill>
                </a:uFill>
                <a:latin typeface="+mj-lt"/>
                <a:cs typeface="Tahoma"/>
              </a:rPr>
              <a:t>dots</a:t>
            </a:r>
            <a:r>
              <a:rPr lang="en-US" sz="2200" spc="-60" dirty="0" smtClean="0">
                <a:latin typeface="+mj-lt"/>
                <a:cs typeface="Tahoma"/>
              </a:rPr>
              <a:t> </a:t>
            </a:r>
            <a:r>
              <a:rPr lang="en-US" sz="2200" spc="-100" dirty="0" smtClean="0">
                <a:latin typeface="+mj-lt"/>
                <a:cs typeface="Tahoma"/>
              </a:rPr>
              <a:t>so  </a:t>
            </a:r>
            <a:r>
              <a:rPr lang="en-US" sz="2200" spc="-65" dirty="0" smtClean="0">
                <a:latin typeface="+mj-lt"/>
                <a:cs typeface="Tahoma"/>
              </a:rPr>
              <a:t>obtained </a:t>
            </a:r>
            <a:r>
              <a:rPr lang="en-US" sz="2200" spc="-55" dirty="0" smtClean="0">
                <a:latin typeface="+mj-lt"/>
                <a:cs typeface="Tahoma"/>
              </a:rPr>
              <a:t>is </a:t>
            </a:r>
            <a:r>
              <a:rPr lang="en-US" sz="2200" spc="-90" dirty="0" smtClean="0">
                <a:latin typeface="+mj-lt"/>
                <a:cs typeface="Tahoma"/>
              </a:rPr>
              <a:t>known </a:t>
            </a:r>
            <a:r>
              <a:rPr lang="en-US" sz="2200" spc="-100" dirty="0" smtClean="0">
                <a:latin typeface="+mj-lt"/>
                <a:cs typeface="Tahoma"/>
              </a:rPr>
              <a:t>as </a:t>
            </a:r>
            <a:r>
              <a:rPr lang="en-US" sz="2200" spc="-50" dirty="0" smtClean="0">
                <a:uFill>
                  <a:solidFill>
                    <a:srgbClr val="000000"/>
                  </a:solidFill>
                </a:uFill>
                <a:latin typeface="+mj-lt"/>
                <a:cs typeface="Tahoma"/>
              </a:rPr>
              <a:t>scatter</a:t>
            </a:r>
            <a:r>
              <a:rPr lang="en-US" sz="2200" spc="25" dirty="0" smtClean="0">
                <a:uFill>
                  <a:solidFill>
                    <a:srgbClr val="000000"/>
                  </a:solidFill>
                </a:uFill>
                <a:latin typeface="+mj-lt"/>
                <a:cs typeface="Tahoma"/>
              </a:rPr>
              <a:t> </a:t>
            </a:r>
            <a:r>
              <a:rPr lang="en-US" sz="2200" spc="-65" dirty="0" smtClean="0">
                <a:uFill>
                  <a:solidFill>
                    <a:srgbClr val="000000"/>
                  </a:solidFill>
                </a:uFill>
                <a:latin typeface="+mj-lt"/>
                <a:cs typeface="Tahoma"/>
              </a:rPr>
              <a:t>diagram.</a:t>
            </a:r>
            <a:endParaRPr lang="en-US" sz="2200" dirty="0" smtClean="0">
              <a:latin typeface="+mj-lt"/>
              <a:cs typeface="Tahoma"/>
            </a:endParaRPr>
          </a:p>
          <a:p>
            <a:pPr marL="12700" marR="5715">
              <a:lnSpc>
                <a:spcPct val="102200"/>
              </a:lnSpc>
              <a:spcBef>
                <a:spcPts val="80"/>
              </a:spcBef>
            </a:pPr>
            <a:r>
              <a:rPr lang="en-US" sz="2200" spc="-70" dirty="0" smtClean="0">
                <a:latin typeface="+mj-lt"/>
                <a:cs typeface="Tahoma"/>
              </a:rPr>
              <a:t>It </a:t>
            </a:r>
            <a:r>
              <a:rPr lang="en-US" sz="2200" spc="-55" dirty="0" smtClean="0">
                <a:latin typeface="+mj-lt"/>
                <a:cs typeface="Tahoma"/>
              </a:rPr>
              <a:t>is </a:t>
            </a:r>
            <a:r>
              <a:rPr lang="en-US" sz="2200" spc="-65" dirty="0" smtClean="0">
                <a:latin typeface="+mj-lt"/>
                <a:cs typeface="Tahoma"/>
              </a:rPr>
              <a:t>the </a:t>
            </a:r>
            <a:r>
              <a:rPr lang="en-US" sz="2200" spc="-60" dirty="0" smtClean="0">
                <a:latin typeface="+mj-lt"/>
                <a:cs typeface="Tahoma"/>
              </a:rPr>
              <a:t>simplest </a:t>
            </a:r>
            <a:r>
              <a:rPr lang="en-US" sz="2200" spc="-125" dirty="0" smtClean="0">
                <a:latin typeface="+mj-lt"/>
                <a:cs typeface="Tahoma"/>
              </a:rPr>
              <a:t>way </a:t>
            </a:r>
            <a:r>
              <a:rPr lang="en-US" sz="2200" spc="-55" dirty="0" smtClean="0">
                <a:latin typeface="+mj-lt"/>
                <a:cs typeface="Tahoma"/>
              </a:rPr>
              <a:t>of </a:t>
            </a:r>
            <a:r>
              <a:rPr lang="en-US" sz="2200" spc="-65" dirty="0" smtClean="0">
                <a:latin typeface="+mj-lt"/>
                <a:cs typeface="Tahoma"/>
              </a:rPr>
              <a:t>the </a:t>
            </a:r>
            <a:r>
              <a:rPr lang="en-US" sz="2200" spc="-55" dirty="0" smtClean="0">
                <a:uFill>
                  <a:solidFill>
                    <a:srgbClr val="0000FF"/>
                  </a:solidFill>
                </a:uFill>
                <a:latin typeface="+mj-lt"/>
                <a:cs typeface="Tahoma"/>
              </a:rPr>
              <a:t>diagrammatic </a:t>
            </a:r>
            <a:r>
              <a:rPr lang="en-US" sz="2200" spc="-75" dirty="0" smtClean="0">
                <a:uFill>
                  <a:solidFill>
                    <a:srgbClr val="0000FF"/>
                  </a:solidFill>
                </a:uFill>
                <a:latin typeface="+mj-lt"/>
                <a:cs typeface="Tahoma"/>
              </a:rPr>
              <a:t>representation </a:t>
            </a:r>
            <a:r>
              <a:rPr lang="en-US" sz="2200" spc="-75" dirty="0" smtClean="0">
                <a:latin typeface="+mj-lt"/>
                <a:cs typeface="Tahoma"/>
              </a:rPr>
              <a:t> </a:t>
            </a:r>
            <a:r>
              <a:rPr lang="en-US" sz="2200" spc="-55" dirty="0" smtClean="0">
                <a:latin typeface="+mj-lt"/>
                <a:cs typeface="Tahoma"/>
              </a:rPr>
              <a:t>of bivariate</a:t>
            </a:r>
            <a:r>
              <a:rPr lang="en-US" sz="2200" spc="110" dirty="0" smtClean="0">
                <a:latin typeface="+mj-lt"/>
                <a:cs typeface="Tahoma"/>
              </a:rPr>
              <a:t> </a:t>
            </a:r>
            <a:r>
              <a:rPr lang="en-US" sz="2200" spc="-50" dirty="0" smtClean="0">
                <a:latin typeface="+mj-lt"/>
                <a:cs typeface="Tahoma"/>
              </a:rPr>
              <a:t>data.</a:t>
            </a:r>
            <a:endParaRPr lang="en-US" sz="2200" dirty="0" smtClean="0">
              <a:latin typeface="+mj-lt"/>
              <a:cs typeface="Tahoma"/>
            </a:endParaRPr>
          </a:p>
          <a:p>
            <a:pPr marL="12700" marR="100330">
              <a:lnSpc>
                <a:spcPct val="102200"/>
              </a:lnSpc>
              <a:spcBef>
                <a:spcPts val="430"/>
              </a:spcBef>
            </a:pPr>
            <a:r>
              <a:rPr lang="en-US" sz="2200" spc="-50" dirty="0" smtClean="0">
                <a:latin typeface="+mj-lt"/>
                <a:cs typeface="Tahoma"/>
              </a:rPr>
              <a:t>From </a:t>
            </a:r>
            <a:r>
              <a:rPr lang="en-US" sz="2200" spc="-65" dirty="0" smtClean="0">
                <a:latin typeface="+mj-lt"/>
                <a:cs typeface="Tahoma"/>
              </a:rPr>
              <a:t>the </a:t>
            </a:r>
            <a:r>
              <a:rPr lang="en-US" sz="2200" spc="-50" dirty="0" smtClean="0">
                <a:latin typeface="+mj-lt"/>
                <a:cs typeface="Tahoma"/>
              </a:rPr>
              <a:t>scatter </a:t>
            </a:r>
            <a:r>
              <a:rPr lang="en-US" sz="2200" spc="-65" dirty="0" smtClean="0">
                <a:latin typeface="+mj-lt"/>
                <a:cs typeface="Tahoma"/>
              </a:rPr>
              <a:t>diagram, </a:t>
            </a:r>
            <a:r>
              <a:rPr lang="en-US" sz="2200" spc="-155" dirty="0" smtClean="0">
                <a:latin typeface="+mj-lt"/>
                <a:cs typeface="Tahoma"/>
              </a:rPr>
              <a:t>we </a:t>
            </a:r>
            <a:r>
              <a:rPr lang="en-US" sz="2200" spc="-70" dirty="0" smtClean="0">
                <a:latin typeface="+mj-lt"/>
                <a:cs typeface="Tahoma"/>
              </a:rPr>
              <a:t>can </a:t>
            </a:r>
            <a:r>
              <a:rPr lang="en-US" sz="2200" spc="-75" dirty="0" smtClean="0">
                <a:latin typeface="+mj-lt"/>
                <a:cs typeface="Tahoma"/>
              </a:rPr>
              <a:t>form </a:t>
            </a:r>
            <a:r>
              <a:rPr lang="en-US" sz="2200" spc="-85" dirty="0" smtClean="0">
                <a:latin typeface="+mj-lt"/>
                <a:cs typeface="Tahoma"/>
              </a:rPr>
              <a:t>an </a:t>
            </a:r>
            <a:r>
              <a:rPr lang="en-US" sz="2200" spc="-75" dirty="0" smtClean="0">
                <a:latin typeface="+mj-lt"/>
                <a:cs typeface="Tahoma"/>
              </a:rPr>
              <a:t>idea </a:t>
            </a:r>
            <a:r>
              <a:rPr lang="en-US" sz="2200" spc="-85" dirty="0" smtClean="0">
                <a:latin typeface="+mj-lt"/>
                <a:cs typeface="Tahoma"/>
              </a:rPr>
              <a:t>whether  </a:t>
            </a:r>
            <a:r>
              <a:rPr lang="en-US" sz="2200" spc="-65" dirty="0" smtClean="0">
                <a:latin typeface="+mj-lt"/>
                <a:cs typeface="Tahoma"/>
              </a:rPr>
              <a:t>the </a:t>
            </a:r>
            <a:r>
              <a:rPr lang="en-US" sz="2200" spc="-75" dirty="0" smtClean="0">
                <a:latin typeface="+mj-lt"/>
                <a:cs typeface="Tahoma"/>
              </a:rPr>
              <a:t>variables </a:t>
            </a:r>
            <a:r>
              <a:rPr lang="en-US" sz="2200" spc="-110" dirty="0" smtClean="0">
                <a:latin typeface="+mj-lt"/>
                <a:cs typeface="Tahoma"/>
              </a:rPr>
              <a:t>are </a:t>
            </a:r>
            <a:r>
              <a:rPr lang="en-US" sz="2200" spc="-65" dirty="0" smtClean="0">
                <a:uFill>
                  <a:solidFill>
                    <a:srgbClr val="0000FF"/>
                  </a:solidFill>
                </a:uFill>
                <a:latin typeface="+mj-lt"/>
                <a:cs typeface="Tahoma"/>
              </a:rPr>
              <a:t>correlated </a:t>
            </a:r>
            <a:r>
              <a:rPr lang="en-US" sz="2200" spc="-85" dirty="0" smtClean="0">
                <a:uFill>
                  <a:solidFill>
                    <a:srgbClr val="0000FF"/>
                  </a:solidFill>
                </a:uFill>
                <a:latin typeface="+mj-lt"/>
                <a:cs typeface="Tahoma"/>
              </a:rPr>
              <a:t>or</a:t>
            </a:r>
            <a:r>
              <a:rPr lang="en-US" sz="2200" spc="30" dirty="0" smtClean="0">
                <a:uFill>
                  <a:solidFill>
                    <a:srgbClr val="0000FF"/>
                  </a:solidFill>
                </a:uFill>
                <a:latin typeface="+mj-lt"/>
                <a:cs typeface="Tahoma"/>
              </a:rPr>
              <a:t> </a:t>
            </a:r>
            <a:r>
              <a:rPr lang="en-US" sz="2200" spc="-45" dirty="0" smtClean="0">
                <a:uFill>
                  <a:solidFill>
                    <a:srgbClr val="0000FF"/>
                  </a:solidFill>
                </a:uFill>
                <a:latin typeface="+mj-lt"/>
                <a:cs typeface="Tahoma"/>
              </a:rPr>
              <a:t>not.</a:t>
            </a:r>
            <a:endParaRPr lang="en-US" sz="2200" dirty="0" smtClean="0">
              <a:latin typeface="+mj-lt"/>
              <a:cs typeface="Tahoma"/>
            </a:endParaRPr>
          </a:p>
          <a:p>
            <a:pPr marL="12700" marR="71120">
              <a:lnSpc>
                <a:spcPct val="102200"/>
              </a:lnSpc>
              <a:spcBef>
                <a:spcPts val="434"/>
              </a:spcBef>
            </a:pPr>
            <a:r>
              <a:rPr lang="en-US" sz="2200" spc="-50" dirty="0" smtClean="0">
                <a:latin typeface="+mj-lt"/>
                <a:cs typeface="Tahoma"/>
              </a:rPr>
              <a:t>For </a:t>
            </a:r>
            <a:r>
              <a:rPr lang="en-US" sz="2200" spc="-85" dirty="0" smtClean="0">
                <a:latin typeface="+mj-lt"/>
                <a:cs typeface="Tahoma"/>
              </a:rPr>
              <a:t>example, </a:t>
            </a:r>
            <a:r>
              <a:rPr lang="en-US" sz="2200" spc="-10" dirty="0" smtClean="0">
                <a:latin typeface="+mj-lt"/>
                <a:cs typeface="Tahoma"/>
              </a:rPr>
              <a:t>if </a:t>
            </a:r>
            <a:r>
              <a:rPr lang="en-US" sz="2200" spc="-65" dirty="0" smtClean="0">
                <a:latin typeface="+mj-lt"/>
                <a:cs typeface="Tahoma"/>
              </a:rPr>
              <a:t>the </a:t>
            </a:r>
            <a:r>
              <a:rPr lang="en-US" sz="2200" spc="-45" dirty="0" smtClean="0">
                <a:latin typeface="+mj-lt"/>
                <a:cs typeface="Tahoma"/>
              </a:rPr>
              <a:t>points </a:t>
            </a:r>
            <a:r>
              <a:rPr lang="en-US" sz="2200" spc="-110" dirty="0" smtClean="0">
                <a:latin typeface="+mj-lt"/>
                <a:cs typeface="Tahoma"/>
              </a:rPr>
              <a:t>are </a:t>
            </a:r>
            <a:r>
              <a:rPr lang="en-US" sz="2200" spc="-85" dirty="0" smtClean="0">
                <a:latin typeface="+mj-lt"/>
                <a:cs typeface="Tahoma"/>
              </a:rPr>
              <a:t>very </a:t>
            </a:r>
            <a:r>
              <a:rPr lang="en-US" sz="2200" spc="-105" dirty="0" smtClean="0">
                <a:latin typeface="+mj-lt"/>
                <a:cs typeface="Tahoma"/>
              </a:rPr>
              <a:t>dense, </a:t>
            </a:r>
            <a:r>
              <a:rPr lang="en-US" sz="2200" spc="-60" dirty="0" smtClean="0">
                <a:latin typeface="+mj-lt"/>
                <a:cs typeface="Tahoma"/>
              </a:rPr>
              <a:t>i.e., </a:t>
            </a:r>
            <a:r>
              <a:rPr lang="en-US" sz="2200" spc="-85" dirty="0" smtClean="0">
                <a:latin typeface="+mj-lt"/>
                <a:cs typeface="Tahoma"/>
              </a:rPr>
              <a:t>very </a:t>
            </a:r>
            <a:r>
              <a:rPr lang="en-US" sz="2200" spc="-75" dirty="0" smtClean="0">
                <a:latin typeface="+mj-lt"/>
                <a:cs typeface="Tahoma"/>
              </a:rPr>
              <a:t>close  </a:t>
            </a:r>
            <a:r>
              <a:rPr lang="en-US" sz="2200" spc="-20" dirty="0" smtClean="0">
                <a:latin typeface="+mj-lt"/>
                <a:cs typeface="Tahoma"/>
              </a:rPr>
              <a:t>to </a:t>
            </a:r>
            <a:r>
              <a:rPr lang="en-US" sz="2200" spc="-90" dirty="0" smtClean="0">
                <a:latin typeface="+mj-lt"/>
                <a:cs typeface="Tahoma"/>
              </a:rPr>
              <a:t>each </a:t>
            </a:r>
            <a:r>
              <a:rPr lang="en-US" sz="2200" spc="-60" dirty="0" smtClean="0">
                <a:latin typeface="+mj-lt"/>
                <a:cs typeface="Tahoma"/>
              </a:rPr>
              <a:t>other, </a:t>
            </a:r>
            <a:r>
              <a:rPr lang="en-US" sz="2200" spc="-85" dirty="0" smtClean="0">
                <a:uFill>
                  <a:solidFill>
                    <a:srgbClr val="000000"/>
                  </a:solidFill>
                </a:uFill>
                <a:latin typeface="+mj-lt"/>
                <a:cs typeface="Tahoma"/>
              </a:rPr>
              <a:t>a </a:t>
            </a:r>
            <a:r>
              <a:rPr lang="en-US" sz="2200" spc="-55" dirty="0" smtClean="0">
                <a:uFill>
                  <a:solidFill>
                    <a:srgbClr val="000000"/>
                  </a:solidFill>
                </a:uFill>
                <a:latin typeface="+mj-lt"/>
                <a:cs typeface="Tahoma"/>
              </a:rPr>
              <a:t>correlation is</a:t>
            </a:r>
            <a:r>
              <a:rPr lang="en-US" sz="2200" spc="10" dirty="0" smtClean="0">
                <a:uFill>
                  <a:solidFill>
                    <a:srgbClr val="000000"/>
                  </a:solidFill>
                </a:uFill>
                <a:latin typeface="+mj-lt"/>
                <a:cs typeface="Tahoma"/>
              </a:rPr>
              <a:t> </a:t>
            </a:r>
            <a:r>
              <a:rPr lang="en-US" sz="2200" spc="-75" dirty="0" smtClean="0">
                <a:uFill>
                  <a:solidFill>
                    <a:srgbClr val="000000"/>
                  </a:solidFill>
                </a:uFill>
                <a:latin typeface="+mj-lt"/>
                <a:cs typeface="Tahoma"/>
              </a:rPr>
              <a:t>expected.</a:t>
            </a:r>
            <a:endParaRPr lang="en-US" sz="2200" dirty="0" smtClean="0">
              <a:latin typeface="+mj-lt"/>
              <a:cs typeface="Tahoma"/>
            </a:endParaRPr>
          </a:p>
          <a:p>
            <a:pPr marL="12700" marR="248920">
              <a:lnSpc>
                <a:spcPct val="102200"/>
              </a:lnSpc>
              <a:spcBef>
                <a:spcPts val="430"/>
              </a:spcBef>
            </a:pPr>
            <a:r>
              <a:rPr lang="en-US" sz="2200" spc="-105" dirty="0" smtClean="0">
                <a:latin typeface="+mj-lt"/>
                <a:cs typeface="Tahoma"/>
              </a:rPr>
              <a:t>If </a:t>
            </a:r>
            <a:r>
              <a:rPr lang="en-US" sz="2200" spc="-65" dirty="0" smtClean="0">
                <a:latin typeface="+mj-lt"/>
                <a:cs typeface="Tahoma"/>
              </a:rPr>
              <a:t>the </a:t>
            </a:r>
            <a:r>
              <a:rPr lang="en-US" sz="2200" spc="-45" dirty="0" smtClean="0">
                <a:latin typeface="+mj-lt"/>
                <a:cs typeface="Tahoma"/>
              </a:rPr>
              <a:t>points </a:t>
            </a:r>
            <a:r>
              <a:rPr lang="en-US" sz="2200" spc="-110" dirty="0" smtClean="0">
                <a:latin typeface="+mj-lt"/>
                <a:cs typeface="Tahoma"/>
              </a:rPr>
              <a:t>are </a:t>
            </a:r>
            <a:r>
              <a:rPr lang="en-US" sz="2200" spc="-65" dirty="0" smtClean="0">
                <a:latin typeface="+mj-lt"/>
                <a:cs typeface="Tahoma"/>
              </a:rPr>
              <a:t>widely </a:t>
            </a:r>
            <a:r>
              <a:rPr lang="en-US" sz="2200" spc="-60" dirty="0" smtClean="0">
                <a:latin typeface="+mj-lt"/>
                <a:cs typeface="Tahoma"/>
              </a:rPr>
              <a:t>scattered, </a:t>
            </a:r>
            <a:r>
              <a:rPr lang="en-US" sz="2200" spc="-85" dirty="0" smtClean="0">
                <a:uFill>
                  <a:solidFill>
                    <a:srgbClr val="000000"/>
                  </a:solidFill>
                </a:uFill>
                <a:latin typeface="+mj-lt"/>
                <a:cs typeface="Tahoma"/>
              </a:rPr>
              <a:t>a </a:t>
            </a:r>
            <a:r>
              <a:rPr lang="en-US" sz="2200" spc="-60" dirty="0" smtClean="0">
                <a:uFill>
                  <a:solidFill>
                    <a:srgbClr val="000000"/>
                  </a:solidFill>
                </a:uFill>
                <a:latin typeface="+mj-lt"/>
                <a:cs typeface="Tahoma"/>
              </a:rPr>
              <a:t>poor </a:t>
            </a:r>
            <a:r>
              <a:rPr lang="en-US" sz="2200" spc="-55" dirty="0" smtClean="0">
                <a:uFill>
                  <a:solidFill>
                    <a:srgbClr val="000000"/>
                  </a:solidFill>
                </a:uFill>
                <a:latin typeface="+mj-lt"/>
                <a:cs typeface="Tahoma"/>
              </a:rPr>
              <a:t>correlation is </a:t>
            </a:r>
            <a:r>
              <a:rPr lang="en-US" sz="2200" spc="-55" dirty="0" smtClean="0">
                <a:latin typeface="+mj-lt"/>
                <a:cs typeface="Tahoma"/>
              </a:rPr>
              <a:t> </a:t>
            </a:r>
            <a:r>
              <a:rPr lang="en-US" sz="2200" spc="-75" dirty="0" smtClean="0">
                <a:uFill>
                  <a:solidFill>
                    <a:srgbClr val="000000"/>
                  </a:solidFill>
                </a:uFill>
                <a:latin typeface="+mj-lt"/>
                <a:cs typeface="Tahoma"/>
              </a:rPr>
              <a:t>expected.</a:t>
            </a:r>
            <a:endParaRPr lang="en-US" sz="2200" dirty="0" smtClean="0">
              <a:latin typeface="+mj-lt"/>
              <a:cs typeface="Tahoma"/>
            </a:endParaRPr>
          </a:p>
          <a:p>
            <a:pPr marL="12700" marR="208915">
              <a:lnSpc>
                <a:spcPct val="102200"/>
              </a:lnSpc>
              <a:spcBef>
                <a:spcPts val="430"/>
              </a:spcBef>
            </a:pPr>
            <a:r>
              <a:rPr lang="en-US" sz="2200" spc="-10" dirty="0" smtClean="0">
                <a:latin typeface="+mj-lt"/>
                <a:cs typeface="Tahoma"/>
              </a:rPr>
              <a:t>This </a:t>
            </a:r>
            <a:r>
              <a:rPr lang="en-US" sz="2200" spc="-65" dirty="0" smtClean="0">
                <a:latin typeface="+mj-lt"/>
                <a:cs typeface="Tahoma"/>
              </a:rPr>
              <a:t>method, </a:t>
            </a:r>
            <a:r>
              <a:rPr lang="en-US" sz="2200" spc="-105" dirty="0" smtClean="0">
                <a:latin typeface="+mj-lt"/>
                <a:cs typeface="Tahoma"/>
              </a:rPr>
              <a:t>however, </a:t>
            </a:r>
            <a:r>
              <a:rPr lang="en-US" sz="2200" spc="-55" dirty="0" smtClean="0">
                <a:latin typeface="+mj-lt"/>
                <a:cs typeface="Tahoma"/>
              </a:rPr>
              <a:t>is </a:t>
            </a:r>
            <a:r>
              <a:rPr lang="en-US" sz="2200" spc="-45" dirty="0" smtClean="0">
                <a:uFill>
                  <a:solidFill>
                    <a:srgbClr val="000000"/>
                  </a:solidFill>
                </a:uFill>
                <a:latin typeface="+mj-lt"/>
                <a:cs typeface="Tahoma"/>
              </a:rPr>
              <a:t>not </a:t>
            </a:r>
            <a:r>
              <a:rPr lang="en-US" sz="2200" spc="-55" dirty="0" smtClean="0">
                <a:uFill>
                  <a:solidFill>
                    <a:srgbClr val="000000"/>
                  </a:solidFill>
                </a:uFill>
                <a:latin typeface="+mj-lt"/>
                <a:cs typeface="Tahoma"/>
              </a:rPr>
              <a:t>suitable </a:t>
            </a:r>
            <a:r>
              <a:rPr lang="en-US" sz="2200" spc="-10" dirty="0" smtClean="0">
                <a:uFill>
                  <a:solidFill>
                    <a:srgbClr val="000000"/>
                  </a:solidFill>
                </a:uFill>
                <a:latin typeface="+mj-lt"/>
                <a:cs typeface="Tahoma"/>
              </a:rPr>
              <a:t>if </a:t>
            </a:r>
            <a:r>
              <a:rPr lang="en-US" sz="2200" spc="-65" dirty="0" smtClean="0">
                <a:uFill>
                  <a:solidFill>
                    <a:srgbClr val="000000"/>
                  </a:solidFill>
                </a:uFill>
                <a:latin typeface="+mj-lt"/>
                <a:cs typeface="Tahoma"/>
              </a:rPr>
              <a:t>the </a:t>
            </a:r>
            <a:r>
              <a:rPr lang="en-US" sz="2200" spc="-80" dirty="0" smtClean="0">
                <a:uFill>
                  <a:solidFill>
                    <a:srgbClr val="000000"/>
                  </a:solidFill>
                </a:uFill>
                <a:latin typeface="+mj-lt"/>
                <a:cs typeface="Tahoma"/>
              </a:rPr>
              <a:t>number </a:t>
            </a:r>
            <a:r>
              <a:rPr lang="en-US" sz="2200" spc="-55" dirty="0" smtClean="0">
                <a:uFill>
                  <a:solidFill>
                    <a:srgbClr val="000000"/>
                  </a:solidFill>
                </a:uFill>
                <a:latin typeface="+mj-lt"/>
                <a:cs typeface="Tahoma"/>
              </a:rPr>
              <a:t>of </a:t>
            </a:r>
            <a:r>
              <a:rPr lang="en-US" sz="2200" spc="-55" dirty="0" smtClean="0">
                <a:latin typeface="+mj-lt"/>
                <a:cs typeface="Tahoma"/>
              </a:rPr>
              <a:t> </a:t>
            </a:r>
            <a:r>
              <a:rPr lang="en-US" sz="2200" spc="-70" dirty="0" smtClean="0">
                <a:uFill>
                  <a:solidFill>
                    <a:srgbClr val="000000"/>
                  </a:solidFill>
                </a:uFill>
                <a:latin typeface="+mj-lt"/>
                <a:cs typeface="Tahoma"/>
              </a:rPr>
              <a:t>observations </a:t>
            </a:r>
            <a:r>
              <a:rPr lang="en-US" sz="2200" spc="-55" dirty="0" smtClean="0">
                <a:uFill>
                  <a:solidFill>
                    <a:srgbClr val="000000"/>
                  </a:solidFill>
                </a:uFill>
                <a:latin typeface="+mj-lt"/>
                <a:cs typeface="Tahoma"/>
              </a:rPr>
              <a:t>is </a:t>
            </a:r>
            <a:r>
              <a:rPr lang="en-US" sz="2200" spc="-35" dirty="0" smtClean="0">
                <a:uFill>
                  <a:solidFill>
                    <a:srgbClr val="000000"/>
                  </a:solidFill>
                </a:uFill>
                <a:latin typeface="+mj-lt"/>
                <a:cs typeface="Tahoma"/>
              </a:rPr>
              <a:t>fairly</a:t>
            </a:r>
            <a:r>
              <a:rPr lang="en-US" sz="2200" spc="215" dirty="0" smtClean="0">
                <a:uFill>
                  <a:solidFill>
                    <a:srgbClr val="000000"/>
                  </a:solidFill>
                </a:uFill>
                <a:latin typeface="+mj-lt"/>
                <a:cs typeface="Tahoma"/>
              </a:rPr>
              <a:t> </a:t>
            </a:r>
            <a:r>
              <a:rPr lang="en-US" sz="2200" spc="-80" dirty="0" smtClean="0">
                <a:uFill>
                  <a:solidFill>
                    <a:srgbClr val="000000"/>
                  </a:solidFill>
                </a:uFill>
                <a:latin typeface="+mj-lt"/>
                <a:cs typeface="Tahoma"/>
              </a:rPr>
              <a:t>large.</a:t>
            </a:r>
            <a:endParaRPr lang="en-US" sz="2200" dirty="0" smtClean="0">
              <a:latin typeface="+mj-lt"/>
              <a:cs typeface="Tahoma"/>
            </a:endParaRPr>
          </a:p>
          <a:p>
            <a:pPr marL="0" indent="0">
              <a:buNone/>
            </a:pPr>
            <a:endParaRPr lang="en-US" sz="2200" dirty="0">
              <a:latin typeface="+mj-lt"/>
            </a:endParaRPr>
          </a:p>
        </p:txBody>
      </p:sp>
      <p:sp>
        <p:nvSpPr>
          <p:cNvPr id="4" name="Date Placeholder 3"/>
          <p:cNvSpPr>
            <a:spLocks noGrp="1"/>
          </p:cNvSpPr>
          <p:nvPr>
            <p:ph type="dt" sz="half" idx="10"/>
          </p:nvPr>
        </p:nvSpPr>
        <p:spPr/>
        <p:txBody>
          <a:bodyPr/>
          <a:lstStyle/>
          <a:p>
            <a:fld id="{DDD07C41-F8CD-484B-9F86-91B4C95A9AF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590288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lnSpc>
                    <a:spcPct val="100000"/>
                  </a:lnSpc>
                  <a:spcBef>
                    <a:spcPts val="1245"/>
                  </a:spcBef>
                  <a:buNone/>
                </a:pPr>
                <a:r>
                  <a:rPr lang="en-US" sz="2200" b="1" spc="484" dirty="0" smtClean="0">
                    <a:solidFill>
                      <a:schemeClr val="tx1"/>
                    </a:solidFill>
                    <a:latin typeface="+mj-lt"/>
                  </a:rPr>
                  <a:t>Correlation</a:t>
                </a:r>
                <a:r>
                  <a:rPr lang="en-US" sz="2200" b="1" spc="295" dirty="0">
                    <a:solidFill>
                      <a:schemeClr val="tx1"/>
                    </a:solidFill>
                    <a:latin typeface="+mj-lt"/>
                  </a:rPr>
                  <a:t/>
                </a:r>
                <a:r>
                  <a:rPr lang="en-US" sz="2200" b="1" spc="415" dirty="0" smtClean="0">
                    <a:solidFill>
                      <a:schemeClr val="tx1"/>
                    </a:solidFill>
                    <a:latin typeface="+mj-lt"/>
                  </a:rPr>
                  <a:t>Coefficient:</a:t>
                </a:r>
                <a:endParaRPr lang="en-US" sz="2200" b="1" dirty="0">
                  <a:solidFill>
                    <a:schemeClr val="tx1"/>
                  </a:solidFill>
                  <a:latin typeface="+mj-lt"/>
                  <a:cs typeface="Georgia"/>
                </a:endParaRPr>
              </a:p>
              <a:p>
                <a:pPr marL="12700" marR="5080">
                  <a:lnSpc>
                    <a:spcPct val="102200"/>
                  </a:lnSpc>
                  <a:spcBef>
                    <a:spcPts val="1110"/>
                  </a:spcBef>
                </a:pPr>
                <a:r>
                  <a:rPr lang="en-US" sz="2200" spc="-25" dirty="0">
                    <a:solidFill>
                      <a:schemeClr val="tx1"/>
                    </a:solidFill>
                    <a:latin typeface="+mj-lt"/>
                    <a:cs typeface="Tahoma"/>
                  </a:rPr>
                  <a:t>The </a:t>
                </a:r>
                <a:r>
                  <a:rPr lang="en-US" sz="2200" spc="-55" dirty="0">
                    <a:solidFill>
                      <a:schemeClr val="tx1"/>
                    </a:solidFill>
                    <a:uFill>
                      <a:solidFill>
                        <a:srgbClr val="FF0000"/>
                      </a:solidFill>
                    </a:uFill>
                    <a:latin typeface="+mj-lt"/>
                    <a:cs typeface="Tahoma"/>
                  </a:rPr>
                  <a:t>correlation </a:t>
                </a:r>
                <a:r>
                  <a:rPr lang="en-US" sz="2200" spc="-50" dirty="0">
                    <a:solidFill>
                      <a:schemeClr val="tx1"/>
                    </a:solidFill>
                    <a:uFill>
                      <a:solidFill>
                        <a:srgbClr val="FF0000"/>
                      </a:solidFill>
                    </a:uFill>
                    <a:latin typeface="+mj-lt"/>
                    <a:cs typeface="Tahoma"/>
                  </a:rPr>
                  <a:t>coefficient</a:t>
                </a:r>
                <a:r>
                  <a:rPr lang="en-US" sz="2200" spc="-50" dirty="0">
                    <a:solidFill>
                      <a:schemeClr val="tx1"/>
                    </a:solidFill>
                    <a:latin typeface="+mj-lt"/>
                    <a:cs typeface="Tahoma"/>
                  </a:rPr>
                  <a:t/>
                </a:r>
                <a:r>
                  <a:rPr lang="en-US" sz="2200" spc="-100" dirty="0">
                    <a:solidFill>
                      <a:schemeClr val="tx1"/>
                    </a:solidFill>
                    <a:latin typeface="+mj-lt"/>
                    <a:cs typeface="Tahoma"/>
                  </a:rPr>
                  <a:t>due </a:t>
                </a:r>
                <a:r>
                  <a:rPr lang="en-US" sz="2200" spc="-20" dirty="0">
                    <a:solidFill>
                      <a:schemeClr val="tx1"/>
                    </a:solidFill>
                    <a:latin typeface="+mj-lt"/>
                    <a:cs typeface="Tahoma"/>
                  </a:rPr>
                  <a:t>to </a:t>
                </a:r>
                <a:r>
                  <a:rPr lang="en-US" sz="2200" spc="-5" dirty="0">
                    <a:solidFill>
                      <a:schemeClr val="tx1"/>
                    </a:solidFill>
                    <a:latin typeface="+mj-lt"/>
                    <a:cs typeface="Tahoma"/>
                  </a:rPr>
                  <a:t>Karl </a:t>
                </a:r>
                <a:r>
                  <a:rPr lang="en-US" sz="2200" spc="-75" dirty="0">
                    <a:solidFill>
                      <a:schemeClr val="tx1"/>
                    </a:solidFill>
                    <a:latin typeface="+mj-lt"/>
                    <a:cs typeface="Tahoma"/>
                  </a:rPr>
                  <a:t>Pearson </a:t>
                </a:r>
                <a:r>
                  <a:rPr lang="en-US" sz="2200" spc="-55" dirty="0">
                    <a:solidFill>
                      <a:schemeClr val="tx1"/>
                    </a:solidFill>
                    <a:latin typeface="+mj-lt"/>
                    <a:cs typeface="Tahoma"/>
                  </a:rPr>
                  <a:t>is </a:t>
                </a:r>
                <a:r>
                  <a:rPr lang="en-US" sz="2200" spc="-80" dirty="0">
                    <a:solidFill>
                      <a:schemeClr val="tx1"/>
                    </a:solidFill>
                    <a:latin typeface="+mj-lt"/>
                    <a:cs typeface="Tahoma"/>
                  </a:rPr>
                  <a:t>defined </a:t>
                </a:r>
                <a:r>
                  <a:rPr lang="en-US" sz="2200" spc="-100" dirty="0">
                    <a:solidFill>
                      <a:schemeClr val="tx1"/>
                    </a:solidFill>
                    <a:latin typeface="+mj-lt"/>
                    <a:cs typeface="Tahoma"/>
                  </a:rPr>
                  <a:t>as </a:t>
                </a:r>
                <a:r>
                  <a:rPr lang="en-US" sz="2200" spc="-85" dirty="0">
                    <a:solidFill>
                      <a:schemeClr val="tx1"/>
                    </a:solidFill>
                    <a:uFill>
                      <a:solidFill>
                        <a:srgbClr val="0000FF"/>
                      </a:solidFill>
                    </a:uFill>
                    <a:latin typeface="+mj-lt"/>
                    <a:cs typeface="Tahoma"/>
                  </a:rPr>
                  <a:t>a </a:t>
                </a:r>
                <a:r>
                  <a:rPr lang="en-US" sz="2200" spc="-85" dirty="0">
                    <a:solidFill>
                      <a:schemeClr val="tx1"/>
                    </a:solidFill>
                    <a:latin typeface="+mj-lt"/>
                    <a:cs typeface="Tahoma"/>
                  </a:rPr>
                  <a:t/>
                </a:r>
                <a:r>
                  <a:rPr lang="en-US" sz="2200" spc="-100" dirty="0">
                    <a:solidFill>
                      <a:schemeClr val="tx1"/>
                    </a:solidFill>
                    <a:latin typeface="+mj-lt"/>
                    <a:cs typeface="Tahoma"/>
                  </a:rPr>
                  <a:t>measure </a:t>
                </a:r>
                <a:r>
                  <a:rPr lang="en-US" sz="2200" spc="-55" dirty="0">
                    <a:solidFill>
                      <a:schemeClr val="tx1"/>
                    </a:solidFill>
                    <a:latin typeface="+mj-lt"/>
                    <a:cs typeface="Tahoma"/>
                  </a:rPr>
                  <a:t>of intensity </a:t>
                </a:r>
                <a:r>
                  <a:rPr lang="en-US" sz="2200" spc="-85" dirty="0">
                    <a:solidFill>
                      <a:schemeClr val="tx1"/>
                    </a:solidFill>
                    <a:latin typeface="+mj-lt"/>
                    <a:cs typeface="Tahoma"/>
                  </a:rPr>
                  <a:t>or </a:t>
                </a:r>
                <a:r>
                  <a:rPr lang="en-US" sz="2200" spc="-110" dirty="0">
                    <a:solidFill>
                      <a:schemeClr val="tx1"/>
                    </a:solidFill>
                    <a:latin typeface="+mj-lt"/>
                    <a:cs typeface="Tahoma"/>
                  </a:rPr>
                  <a:t>degree </a:t>
                </a:r>
                <a:r>
                  <a:rPr lang="en-US" sz="2200" spc="-55" dirty="0">
                    <a:solidFill>
                      <a:schemeClr val="tx1"/>
                    </a:solidFill>
                    <a:latin typeface="+mj-lt"/>
                    <a:cs typeface="Tahoma"/>
                  </a:rPr>
                  <a:t>of </a:t>
                </a:r>
                <a:r>
                  <a:rPr lang="en-US" sz="2200" spc="-65" dirty="0">
                    <a:solidFill>
                      <a:schemeClr val="tx1"/>
                    </a:solidFill>
                    <a:latin typeface="+mj-lt"/>
                    <a:cs typeface="Tahoma"/>
                  </a:rPr>
                  <a:t>linear </a:t>
                </a:r>
                <a:r>
                  <a:rPr lang="en-US" sz="2200" spc="-55" dirty="0">
                    <a:solidFill>
                      <a:schemeClr val="tx1"/>
                    </a:solidFill>
                    <a:latin typeface="+mj-lt"/>
                    <a:cs typeface="Tahoma"/>
                  </a:rPr>
                  <a:t>relationship </a:t>
                </a:r>
                <a:r>
                  <a:rPr lang="en-US" sz="2200" spc="-105" dirty="0">
                    <a:solidFill>
                      <a:schemeClr val="tx1"/>
                    </a:solidFill>
                    <a:latin typeface="+mj-lt"/>
                    <a:cs typeface="Tahoma"/>
                  </a:rPr>
                  <a:t>between  </a:t>
                </a:r>
                <a:r>
                  <a:rPr lang="en-US" sz="2200" spc="-85" dirty="0">
                    <a:solidFill>
                      <a:schemeClr val="tx1"/>
                    </a:solidFill>
                    <a:uFill>
                      <a:solidFill>
                        <a:srgbClr val="0000FF"/>
                      </a:solidFill>
                    </a:uFill>
                    <a:latin typeface="+mj-lt"/>
                    <a:cs typeface="Tahoma"/>
                  </a:rPr>
                  <a:t>two</a:t>
                </a:r>
                <a:r>
                  <a:rPr lang="en-US" sz="2200" spc="25" dirty="0">
                    <a:solidFill>
                      <a:schemeClr val="tx1"/>
                    </a:solidFill>
                    <a:uFill>
                      <a:solidFill>
                        <a:srgbClr val="0000FF"/>
                      </a:solidFill>
                    </a:uFill>
                    <a:latin typeface="+mj-lt"/>
                    <a:cs typeface="Tahoma"/>
                  </a:rPr>
                  <a:t/>
                </a:r>
                <a:r>
                  <a:rPr lang="en-US" sz="2200" spc="-70" dirty="0">
                    <a:solidFill>
                      <a:schemeClr val="tx1"/>
                    </a:solidFill>
                    <a:uFill>
                      <a:solidFill>
                        <a:srgbClr val="0000FF"/>
                      </a:solidFill>
                    </a:uFill>
                    <a:latin typeface="+mj-lt"/>
                    <a:cs typeface="Tahoma"/>
                  </a:rPr>
                  <a:t>variables.</a:t>
                </a:r>
                <a:endParaRPr lang="en-US" sz="2200" dirty="0">
                  <a:solidFill>
                    <a:schemeClr val="tx1"/>
                  </a:solidFill>
                  <a:latin typeface="+mj-lt"/>
                  <a:cs typeface="Tahoma"/>
                </a:endParaRPr>
              </a:p>
              <a:p>
                <a:r>
                  <a:rPr lang="en-US" sz="2200" spc="575" dirty="0">
                    <a:solidFill>
                      <a:schemeClr val="tx1"/>
                    </a:solidFill>
                    <a:latin typeface="+mj-lt"/>
                    <a:cs typeface="PMingLiU"/>
                  </a:rPr>
                  <a:t>Karl </a:t>
                </a:r>
                <a:r>
                  <a:rPr lang="en-US" sz="2200" spc="195" dirty="0">
                    <a:solidFill>
                      <a:schemeClr val="tx1"/>
                    </a:solidFill>
                    <a:latin typeface="+mj-lt"/>
                    <a:cs typeface="PMingLiU"/>
                  </a:rPr>
                  <a:t>Pearson’s</a:t>
                </a:r>
                <a:r>
                  <a:rPr lang="en-US" sz="2200" spc="-15" dirty="0">
                    <a:solidFill>
                      <a:schemeClr val="tx1"/>
                    </a:solidFill>
                    <a:latin typeface="+mj-lt"/>
                    <a:cs typeface="PMingLiU"/>
                  </a:rPr>
                  <a:t/>
                </a:r>
                <a:r>
                  <a:rPr lang="en-US" sz="2200" spc="484" dirty="0">
                    <a:solidFill>
                      <a:schemeClr val="tx1"/>
                    </a:solidFill>
                    <a:latin typeface="+mj-lt"/>
                    <a:cs typeface="PMingLiU"/>
                  </a:rPr>
                  <a:t>Correlation  </a:t>
                </a:r>
                <a:r>
                  <a:rPr lang="en-US" sz="2200" spc="415" dirty="0">
                    <a:solidFill>
                      <a:schemeClr val="tx1"/>
                    </a:solidFill>
                    <a:latin typeface="+mj-lt"/>
                    <a:cs typeface="PMingLiU"/>
                  </a:rPr>
                  <a:t>Coefficient</a:t>
                </a:r>
                <a:endParaRPr lang="en-US" sz="2200" dirty="0">
                  <a:solidFill>
                    <a:schemeClr val="tx1"/>
                  </a:solidFill>
                  <a:latin typeface="+mj-lt"/>
                  <a:cs typeface="PMingLiU"/>
                </a:endParaRPr>
              </a:p>
              <a:p>
                <a:pPr marL="63500" marR="55880">
                  <a:lnSpc>
                    <a:spcPct val="102200"/>
                  </a:lnSpc>
                  <a:spcBef>
                    <a:spcPts val="1110"/>
                  </a:spcBef>
                </a:pPr>
                <a:r>
                  <a:rPr lang="en-US" sz="2200" spc="-5" dirty="0" smtClean="0">
                    <a:solidFill>
                      <a:schemeClr val="tx1"/>
                    </a:solidFill>
                    <a:latin typeface="+mj-lt"/>
                    <a:cs typeface="Tahoma"/>
                  </a:rPr>
                  <a:t>Karl </a:t>
                </a:r>
                <a:r>
                  <a:rPr lang="en-US" sz="2200" spc="-60" dirty="0">
                    <a:solidFill>
                      <a:schemeClr val="tx1"/>
                    </a:solidFill>
                    <a:latin typeface="+mj-lt"/>
                    <a:cs typeface="Tahoma"/>
                  </a:rPr>
                  <a:t>Pearson’s </a:t>
                </a:r>
                <a:r>
                  <a:rPr lang="en-US" sz="2200" spc="-55" dirty="0">
                    <a:solidFill>
                      <a:schemeClr val="tx1"/>
                    </a:solidFill>
                    <a:latin typeface="+mj-lt"/>
                    <a:cs typeface="Tahoma"/>
                  </a:rPr>
                  <a:t>correlation </a:t>
                </a:r>
                <a:r>
                  <a:rPr lang="en-US" sz="2200" spc="-50" dirty="0">
                    <a:solidFill>
                      <a:schemeClr val="tx1"/>
                    </a:solidFill>
                    <a:latin typeface="+mj-lt"/>
                    <a:cs typeface="Tahoma"/>
                  </a:rPr>
                  <a:t>coefficient </a:t>
                </a:r>
                <a:r>
                  <a:rPr lang="en-US" sz="2200" spc="-105" dirty="0">
                    <a:solidFill>
                      <a:schemeClr val="tx1"/>
                    </a:solidFill>
                    <a:latin typeface="+mj-lt"/>
                    <a:cs typeface="Tahoma"/>
                  </a:rPr>
                  <a:t>between </a:t>
                </a:r>
                <a:r>
                  <a:rPr lang="en-US" sz="2200" spc="-85" dirty="0">
                    <a:solidFill>
                      <a:schemeClr val="tx1"/>
                    </a:solidFill>
                    <a:latin typeface="+mj-lt"/>
                    <a:cs typeface="Tahoma"/>
                  </a:rPr>
                  <a:t>two </a:t>
                </a:r>
                <a:r>
                  <a:rPr lang="en-US" sz="2200" spc="-75" dirty="0">
                    <a:solidFill>
                      <a:schemeClr val="tx1"/>
                    </a:solidFill>
                    <a:latin typeface="+mj-lt"/>
                    <a:cs typeface="Tahoma"/>
                  </a:rPr>
                  <a:t>variables </a:t>
                </a:r>
                <a:r>
                  <a:rPr lang="en-US" sz="2200" i="1" spc="170" dirty="0">
                    <a:solidFill>
                      <a:schemeClr val="tx1"/>
                    </a:solidFill>
                    <a:latin typeface="+mj-lt"/>
                    <a:cs typeface="Trebuchet MS"/>
                  </a:rPr>
                  <a:t>X  </a:t>
                </a:r>
                <a:r>
                  <a:rPr lang="en-US" sz="2200" spc="-80" dirty="0">
                    <a:solidFill>
                      <a:schemeClr val="tx1"/>
                    </a:solidFill>
                    <a:latin typeface="+mj-lt"/>
                    <a:cs typeface="Tahoma"/>
                  </a:rPr>
                  <a:t>and </a:t>
                </a:r>
                <a:r>
                  <a:rPr lang="en-US" sz="2200" i="1" spc="145" dirty="0">
                    <a:solidFill>
                      <a:schemeClr val="tx1"/>
                    </a:solidFill>
                    <a:latin typeface="+mj-lt"/>
                    <a:cs typeface="Trebuchet MS"/>
                  </a:rPr>
                  <a:t>Y </a:t>
                </a:r>
                <a:r>
                  <a:rPr lang="en-US" sz="2200" spc="-50" dirty="0">
                    <a:solidFill>
                      <a:schemeClr val="tx1"/>
                    </a:solidFill>
                    <a:latin typeface="+mj-lt"/>
                    <a:cs typeface="Tahoma"/>
                  </a:rPr>
                  <a:t>, </a:t>
                </a:r>
                <a:r>
                  <a:rPr lang="en-US" sz="2200" spc="-55" dirty="0">
                    <a:solidFill>
                      <a:schemeClr val="tx1"/>
                    </a:solidFill>
                    <a:latin typeface="+mj-lt"/>
                    <a:cs typeface="Tahoma"/>
                  </a:rPr>
                  <a:t>is </a:t>
                </a:r>
                <a:r>
                  <a:rPr lang="en-US" sz="2200" spc="-80" dirty="0">
                    <a:solidFill>
                      <a:schemeClr val="tx1"/>
                    </a:solidFill>
                    <a:latin typeface="+mj-lt"/>
                    <a:cs typeface="Tahoma"/>
                  </a:rPr>
                  <a:t>denoted </a:t>
                </a:r>
                <a:r>
                  <a:rPr lang="en-US" sz="2200" spc="-100" dirty="0">
                    <a:solidFill>
                      <a:schemeClr val="tx1"/>
                    </a:solidFill>
                    <a:latin typeface="+mj-lt"/>
                    <a:cs typeface="Tahoma"/>
                  </a:rPr>
                  <a:t>by </a:t>
                </a:r>
                <a:r>
                  <a:rPr lang="en-US" sz="2200" i="1" spc="-140" dirty="0">
                    <a:solidFill>
                      <a:schemeClr val="tx1"/>
                    </a:solidFill>
                    <a:latin typeface="+mj-lt"/>
                    <a:cs typeface="Trebuchet MS"/>
                  </a:rPr>
                  <a:t>r </a:t>
                </a:r>
                <a:r>
                  <a:rPr lang="en-US" sz="2200" spc="80" dirty="0">
                    <a:solidFill>
                      <a:schemeClr val="tx1"/>
                    </a:solidFill>
                    <a:latin typeface="+mj-lt"/>
                    <a:cs typeface="Tahoma"/>
                  </a:rPr>
                  <a:t>(</a:t>
                </a:r>
                <a:r>
                  <a:rPr lang="en-US" sz="2200" i="1" spc="80" dirty="0">
                    <a:solidFill>
                      <a:schemeClr val="tx1"/>
                    </a:solidFill>
                    <a:latin typeface="+mj-lt"/>
                    <a:cs typeface="Trebuchet MS"/>
                  </a:rPr>
                  <a:t>X</a:t>
                </a:r>
                <a:r>
                  <a:rPr lang="en-US" sz="2200" i="1" spc="80" dirty="0">
                    <a:solidFill>
                      <a:schemeClr val="tx1"/>
                    </a:solidFill>
                    <a:latin typeface="+mj-lt"/>
                    <a:cs typeface="Verdana"/>
                  </a:rPr>
                  <a:t>, </a:t>
                </a:r>
                <a:r>
                  <a:rPr lang="en-US" sz="2200" i="1" spc="145" dirty="0">
                    <a:solidFill>
                      <a:schemeClr val="tx1"/>
                    </a:solidFill>
                    <a:latin typeface="+mj-lt"/>
                    <a:cs typeface="Trebuchet MS"/>
                  </a:rPr>
                  <a:t>Y </a:t>
                </a:r>
                <a:r>
                  <a:rPr lang="en-US" sz="2200" spc="5" dirty="0">
                    <a:solidFill>
                      <a:schemeClr val="tx1"/>
                    </a:solidFill>
                    <a:latin typeface="+mj-lt"/>
                    <a:cs typeface="Tahoma"/>
                  </a:rPr>
                  <a:t>) </a:t>
                </a:r>
                <a:r>
                  <a:rPr lang="en-US" sz="2200" spc="-85" dirty="0">
                    <a:solidFill>
                      <a:schemeClr val="tx1"/>
                    </a:solidFill>
                    <a:latin typeface="+mj-lt"/>
                    <a:cs typeface="Tahoma"/>
                  </a:rPr>
                  <a:t>or </a:t>
                </a:r>
                <a:r>
                  <a:rPr lang="en-US" sz="2200" i="1" spc="-15" dirty="0" err="1">
                    <a:solidFill>
                      <a:schemeClr val="tx1"/>
                    </a:solidFill>
                    <a:latin typeface="+mj-lt"/>
                    <a:cs typeface="Trebuchet MS"/>
                  </a:rPr>
                  <a:t>r</a:t>
                </a:r>
                <a:r>
                  <a:rPr lang="en-US" sz="2200" i="1" spc="-22" baseline="-12077" dirty="0" err="1">
                    <a:solidFill>
                      <a:schemeClr val="tx1"/>
                    </a:solidFill>
                    <a:latin typeface="+mj-lt"/>
                    <a:cs typeface="Arial"/>
                  </a:rPr>
                  <a:t>XY</a:t>
                </a:r>
                <a:r>
                  <a:rPr lang="en-US" sz="2200" i="1" spc="-22" baseline="-12077" dirty="0">
                    <a:solidFill>
                      <a:schemeClr val="tx1"/>
                    </a:solidFill>
                    <a:latin typeface="+mj-lt"/>
                    <a:cs typeface="Arial"/>
                  </a:rPr>
                  <a:t/>
                </a:r>
                <a:r>
                  <a:rPr lang="en-US" sz="2200" spc="-50" dirty="0">
                    <a:solidFill>
                      <a:schemeClr val="tx1"/>
                    </a:solidFill>
                    <a:latin typeface="+mj-lt"/>
                    <a:cs typeface="Tahoma"/>
                  </a:rPr>
                  <a:t>, </a:t>
                </a:r>
                <a:r>
                  <a:rPr lang="en-US" sz="2200" spc="-55" dirty="0">
                    <a:solidFill>
                      <a:schemeClr val="tx1"/>
                    </a:solidFill>
                    <a:latin typeface="+mj-lt"/>
                    <a:cs typeface="Tahoma"/>
                  </a:rPr>
                  <a:t>is </a:t>
                </a:r>
                <a:r>
                  <a:rPr lang="en-US" sz="2200" spc="-85" dirty="0">
                    <a:solidFill>
                      <a:schemeClr val="tx1"/>
                    </a:solidFill>
                    <a:latin typeface="+mj-lt"/>
                    <a:cs typeface="Tahoma"/>
                  </a:rPr>
                  <a:t>a </a:t>
                </a:r>
                <a:r>
                  <a:rPr lang="en-US" sz="2200" spc="-100" dirty="0">
                    <a:solidFill>
                      <a:schemeClr val="tx1"/>
                    </a:solidFill>
                    <a:latin typeface="+mj-lt"/>
                    <a:cs typeface="Tahoma"/>
                  </a:rPr>
                  <a:t>measure </a:t>
                </a:r>
                <a:r>
                  <a:rPr lang="en-US" sz="2200" spc="-55" dirty="0">
                    <a:solidFill>
                      <a:schemeClr val="tx1"/>
                    </a:solidFill>
                    <a:latin typeface="+mj-lt"/>
                    <a:cs typeface="Tahoma"/>
                  </a:rPr>
                  <a:t>of </a:t>
                </a:r>
                <a:r>
                  <a:rPr lang="en-US" sz="2200" i="1" spc="-130" dirty="0">
                    <a:solidFill>
                      <a:schemeClr val="tx1"/>
                    </a:solidFill>
                    <a:uFill>
                      <a:solidFill>
                        <a:srgbClr val="0000FF"/>
                      </a:solidFill>
                    </a:uFill>
                    <a:latin typeface="+mj-lt"/>
                    <a:cs typeface="Trebuchet MS"/>
                  </a:rPr>
                  <a:t>linear </a:t>
                </a:r>
                <a:r>
                  <a:rPr lang="en-US" sz="2200" i="1" spc="-130" dirty="0">
                    <a:solidFill>
                      <a:schemeClr val="tx1"/>
                    </a:solidFill>
                    <a:latin typeface="+mj-lt"/>
                    <a:cs typeface="Trebuchet MS"/>
                  </a:rPr>
                  <a:t/>
                </a:r>
                <a:r>
                  <a:rPr lang="en-US" sz="2200" i="1" spc="-105" dirty="0">
                    <a:solidFill>
                      <a:schemeClr val="tx1"/>
                    </a:solidFill>
                    <a:uFill>
                      <a:solidFill>
                        <a:srgbClr val="0000FF"/>
                      </a:solidFill>
                    </a:uFill>
                    <a:latin typeface="+mj-lt"/>
                    <a:cs typeface="Trebuchet MS"/>
                  </a:rPr>
                  <a:t>relationship</a:t>
                </a:r>
                <a:r>
                  <a:rPr lang="en-US" sz="2200" i="1" spc="-105" dirty="0">
                    <a:solidFill>
                      <a:schemeClr val="tx1"/>
                    </a:solidFill>
                    <a:latin typeface="+mj-lt"/>
                    <a:cs typeface="Trebuchet MS"/>
                  </a:rPr>
                  <a:t/>
                </a:r>
                <a:r>
                  <a:rPr lang="en-US" sz="2200" spc="-105" dirty="0">
                    <a:solidFill>
                      <a:schemeClr val="tx1"/>
                    </a:solidFill>
                    <a:latin typeface="+mj-lt"/>
                    <a:cs typeface="Tahoma"/>
                  </a:rPr>
                  <a:t>between </a:t>
                </a:r>
                <a:r>
                  <a:rPr lang="en-US" sz="2200" spc="-70" dirty="0">
                    <a:solidFill>
                      <a:schemeClr val="tx1"/>
                    </a:solidFill>
                    <a:latin typeface="+mj-lt"/>
                    <a:cs typeface="Tahoma"/>
                  </a:rPr>
                  <a:t>them </a:t>
                </a:r>
                <a:r>
                  <a:rPr lang="en-US" sz="2200" spc="-80" dirty="0">
                    <a:solidFill>
                      <a:schemeClr val="tx1"/>
                    </a:solidFill>
                    <a:latin typeface="+mj-lt"/>
                    <a:cs typeface="Tahoma"/>
                  </a:rPr>
                  <a:t>and </a:t>
                </a:r>
                <a:r>
                  <a:rPr lang="en-US" sz="2200" spc="-55" dirty="0">
                    <a:solidFill>
                      <a:schemeClr val="tx1"/>
                    </a:solidFill>
                    <a:latin typeface="+mj-lt"/>
                    <a:cs typeface="Tahoma"/>
                  </a:rPr>
                  <a:t>is </a:t>
                </a:r>
                <a:r>
                  <a:rPr lang="en-US" sz="2200" spc="-80" dirty="0">
                    <a:solidFill>
                      <a:schemeClr val="tx1"/>
                    </a:solidFill>
                    <a:latin typeface="+mj-lt"/>
                    <a:cs typeface="Tahoma"/>
                  </a:rPr>
                  <a:t>defined</a:t>
                </a:r>
                <a:r>
                  <a:rPr lang="en-US" sz="2200" spc="-225" dirty="0">
                    <a:solidFill>
                      <a:schemeClr val="tx1"/>
                    </a:solidFill>
                    <a:latin typeface="+mj-lt"/>
                    <a:cs typeface="Tahoma"/>
                  </a:rPr>
                  <a:t/>
                </a:r>
                <a:r>
                  <a:rPr lang="en-US" sz="2200" spc="-110" dirty="0">
                    <a:solidFill>
                      <a:schemeClr val="tx1"/>
                    </a:solidFill>
                    <a:latin typeface="+mj-lt"/>
                    <a:cs typeface="Tahoma"/>
                  </a:rPr>
                  <a:t>as:</a:t>
                </a:r>
                <a:endParaRPr lang="en-US" sz="2200" dirty="0">
                  <a:solidFill>
                    <a:schemeClr val="tx1"/>
                  </a:solidFill>
                  <a:latin typeface="+mj-lt"/>
                  <a:cs typeface="Tahoma"/>
                </a:endParaRPr>
              </a:p>
              <a:p>
                <a:r>
                  <a:rPr lang="en-US" sz="2200" i="1" spc="-140" dirty="0">
                    <a:solidFill>
                      <a:schemeClr val="tx1"/>
                    </a:solidFill>
                    <a:latin typeface="+mj-lt"/>
                    <a:cs typeface="Trebuchet MS"/>
                  </a:rPr>
                  <a:t>r</a:t>
                </a:r>
                <a:r>
                  <a:rPr lang="en-US" sz="2200" i="1" spc="-340" dirty="0">
                    <a:solidFill>
                      <a:schemeClr val="tx1"/>
                    </a:solidFill>
                    <a:latin typeface="+mj-lt"/>
                    <a:cs typeface="Trebuchet MS"/>
                  </a:rPr>
                  <a:t/>
                </a:r>
                <a:r>
                  <a:rPr lang="en-US" sz="2200" spc="80" dirty="0">
                    <a:solidFill>
                      <a:schemeClr val="tx1"/>
                    </a:solidFill>
                    <a:latin typeface="+mj-lt"/>
                    <a:cs typeface="Tahoma"/>
                  </a:rPr>
                  <a:t>(</a:t>
                </a:r>
                <a:r>
                  <a:rPr lang="en-US" sz="2200" i="1" spc="80" dirty="0">
                    <a:solidFill>
                      <a:schemeClr val="tx1"/>
                    </a:solidFill>
                    <a:latin typeface="+mj-lt"/>
                    <a:cs typeface="Trebuchet MS"/>
                  </a:rPr>
                  <a:t>X</a:t>
                </a:r>
                <a:r>
                  <a:rPr lang="en-US" sz="2200" i="1" spc="80" dirty="0">
                    <a:solidFill>
                      <a:schemeClr val="tx1"/>
                    </a:solidFill>
                    <a:latin typeface="+mj-lt"/>
                    <a:cs typeface="Verdana"/>
                  </a:rPr>
                  <a:t>,</a:t>
                </a:r>
                <a:r>
                  <a:rPr lang="en-US" sz="2200" i="1" spc="-325" dirty="0">
                    <a:solidFill>
                      <a:schemeClr val="tx1"/>
                    </a:solidFill>
                    <a:latin typeface="+mj-lt"/>
                    <a:cs typeface="Verdana"/>
                  </a:rPr>
                  <a:t/>
                </a:r>
                <a:r>
                  <a:rPr lang="en-US" sz="2200" i="1" spc="145" dirty="0">
                    <a:solidFill>
                      <a:schemeClr val="tx1"/>
                    </a:solidFill>
                    <a:latin typeface="+mj-lt"/>
                    <a:cs typeface="Trebuchet MS"/>
                  </a:rPr>
                  <a:t>Y</a:t>
                </a:r>
                <a:r>
                  <a:rPr lang="en-US" sz="2200" i="1" spc="-235" dirty="0">
                    <a:solidFill>
                      <a:schemeClr val="tx1"/>
                    </a:solidFill>
                    <a:latin typeface="+mj-lt"/>
                    <a:cs typeface="Trebuchet MS"/>
                  </a:rPr>
                  <a:t/>
                </a:r>
                <a:r>
                  <a:rPr lang="en-US" sz="2200" spc="5" dirty="0">
                    <a:solidFill>
                      <a:schemeClr val="tx1"/>
                    </a:solidFill>
                    <a:latin typeface="+mj-lt"/>
                    <a:cs typeface="Tahoma"/>
                  </a:rPr>
                  <a:t>)</a:t>
                </a:r>
                <a:r>
                  <a:rPr lang="en-US" sz="2200" spc="-85" dirty="0">
                    <a:solidFill>
                      <a:schemeClr val="tx1"/>
                    </a:solidFill>
                    <a:latin typeface="+mj-lt"/>
                    <a:cs typeface="Tahoma"/>
                  </a:rPr>
                  <a:t/>
                </a:r>
                <a:r>
                  <a:rPr lang="en-US" sz="2200" spc="75" dirty="0" smtClean="0">
                    <a:solidFill>
                      <a:schemeClr val="tx1"/>
                    </a:solidFill>
                    <a:latin typeface="+mj-lt"/>
                    <a:cs typeface="Tahoma"/>
                  </a:rPr>
                  <a:t>=</a:t>
                </a:r>
                <a14:m>
                  <m:oMath xmlns:m="http://schemas.openxmlformats.org/officeDocument/2006/math">
                    <m:f>
                      <m:fPr>
                        <m:ctrlPr>
                          <a:rPr lang="en-US" sz="2200" i="1">
                            <a:solidFill>
                              <a:schemeClr val="tx1"/>
                            </a:solidFill>
                            <a:latin typeface="Cambria Math"/>
                          </a:rPr>
                        </m:ctrlPr>
                      </m:fPr>
                      <m:num>
                        <m:r>
                          <a:rPr lang="en-US" sz="2200" b="0" i="1" smtClean="0">
                            <a:solidFill>
                              <a:schemeClr val="tx1"/>
                            </a:solidFill>
                            <a:latin typeface="Cambria Math"/>
                          </a:rPr>
                          <m:t>𝐶𝑜𝑣</m:t>
                        </m:r>
                        <m:r>
                          <a:rPr lang="en-US" sz="2200" b="0" i="1" smtClean="0">
                            <a:solidFill>
                              <a:schemeClr val="tx1"/>
                            </a:solidFill>
                            <a:latin typeface="Cambria Math"/>
                          </a:rPr>
                          <m:t>(</m:t>
                        </m:r>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r>
                          <a:rPr lang="en-US" sz="2200" b="0" i="1" smtClean="0">
                            <a:solidFill>
                              <a:schemeClr val="tx1"/>
                            </a:solidFill>
                            <a:latin typeface="Cambria Math"/>
                          </a:rPr>
                          <m:t>)</m:t>
                        </m:r>
                      </m:num>
                      <m:den>
                        <m:r>
                          <m:rPr>
                            <m:nor/>
                          </m:rPr>
                          <a:rPr lang="el-GR" sz="2200" i="1" spc="-35" dirty="0">
                            <a:solidFill>
                              <a:schemeClr val="tx1"/>
                            </a:solidFill>
                            <a:latin typeface="+mj-lt"/>
                            <a:cs typeface="Verdana"/>
                          </a:rPr>
                          <m:t>σ</m:t>
                        </m:r>
                        <m:r>
                          <m:rPr>
                            <m:nor/>
                          </m:rPr>
                          <a:rPr lang="en-US" sz="2200" i="1" spc="-52" baseline="-12077" dirty="0">
                            <a:solidFill>
                              <a:schemeClr val="tx1"/>
                            </a:solidFill>
                            <a:latin typeface="+mj-lt"/>
                            <a:cs typeface="Arial"/>
                          </a:rPr>
                          <m:t>X</m:t>
                        </m:r>
                        <m:r>
                          <m:rPr>
                            <m:nor/>
                          </m:rPr>
                          <a:rPr lang="en-US" sz="2200" i="1" spc="-202" baseline="-12077" dirty="0">
                            <a:solidFill>
                              <a:schemeClr val="tx1"/>
                            </a:solidFill>
                            <a:latin typeface="+mj-lt"/>
                            <a:cs typeface="Arial"/>
                          </a:rPr>
                          <m:t> </m:t>
                        </m:r>
                        <m:r>
                          <m:rPr>
                            <m:nor/>
                          </m:rPr>
                          <a:rPr lang="el-GR" sz="2200" i="1" spc="-35" dirty="0">
                            <a:solidFill>
                              <a:schemeClr val="tx1"/>
                            </a:solidFill>
                            <a:latin typeface="+mj-lt"/>
                            <a:cs typeface="Verdana"/>
                          </a:rPr>
                          <m:t>σ</m:t>
                        </m:r>
                        <m:r>
                          <m:rPr>
                            <m:nor/>
                          </m:rPr>
                          <a:rPr lang="en-US" sz="2200" i="1" spc="-52" baseline="-12077" dirty="0">
                            <a:solidFill>
                              <a:schemeClr val="tx1"/>
                            </a:solidFill>
                            <a:latin typeface="+mj-lt"/>
                            <a:cs typeface="Arial"/>
                          </a:rPr>
                          <m:t>Y</m:t>
                        </m:r>
                        <m:r>
                          <m:rPr>
                            <m:nor/>
                          </m:rPr>
                          <a:rPr lang="en-US" sz="2200" baseline="-12077" dirty="0">
                            <a:solidFill>
                              <a:schemeClr val="tx1"/>
                            </a:solidFill>
                            <a:latin typeface="+mj-lt"/>
                            <a:cs typeface="Arial"/>
                          </a:rPr>
                          <m:t> </m:t>
                        </m:r>
                      </m:den>
                    </m:f>
                  </m:oMath>
                </a14:m>
                <a:endParaRPr lang="en-US" sz="2200" dirty="0" smtClean="0">
                  <a:solidFill>
                    <a:schemeClr val="tx1"/>
                  </a:solidFill>
                  <a:latin typeface="+mj-lt"/>
                </a:endParaRPr>
              </a:p>
              <a:p>
                <a:pPr marL="50800">
                  <a:lnSpc>
                    <a:spcPct val="100000"/>
                  </a:lnSpc>
                  <a:spcBef>
                    <a:spcPts val="125"/>
                  </a:spcBef>
                </a:pPr>
                <a:r>
                  <a:rPr lang="en-US" sz="2200" spc="-105" dirty="0">
                    <a:solidFill>
                      <a:schemeClr val="tx1"/>
                    </a:solidFill>
                    <a:latin typeface="+mj-lt"/>
                    <a:cs typeface="Tahoma"/>
                  </a:rPr>
                  <a:t>f </a:t>
                </a:r>
                <a:r>
                  <a:rPr lang="en-US" sz="2200" spc="-5" dirty="0">
                    <a:solidFill>
                      <a:schemeClr val="tx1"/>
                    </a:solidFill>
                    <a:latin typeface="+mj-lt"/>
                    <a:cs typeface="Tahoma"/>
                  </a:rPr>
                  <a:t>(</a:t>
                </a:r>
                <a:r>
                  <a:rPr lang="en-US" sz="2200" i="1" spc="-5" dirty="0">
                    <a:solidFill>
                      <a:schemeClr val="tx1"/>
                    </a:solidFill>
                    <a:latin typeface="+mj-lt"/>
                    <a:cs typeface="Trebuchet MS"/>
                  </a:rPr>
                  <a:t>x</a:t>
                </a:r>
                <a:r>
                  <a:rPr lang="en-US" sz="2200" i="1" spc="-7" baseline="-12077" dirty="0">
                    <a:solidFill>
                      <a:schemeClr val="tx1"/>
                    </a:solidFill>
                    <a:latin typeface="+mj-lt"/>
                    <a:cs typeface="Arial"/>
                  </a:rPr>
                  <a:t>i</a:t>
                </a:r>
                <a:r>
                  <a:rPr lang="en-US" sz="2200" i="1" spc="-5" dirty="0">
                    <a:solidFill>
                      <a:schemeClr val="tx1"/>
                    </a:solidFill>
                    <a:latin typeface="+mj-lt"/>
                    <a:cs typeface="Verdana"/>
                  </a:rPr>
                  <a:t>, </a:t>
                </a:r>
                <a:r>
                  <a:rPr lang="en-US" sz="2200" i="1" spc="-20" dirty="0" err="1">
                    <a:solidFill>
                      <a:schemeClr val="tx1"/>
                    </a:solidFill>
                    <a:latin typeface="+mj-lt"/>
                    <a:cs typeface="Trebuchet MS"/>
                  </a:rPr>
                  <a:t>y</a:t>
                </a:r>
                <a:r>
                  <a:rPr lang="en-US" sz="2200" i="1" spc="-30" baseline="-12077" dirty="0" err="1">
                    <a:solidFill>
                      <a:schemeClr val="tx1"/>
                    </a:solidFill>
                    <a:latin typeface="+mj-lt"/>
                    <a:cs typeface="Arial"/>
                  </a:rPr>
                  <a:t>i</a:t>
                </a:r>
                <a:r>
                  <a:rPr lang="en-US" sz="2200" i="1" spc="-30" baseline="-12077" dirty="0">
                    <a:solidFill>
                      <a:schemeClr val="tx1"/>
                    </a:solidFill>
                    <a:latin typeface="+mj-lt"/>
                    <a:cs typeface="Arial"/>
                  </a:rPr>
                  <a:t/>
                </a:r>
                <a:r>
                  <a:rPr lang="en-US" sz="2200" spc="-65" dirty="0">
                    <a:solidFill>
                      <a:schemeClr val="tx1"/>
                    </a:solidFill>
                    <a:latin typeface="+mj-lt"/>
                    <a:cs typeface="Tahoma"/>
                  </a:rPr>
                  <a:t>); </a:t>
                </a:r>
                <a:r>
                  <a:rPr lang="en-US" sz="2200" i="1" spc="-125" dirty="0">
                    <a:solidFill>
                      <a:schemeClr val="tx1"/>
                    </a:solidFill>
                    <a:latin typeface="+mj-lt"/>
                    <a:cs typeface="Trebuchet MS"/>
                  </a:rPr>
                  <a:t>i </a:t>
                </a:r>
                <a:r>
                  <a:rPr lang="en-US" sz="2200" spc="75" dirty="0">
                    <a:solidFill>
                      <a:schemeClr val="tx1"/>
                    </a:solidFill>
                    <a:latin typeface="+mj-lt"/>
                    <a:cs typeface="Tahoma"/>
                  </a:rPr>
                  <a:t>= </a:t>
                </a:r>
                <a:r>
                  <a:rPr lang="en-US" sz="2200" spc="-120" dirty="0">
                    <a:solidFill>
                      <a:schemeClr val="tx1"/>
                    </a:solidFill>
                    <a:latin typeface="+mj-lt"/>
                    <a:cs typeface="Tahoma"/>
                  </a:rPr>
                  <a:t>1</a:t>
                </a:r>
                <a:r>
                  <a:rPr lang="en-US" sz="2200" i="1" spc="-120" dirty="0">
                    <a:solidFill>
                      <a:schemeClr val="tx1"/>
                    </a:solidFill>
                    <a:latin typeface="+mj-lt"/>
                    <a:cs typeface="Verdana"/>
                  </a:rPr>
                  <a:t>, </a:t>
                </a:r>
                <a:r>
                  <a:rPr lang="en-US" sz="2200" spc="-120" dirty="0">
                    <a:solidFill>
                      <a:schemeClr val="tx1"/>
                    </a:solidFill>
                    <a:latin typeface="+mj-lt"/>
                    <a:cs typeface="Tahoma"/>
                  </a:rPr>
                  <a:t>2</a:t>
                </a:r>
                <a:r>
                  <a:rPr lang="en-US" sz="2200" i="1" spc="-120" dirty="0">
                    <a:solidFill>
                      <a:schemeClr val="tx1"/>
                    </a:solidFill>
                    <a:latin typeface="+mj-lt"/>
                    <a:cs typeface="Verdana"/>
                  </a:rPr>
                  <a:t>, </a:t>
                </a:r>
                <a:r>
                  <a:rPr lang="en-US" sz="2200" i="1" spc="-155" dirty="0">
                    <a:solidFill>
                      <a:schemeClr val="tx1"/>
                    </a:solidFill>
                    <a:latin typeface="+mj-lt"/>
                    <a:cs typeface="Verdana"/>
                  </a:rPr>
                  <a:t>...,</a:t>
                </a:r>
                <a:r>
                  <a:rPr lang="en-US" sz="2200" i="1" spc="-509" dirty="0">
                    <a:solidFill>
                      <a:schemeClr val="tx1"/>
                    </a:solidFill>
                    <a:latin typeface="+mj-lt"/>
                    <a:cs typeface="Verdana"/>
                  </a:rPr>
                  <a:t/>
                </a:r>
                <a:r>
                  <a:rPr lang="en-US" sz="2200" i="1" spc="-65" dirty="0">
                    <a:solidFill>
                      <a:schemeClr val="tx1"/>
                    </a:solidFill>
                    <a:latin typeface="+mj-lt"/>
                    <a:cs typeface="Trebuchet MS"/>
                  </a:rPr>
                  <a:t>n </a:t>
                </a:r>
                <a:r>
                  <a:rPr lang="en-US" sz="2200" spc="-55" dirty="0">
                    <a:solidFill>
                      <a:schemeClr val="tx1"/>
                    </a:solidFill>
                    <a:latin typeface="+mj-lt"/>
                    <a:cs typeface="Tahoma"/>
                  </a:rPr>
                  <a:t>is </a:t>
                </a:r>
                <a:r>
                  <a:rPr lang="en-US" sz="2200" spc="-65" dirty="0">
                    <a:solidFill>
                      <a:schemeClr val="tx1"/>
                    </a:solidFill>
                    <a:latin typeface="+mj-lt"/>
                    <a:cs typeface="Tahoma"/>
                  </a:rPr>
                  <a:t>the </a:t>
                </a:r>
                <a:r>
                  <a:rPr lang="en-US" sz="2200" spc="-55" dirty="0">
                    <a:solidFill>
                      <a:schemeClr val="tx1"/>
                    </a:solidFill>
                    <a:latin typeface="+mj-lt"/>
                    <a:cs typeface="Tahoma"/>
                  </a:rPr>
                  <a:t>bivariate </a:t>
                </a:r>
                <a:r>
                  <a:rPr lang="en-US" sz="2200" spc="-40" dirty="0">
                    <a:solidFill>
                      <a:schemeClr val="tx1"/>
                    </a:solidFill>
                    <a:latin typeface="+mj-lt"/>
                    <a:cs typeface="Tahoma"/>
                  </a:rPr>
                  <a:t>distribution, </a:t>
                </a:r>
                <a:r>
                  <a:rPr lang="en-US" sz="2200" spc="-70" dirty="0">
                    <a:solidFill>
                      <a:schemeClr val="tx1"/>
                    </a:solidFill>
                    <a:latin typeface="+mj-lt"/>
                    <a:cs typeface="Tahoma"/>
                  </a:rPr>
                  <a:t>then</a:t>
                </a:r>
                <a:endParaRPr lang="en-US" sz="2200" dirty="0">
                  <a:solidFill>
                    <a:schemeClr val="tx1"/>
                  </a:solidFill>
                  <a:latin typeface="+mj-lt"/>
                  <a:cs typeface="Tahoma"/>
                </a:endParaRPr>
              </a:p>
              <a:p>
                <a:pPr>
                  <a:lnSpc>
                    <a:spcPct val="100000"/>
                  </a:lnSpc>
                  <a:spcBef>
                    <a:spcPts val="45"/>
                  </a:spcBef>
                </a:pPr>
                <a:endParaRPr lang="en-US" sz="2200" dirty="0">
                  <a:solidFill>
                    <a:schemeClr val="tx1"/>
                  </a:solidFill>
                  <a:latin typeface="+mj-lt"/>
                  <a:cs typeface="Times New Roman"/>
                </a:endParaRPr>
              </a:p>
              <a:p>
                <a:pPr marL="177800">
                  <a:lnSpc>
                    <a:spcPct val="100000"/>
                  </a:lnSpc>
                </a:pPr>
                <a:r>
                  <a:rPr lang="en-US" sz="2200" i="1" spc="-30" dirty="0" err="1">
                    <a:solidFill>
                      <a:schemeClr val="tx1"/>
                    </a:solidFill>
                    <a:latin typeface="+mj-lt"/>
                    <a:cs typeface="Trebuchet MS"/>
                  </a:rPr>
                  <a:t>Cov</a:t>
                </a:r>
                <a:r>
                  <a:rPr lang="en-US" sz="2200" i="1" spc="-330" dirty="0">
                    <a:solidFill>
                      <a:schemeClr val="tx1"/>
                    </a:solidFill>
                    <a:latin typeface="+mj-lt"/>
                    <a:cs typeface="Trebuchet MS"/>
                  </a:rPr>
                  <a:t/>
                </a:r>
                <a:r>
                  <a:rPr lang="en-US" sz="2200" spc="80" dirty="0">
                    <a:solidFill>
                      <a:schemeClr val="tx1"/>
                    </a:solidFill>
                    <a:latin typeface="+mj-lt"/>
                    <a:cs typeface="Tahoma"/>
                  </a:rPr>
                  <a:t>(</a:t>
                </a:r>
                <a:r>
                  <a:rPr lang="en-US" sz="2200" i="1" spc="80" dirty="0">
                    <a:solidFill>
                      <a:schemeClr val="tx1"/>
                    </a:solidFill>
                    <a:latin typeface="+mj-lt"/>
                    <a:cs typeface="Trebuchet MS"/>
                  </a:rPr>
                  <a:t>X</a:t>
                </a:r>
                <a:r>
                  <a:rPr lang="en-US" sz="2200" i="1" spc="80" dirty="0">
                    <a:solidFill>
                      <a:schemeClr val="tx1"/>
                    </a:solidFill>
                    <a:latin typeface="+mj-lt"/>
                    <a:cs typeface="Verdana"/>
                  </a:rPr>
                  <a:t>,</a:t>
                </a:r>
                <a:r>
                  <a:rPr lang="en-US" sz="2200" i="1" spc="-310" dirty="0">
                    <a:solidFill>
                      <a:schemeClr val="tx1"/>
                    </a:solidFill>
                    <a:latin typeface="+mj-lt"/>
                    <a:cs typeface="Verdana"/>
                  </a:rPr>
                  <a:t/>
                </a:r>
                <a:r>
                  <a:rPr lang="en-US" sz="2200" i="1" spc="145" dirty="0">
                    <a:solidFill>
                      <a:schemeClr val="tx1"/>
                    </a:solidFill>
                    <a:latin typeface="+mj-lt"/>
                    <a:cs typeface="Trebuchet MS"/>
                  </a:rPr>
                  <a:t>Y</a:t>
                </a:r>
                <a:r>
                  <a:rPr lang="en-US" sz="2200" i="1" spc="-220" dirty="0">
                    <a:solidFill>
                      <a:schemeClr val="tx1"/>
                    </a:solidFill>
                    <a:latin typeface="+mj-lt"/>
                    <a:cs typeface="Trebuchet MS"/>
                  </a:rPr>
                  <a:t/>
                </a:r>
                <a:r>
                  <a:rPr lang="en-US" sz="2200" spc="5" dirty="0">
                    <a:solidFill>
                      <a:schemeClr val="tx1"/>
                    </a:solidFill>
                    <a:latin typeface="+mj-lt"/>
                    <a:cs typeface="Tahoma"/>
                  </a:rPr>
                  <a:t>)</a:t>
                </a:r>
                <a:r>
                  <a:rPr lang="en-US" sz="2200" spc="-55" dirty="0">
                    <a:solidFill>
                      <a:schemeClr val="tx1"/>
                    </a:solidFill>
                    <a:latin typeface="+mj-lt"/>
                    <a:cs typeface="Tahoma"/>
                  </a:rPr>
                  <a:t/>
                </a:r>
                <a:r>
                  <a:rPr lang="en-US" sz="2200" spc="75" dirty="0">
                    <a:solidFill>
                      <a:schemeClr val="tx1"/>
                    </a:solidFill>
                    <a:latin typeface="+mj-lt"/>
                    <a:cs typeface="Tahoma"/>
                  </a:rPr>
                  <a:t>=</a:t>
                </a:r>
                <a:r>
                  <a:rPr lang="en-US" sz="2200" spc="-60" dirty="0">
                    <a:solidFill>
                      <a:schemeClr val="tx1"/>
                    </a:solidFill>
                    <a:latin typeface="+mj-lt"/>
                    <a:cs typeface="Tahoma"/>
                  </a:rPr>
                  <a:t/>
                </a:r>
                <a:r>
                  <a:rPr lang="en-US" sz="2200" i="1" spc="95" dirty="0">
                    <a:solidFill>
                      <a:schemeClr val="tx1"/>
                    </a:solidFill>
                    <a:latin typeface="+mj-lt"/>
                    <a:cs typeface="Trebuchet MS"/>
                  </a:rPr>
                  <a:t>E</a:t>
                </a:r>
                <a:r>
                  <a:rPr lang="en-US" sz="2200" i="1" spc="-305" dirty="0">
                    <a:solidFill>
                      <a:schemeClr val="tx1"/>
                    </a:solidFill>
                    <a:latin typeface="+mj-lt"/>
                    <a:cs typeface="Trebuchet MS"/>
                  </a:rPr>
                  <a:t/>
                </a:r>
                <a:r>
                  <a:rPr lang="en-US" sz="2200" spc="105" dirty="0">
                    <a:solidFill>
                      <a:schemeClr val="tx1"/>
                    </a:solidFill>
                    <a:latin typeface="+mj-lt"/>
                    <a:cs typeface="Tahoma"/>
                  </a:rPr>
                  <a:t>[</a:t>
                </a:r>
                <a:r>
                  <a:rPr lang="en-US" sz="2200" spc="105" dirty="0">
                    <a:solidFill>
                      <a:schemeClr val="tx1"/>
                    </a:solidFill>
                    <a:latin typeface="+mj-lt"/>
                    <a:cs typeface="Lucida Sans Unicode"/>
                  </a:rPr>
                  <a:t>{</a:t>
                </a:r>
                <a:r>
                  <a:rPr lang="en-US" sz="2200" i="1" spc="105" dirty="0">
                    <a:solidFill>
                      <a:schemeClr val="tx1"/>
                    </a:solidFill>
                    <a:latin typeface="+mj-lt"/>
                    <a:cs typeface="Trebuchet MS"/>
                  </a:rPr>
                  <a:t>X</a:t>
                </a:r>
                <a:r>
                  <a:rPr lang="en-US" sz="2200" i="1" spc="100" dirty="0">
                    <a:solidFill>
                      <a:schemeClr val="tx1"/>
                    </a:solidFill>
                    <a:latin typeface="+mj-lt"/>
                    <a:cs typeface="Trebuchet MS"/>
                  </a:rPr>
                  <a:t/>
                </a:r>
                <a:r>
                  <a:rPr lang="en-US" sz="2200" spc="-15" dirty="0">
                    <a:solidFill>
                      <a:schemeClr val="tx1"/>
                    </a:solidFill>
                    <a:latin typeface="+mj-lt"/>
                    <a:cs typeface="Lucida Sans Unicode"/>
                  </a:rPr>
                  <a:t>−</a:t>
                </a:r>
                <a:r>
                  <a:rPr lang="en-US" sz="2200" spc="-160" dirty="0">
                    <a:solidFill>
                      <a:schemeClr val="tx1"/>
                    </a:solidFill>
                    <a:latin typeface="+mj-lt"/>
                    <a:cs typeface="Lucida Sans Unicode"/>
                  </a:rPr>
                  <a:t/>
                </a:r>
                <a:r>
                  <a:rPr lang="en-US" sz="2200" i="1" spc="95" dirty="0">
                    <a:solidFill>
                      <a:schemeClr val="tx1"/>
                    </a:solidFill>
                    <a:latin typeface="+mj-lt"/>
                    <a:cs typeface="Trebuchet MS"/>
                  </a:rPr>
                  <a:t>E</a:t>
                </a:r>
                <a:r>
                  <a:rPr lang="en-US" sz="2200" i="1" spc="-305" dirty="0">
                    <a:solidFill>
                      <a:schemeClr val="tx1"/>
                    </a:solidFill>
                    <a:latin typeface="+mj-lt"/>
                    <a:cs typeface="Trebuchet MS"/>
                  </a:rPr>
                  <a:t/>
                </a:r>
                <a:r>
                  <a:rPr lang="en-US" sz="2200" spc="85" dirty="0">
                    <a:solidFill>
                      <a:schemeClr val="tx1"/>
                    </a:solidFill>
                    <a:latin typeface="+mj-lt"/>
                    <a:cs typeface="Tahoma"/>
                  </a:rPr>
                  <a:t>(</a:t>
                </a:r>
                <a:r>
                  <a:rPr lang="en-US" sz="2200" i="1" spc="85" dirty="0">
                    <a:solidFill>
                      <a:schemeClr val="tx1"/>
                    </a:solidFill>
                    <a:latin typeface="+mj-lt"/>
                    <a:cs typeface="Trebuchet MS"/>
                  </a:rPr>
                  <a:t>X</a:t>
                </a:r>
                <a:r>
                  <a:rPr lang="en-US" sz="2200" i="1" spc="-285" dirty="0">
                    <a:solidFill>
                      <a:schemeClr val="tx1"/>
                    </a:solidFill>
                    <a:latin typeface="+mj-lt"/>
                    <a:cs typeface="Trebuchet MS"/>
                  </a:rPr>
                  <a:t/>
                </a:r>
                <a:r>
                  <a:rPr lang="en-US" sz="2200" spc="190" dirty="0">
                    <a:solidFill>
                      <a:schemeClr val="tx1"/>
                    </a:solidFill>
                    <a:latin typeface="+mj-lt"/>
                    <a:cs typeface="Tahoma"/>
                  </a:rPr>
                  <a:t>)</a:t>
                </a:r>
                <a:r>
                  <a:rPr lang="en-US" sz="2200" spc="190" dirty="0">
                    <a:solidFill>
                      <a:schemeClr val="tx1"/>
                    </a:solidFill>
                    <a:latin typeface="+mj-lt"/>
                    <a:cs typeface="Lucida Sans Unicode"/>
                  </a:rPr>
                  <a:t>}{</a:t>
                </a:r>
                <a:r>
                  <a:rPr lang="en-US" sz="2200" i="1" spc="190" dirty="0">
                    <a:solidFill>
                      <a:schemeClr val="tx1"/>
                    </a:solidFill>
                    <a:latin typeface="+mj-lt"/>
                    <a:cs typeface="Trebuchet MS"/>
                  </a:rPr>
                  <a:t>Y</a:t>
                </a:r>
                <a:r>
                  <a:rPr lang="en-US" sz="2200" i="1" spc="160" dirty="0">
                    <a:solidFill>
                      <a:schemeClr val="tx1"/>
                    </a:solidFill>
                    <a:latin typeface="+mj-lt"/>
                    <a:cs typeface="Trebuchet MS"/>
                  </a:rPr>
                  <a:t/>
                </a:r>
                <a:r>
                  <a:rPr lang="en-US" sz="2200" spc="-15" dirty="0">
                    <a:solidFill>
                      <a:schemeClr val="tx1"/>
                    </a:solidFill>
                    <a:latin typeface="+mj-lt"/>
                    <a:cs typeface="Lucida Sans Unicode"/>
                  </a:rPr>
                  <a:t>−</a:t>
                </a:r>
                <a:r>
                  <a:rPr lang="en-US" sz="2200" spc="-155" dirty="0">
                    <a:solidFill>
                      <a:schemeClr val="tx1"/>
                    </a:solidFill>
                    <a:latin typeface="+mj-lt"/>
                    <a:cs typeface="Lucida Sans Unicode"/>
                  </a:rPr>
                  <a:t/>
                </a:r>
                <a:r>
                  <a:rPr lang="en-US" sz="2200" i="1" spc="95" dirty="0">
                    <a:solidFill>
                      <a:schemeClr val="tx1"/>
                    </a:solidFill>
                    <a:latin typeface="+mj-lt"/>
                    <a:cs typeface="Trebuchet MS"/>
                  </a:rPr>
                  <a:t>E</a:t>
                </a:r>
                <a:r>
                  <a:rPr lang="en-US" sz="2200" i="1" spc="-305" dirty="0">
                    <a:solidFill>
                      <a:schemeClr val="tx1"/>
                    </a:solidFill>
                    <a:latin typeface="+mj-lt"/>
                    <a:cs typeface="Trebuchet MS"/>
                  </a:rPr>
                  <a:t/>
                </a:r>
                <a:r>
                  <a:rPr lang="en-US" sz="2200" spc="75" dirty="0">
                    <a:solidFill>
                      <a:schemeClr val="tx1"/>
                    </a:solidFill>
                    <a:latin typeface="+mj-lt"/>
                    <a:cs typeface="Tahoma"/>
                  </a:rPr>
                  <a:t>(</a:t>
                </a:r>
                <a:r>
                  <a:rPr lang="en-US" sz="2200" i="1" spc="75" dirty="0">
                    <a:solidFill>
                      <a:schemeClr val="tx1"/>
                    </a:solidFill>
                    <a:latin typeface="+mj-lt"/>
                    <a:cs typeface="Trebuchet MS"/>
                  </a:rPr>
                  <a:t>Y</a:t>
                </a:r>
                <a:r>
                  <a:rPr lang="en-US" sz="2200" i="1" spc="-220" dirty="0">
                    <a:solidFill>
                      <a:schemeClr val="tx1"/>
                    </a:solidFill>
                    <a:latin typeface="+mj-lt"/>
                    <a:cs typeface="Trebuchet MS"/>
                  </a:rPr>
                  <a:t/>
                </a:r>
                <a:r>
                  <a:rPr lang="en-US" sz="2200" spc="50" dirty="0">
                    <a:solidFill>
                      <a:schemeClr val="tx1"/>
                    </a:solidFill>
                    <a:latin typeface="+mj-lt"/>
                    <a:cs typeface="Tahoma"/>
                  </a:rPr>
                  <a:t>)</a:t>
                </a:r>
                <a:r>
                  <a:rPr lang="en-US" sz="2200" spc="50" dirty="0">
                    <a:solidFill>
                      <a:schemeClr val="tx1"/>
                    </a:solidFill>
                    <a:latin typeface="+mj-lt"/>
                    <a:cs typeface="Lucida Sans Unicode"/>
                  </a:rPr>
                  <a:t>}</a:t>
                </a:r>
                <a:r>
                  <a:rPr lang="en-US" sz="2200" spc="50" dirty="0">
                    <a:solidFill>
                      <a:schemeClr val="tx1"/>
                    </a:solidFill>
                    <a:latin typeface="+mj-lt"/>
                    <a:cs typeface="Tahoma"/>
                  </a:rPr>
                  <a:t>]</a:t>
                </a:r>
                <a:endParaRPr lang="en-US" sz="2200" dirty="0">
                  <a:solidFill>
                    <a:schemeClr val="tx1"/>
                  </a:solidFill>
                  <a:latin typeface="+mj-lt"/>
                  <a:cs typeface="Tahoma"/>
                </a:endParaRPr>
              </a:p>
              <a:p>
                <a:endParaRPr lang="en-US" sz="2200" dirty="0">
                  <a:solidFill>
                    <a:schemeClr val="tx1"/>
                  </a:solidFill>
                  <a:latin typeface="+mj-lt"/>
                </a:endParaRPr>
              </a:p>
              <a:p>
                <a:endParaRPr lang="en-US" sz="2200" dirty="0">
                  <a:solidFill>
                    <a:schemeClr val="tx1"/>
                  </a:solidFill>
                  <a:latin typeface="+mj-lt"/>
                  <a:cs typeface="Tahoma"/>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815" b="-196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D8021B4-38C1-4E4A-B2B7-118F6D09465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88216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smtClean="0"/>
                  <a:t>KARL PEARSON’S CO –EFFICIENT OF CORRELATION(OR PRODUCT MOMENT CORRELATION CO-EFFICIENT)</a:t>
                </a:r>
              </a:p>
              <a:p>
                <a:pPr marL="0" indent="0">
                  <a:buNone/>
                </a:pPr>
                <a:r>
                  <a:rPr lang="en-US" sz="2200" dirty="0" smtClean="0"/>
                  <a:t>Correlation co-efficient between two variable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r>
                  <a:rPr lang="en-US" sz="2200" dirty="0" smtClean="0"/>
                  <a:t> usually denoted by </a:t>
                </a:r>
                <a14:m>
                  <m:oMath xmlns:m="http://schemas.openxmlformats.org/officeDocument/2006/math">
                    <m:r>
                      <a:rPr lang="en-US" sz="2200" b="0" i="1" smtClean="0">
                        <a:latin typeface="Cambria Math"/>
                      </a:rPr>
                      <m:t>𝑟</m:t>
                    </m:r>
                    <m:d>
                      <m:dPr>
                        <m:ctrlPr>
                          <a:rPr lang="en-US" sz="2200" i="1" smtClean="0">
                            <a:latin typeface="Cambria Math"/>
                          </a:rPr>
                        </m:ctrlPr>
                      </m:dPr>
                      <m:e>
                        <m:r>
                          <a:rPr lang="en-US" sz="2200" b="0" i="1" smtClean="0">
                            <a:latin typeface="Cambria Math"/>
                          </a:rPr>
                          <m:t>𝑥</m:t>
                        </m:r>
                        <m:r>
                          <a:rPr lang="en-US" sz="2200" b="0" i="1" smtClean="0">
                            <a:latin typeface="Cambria Math"/>
                          </a:rPr>
                          <m:t>,</m:t>
                        </m:r>
                        <m:r>
                          <a:rPr lang="en-US" sz="2200" b="0" i="1" smtClean="0">
                            <a:latin typeface="Cambria Math"/>
                          </a:rPr>
                          <m:t>𝑦</m:t>
                        </m:r>
                      </m:e>
                    </m:d>
                    <m:r>
                      <a:rPr lang="en-US" sz="2200" b="0" i="1" smtClean="0">
                        <a:latin typeface="Cambria Math"/>
                      </a:rPr>
                      <m:t>𝑜𝑟</m:t>
                    </m:r>
                    <m:r>
                      <a:rPr lang="en-US" sz="2200" b="0" i="1" smtClean="0">
                        <a:latin typeface="Cambria Math"/>
                      </a:rPr>
                      <m:t> </m:t>
                    </m:r>
                    <m:sSub>
                      <m:sSubPr>
                        <m:ctrlPr>
                          <a:rPr lang="en-US" sz="2200" i="1" smtClean="0">
                            <a:latin typeface="Cambria Math"/>
                          </a:rPr>
                        </m:ctrlPr>
                      </m:sSubPr>
                      <m:e>
                        <m:r>
                          <a:rPr lang="en-US" sz="2200" b="0" i="1" smtClean="0">
                            <a:latin typeface="Cambria Math"/>
                          </a:rPr>
                          <m:t>𝑟</m:t>
                        </m:r>
                      </m:e>
                      <m:sub>
                        <m:r>
                          <a:rPr lang="en-US" sz="2200" b="0" i="1" smtClean="0">
                            <a:latin typeface="Cambria Math"/>
                          </a:rPr>
                          <m:t>𝑥𝑦</m:t>
                        </m:r>
                      </m:sub>
                    </m:sSub>
                  </m:oMath>
                </a14:m>
                <a:r>
                  <a:rPr lang="en-US" sz="2200" dirty="0" smtClean="0"/>
                  <a:t> is a numerical measure of linear relationship between them and defined as</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i="1" smtClean="0">
                              <a:latin typeface="Cambria Math"/>
                            </a:rPr>
                          </m:ctrlPr>
                        </m:fPr>
                        <m:num>
                          <m:nary>
                            <m:naryPr>
                              <m:chr m:val="∑"/>
                              <m:subHide m:val="on"/>
                              <m:supHide m:val="on"/>
                              <m:ctrlPr>
                                <a:rPr lang="en-US" sz="2200" i="1" smtClean="0">
                                  <a:latin typeface="Cambria Math"/>
                                </a:rPr>
                              </m:ctrlPr>
                            </m:naryPr>
                            <m:sub/>
                            <m:sup/>
                            <m:e>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a:rPr>
                                      </m:ctrlPr>
                                    </m:accPr>
                                    <m:e>
                                      <m:r>
                                        <a:rPr lang="en-US" sz="2200" b="0" i="1" smtClean="0">
                                          <a:latin typeface="Cambria Math"/>
                                        </a:rPr>
                                        <m:t>𝑥</m:t>
                                      </m:r>
                                    </m:e>
                                  </m:acc>
                                </m:e>
                              </m:d>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a:rPr>
                                      </m:ctrlPr>
                                    </m:accPr>
                                    <m:e>
                                      <m:r>
                                        <a:rPr lang="en-US" sz="2200" b="0" i="1" smtClean="0">
                                          <a:latin typeface="Cambria Math"/>
                                        </a:rPr>
                                        <m:t>𝑦</m:t>
                                      </m:r>
                                    </m:e>
                                  </m:acc>
                                </m:e>
                              </m:d>
                            </m:e>
                          </m:nary>
                        </m:num>
                        <m:den>
                          <m:rad>
                            <m:radPr>
                              <m:degHide m:val="on"/>
                              <m:ctrlPr>
                                <a:rPr lang="en-US" sz="2200" i="1" smtClean="0">
                                  <a:latin typeface="Cambria Math"/>
                                </a:rPr>
                              </m:ctrlPr>
                            </m:radPr>
                            <m:deg/>
                            <m:e>
                              <m:nary>
                                <m:naryPr>
                                  <m:chr m:val="∑"/>
                                  <m:subHide m:val="on"/>
                                  <m:supHide m:val="on"/>
                                  <m:ctrlPr>
                                    <a:rPr lang="en-US" sz="2200" i="1" smtClean="0">
                                      <a:latin typeface="Cambria Math"/>
                                    </a:rPr>
                                  </m:ctrlPr>
                                </m:naryPr>
                                <m:sub/>
                                <m:sup/>
                                <m:e>
                                  <m:sSup>
                                    <m:sSupPr>
                                      <m:ctrlPr>
                                        <a:rPr lang="en-US" sz="2200" i="1" smtClean="0">
                                          <a:latin typeface="Cambria Math"/>
                                        </a:rPr>
                                      </m:ctrlPr>
                                    </m:sSupPr>
                                    <m:e>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a:rPr>
                                              </m:ctrlPr>
                                            </m:accPr>
                                            <m:e>
                                              <m:r>
                                                <a:rPr lang="en-US" sz="2200" b="0" i="1" smtClean="0">
                                                  <a:latin typeface="Cambria Math"/>
                                                </a:rPr>
                                                <m:t>𝑥</m:t>
                                              </m:r>
                                            </m:e>
                                          </m:acc>
                                        </m:e>
                                      </m:d>
                                    </m:e>
                                    <m:sup>
                                      <m:r>
                                        <a:rPr lang="en-US" sz="2200" b="0" i="1" smtClean="0">
                                          <a:latin typeface="Cambria Math"/>
                                        </a:rPr>
                                        <m:t>2</m:t>
                                      </m:r>
                                    </m:sup>
                                  </m:sSup>
                                  <m:sSup>
                                    <m:sSupPr>
                                      <m:ctrlPr>
                                        <a:rPr lang="en-US" sz="2200" i="1" smtClean="0">
                                          <a:latin typeface="Cambria Math"/>
                                        </a:rPr>
                                      </m:ctrlPr>
                                    </m:sSupPr>
                                    <m:e>
                                      <m:nary>
                                        <m:naryPr>
                                          <m:chr m:val="∑"/>
                                          <m:subHide m:val="on"/>
                                          <m:supHide m:val="on"/>
                                          <m:ctrlPr>
                                            <a:rPr lang="en-US" sz="2200" i="1" smtClean="0">
                                              <a:latin typeface="Cambria Math"/>
                                            </a:rPr>
                                          </m:ctrlPr>
                                        </m:naryPr>
                                        <m:sub/>
                                        <m:sup/>
                                        <m:e>
                                          <m:r>
                                            <a:rPr lang="en-US" sz="2200" b="0" i="1" smtClean="0">
                                              <a:latin typeface="Cambria Math"/>
                                            </a:rPr>
                                            <m:t> </m:t>
                                          </m:r>
                                        </m:e>
                                      </m:nary>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𝑦</m:t>
                                              </m:r>
                                            </m:e>
                                            <m:sub>
                                              <m:r>
                                                <a:rPr lang="en-US" sz="2200" b="0" i="1" smtClean="0">
                                                  <a:latin typeface="Cambria Math"/>
                                                </a:rPr>
                                                <m:t>𝑖</m:t>
                                              </m:r>
                                            </m:sub>
                                          </m:sSub>
                                          <m:r>
                                            <a:rPr lang="en-US" sz="2200" b="0" i="1" smtClean="0">
                                              <a:latin typeface="Cambria Math"/>
                                            </a:rPr>
                                            <m:t>−</m:t>
                                          </m:r>
                                          <m:acc>
                                            <m:accPr>
                                              <m:chr m:val="̅"/>
                                              <m:ctrlPr>
                                                <a:rPr lang="en-US" sz="2200" i="1" smtClean="0">
                                                  <a:latin typeface="Cambria Math"/>
                                                </a:rPr>
                                              </m:ctrlPr>
                                            </m:accPr>
                                            <m:e>
                                              <m:r>
                                                <a:rPr lang="en-US" sz="2200" b="0" i="1" smtClean="0">
                                                  <a:latin typeface="Cambria Math"/>
                                                </a:rPr>
                                                <m:t>𝑦</m:t>
                                              </m:r>
                                            </m:e>
                                          </m:acc>
                                        </m:e>
                                      </m:d>
                                    </m:e>
                                    <m:sup>
                                      <m:r>
                                        <a:rPr lang="en-US" sz="2200" b="0" i="1" smtClean="0">
                                          <a:latin typeface="Cambria Math"/>
                                        </a:rPr>
                                        <m:t>2</m:t>
                                      </m:r>
                                    </m:sup>
                                  </m:sSup>
                                </m:e>
                              </m:nary>
                            </m:e>
                          </m:rad>
                        </m:den>
                      </m:f>
                    </m:oMath>
                  </m:oMathPara>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i="1" smtClean="0">
                              <a:latin typeface="Cambria Math"/>
                            </a:rPr>
                          </m:ctrlPr>
                        </m:fPr>
                        <m:num>
                          <m:f>
                            <m:fPr>
                              <m:ctrlPr>
                                <a:rPr lang="en-US" sz="2200" i="1" smtClean="0">
                                  <a:latin typeface="Cambria Math"/>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smtClean="0">
                                  <a:latin typeface="Cambria Math"/>
                                </a:rPr>
                              </m:ctrlPr>
                            </m:naryPr>
                            <m:sub/>
                            <m:sup/>
                            <m:e>
                              <m:d>
                                <m:dPr>
                                  <m:ctrlPr>
                                    <a:rPr lang="en-US" sz="2200" i="1">
                                      <a:latin typeface="Cambria Math"/>
                                    </a:rPr>
                                  </m:ctrlPr>
                                </m:dPr>
                                <m:e>
                                  <m:sSub>
                                    <m:sSubPr>
                                      <m:ctrlPr>
                                        <a:rPr lang="en-US" sz="2200" i="1">
                                          <a:latin typeface="Cambria Math"/>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a:rPr>
                                      </m:ctrlPr>
                                    </m:accPr>
                                    <m:e>
                                      <m:r>
                                        <a:rPr lang="en-US" sz="2200" b="0" i="1">
                                          <a:latin typeface="Cambria Math"/>
                                        </a:rPr>
                                        <m:t>𝑥</m:t>
                                      </m:r>
                                    </m:e>
                                  </m:acc>
                                </m:e>
                              </m:d>
                              <m:d>
                                <m:dPr>
                                  <m:ctrlPr>
                                    <a:rPr lang="en-US" sz="2200" i="1">
                                      <a:latin typeface="Cambria Math"/>
                                    </a:rPr>
                                  </m:ctrlPr>
                                </m:dPr>
                                <m:e>
                                  <m:sSub>
                                    <m:sSubPr>
                                      <m:ctrlPr>
                                        <a:rPr lang="en-US" sz="2200" i="1">
                                          <a:latin typeface="Cambria Math"/>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a:rPr>
                                      </m:ctrlPr>
                                    </m:accPr>
                                    <m:e>
                                      <m:r>
                                        <a:rPr lang="en-US" sz="2200" b="0" i="1">
                                          <a:latin typeface="Cambria Math"/>
                                        </a:rPr>
                                        <m:t>𝑦</m:t>
                                      </m:r>
                                    </m:e>
                                  </m:acc>
                                </m:e>
                              </m:d>
                            </m:e>
                          </m:nary>
                        </m:num>
                        <m:den>
                          <m:rad>
                            <m:radPr>
                              <m:degHide m:val="on"/>
                              <m:ctrlPr>
                                <a:rPr lang="en-US" sz="2200" i="1" smtClean="0">
                                  <a:latin typeface="Cambria Math"/>
                                </a:rPr>
                              </m:ctrlPr>
                            </m:radPr>
                            <m:deg/>
                            <m:e>
                              <m:f>
                                <m:fPr>
                                  <m:ctrlPr>
                                    <a:rPr lang="en-US" sz="2200" i="1" smtClean="0">
                                      <a:latin typeface="Cambria Math"/>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i="1">
                                      <a:latin typeface="Cambria Math"/>
                                    </a:rPr>
                                  </m:ctrlPr>
                                </m:naryPr>
                                <m:sub/>
                                <m:sup/>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b="0" i="1">
                                                  <a:latin typeface="Cambria Math"/>
                                                </a:rPr>
                                                <m:t>𝑥</m:t>
                                              </m:r>
                                            </m:e>
                                            <m:sub>
                                              <m:r>
                                                <a:rPr lang="en-US" sz="2200" b="0" i="1">
                                                  <a:latin typeface="Cambria Math"/>
                                                </a:rPr>
                                                <m:t>𝑖</m:t>
                                              </m:r>
                                            </m:sub>
                                          </m:sSub>
                                          <m:r>
                                            <a:rPr lang="en-US" sz="2200" b="0" i="1">
                                              <a:latin typeface="Cambria Math"/>
                                            </a:rPr>
                                            <m:t>−</m:t>
                                          </m:r>
                                          <m:acc>
                                            <m:accPr>
                                              <m:chr m:val="̅"/>
                                              <m:ctrlPr>
                                                <a:rPr lang="en-US" sz="2200" i="1">
                                                  <a:latin typeface="Cambria Math"/>
                                                </a:rPr>
                                              </m:ctrlPr>
                                            </m:accPr>
                                            <m:e>
                                              <m:r>
                                                <a:rPr lang="en-US" sz="2200" b="0" i="1">
                                                  <a:latin typeface="Cambria Math"/>
                                                </a:rPr>
                                                <m:t>𝑥</m:t>
                                              </m:r>
                                            </m:e>
                                          </m:acc>
                                        </m:e>
                                      </m:d>
                                    </m:e>
                                    <m:sup>
                                      <m:r>
                                        <a:rPr lang="en-US" sz="2200" b="0" i="1">
                                          <a:latin typeface="Cambria Math"/>
                                        </a:rPr>
                                        <m:t>2</m:t>
                                      </m:r>
                                    </m:sup>
                                  </m:sSup>
                                  <m:r>
                                    <a:rPr lang="en-US" sz="2200" b="0" i="1" smtClean="0">
                                      <a:latin typeface="Cambria Math"/>
                                    </a:rPr>
                                    <m:t>.</m:t>
                                  </m:r>
                                  <m:f>
                                    <m:fPr>
                                      <m:ctrlPr>
                                        <a:rPr lang="en-US" sz="2200" i="1" smtClean="0">
                                          <a:latin typeface="Cambria Math"/>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a:rPr>
                                      </m:ctrlPr>
                                    </m:sSupPr>
                                    <m:e>
                                      <m:nary>
                                        <m:naryPr>
                                          <m:chr m:val="∑"/>
                                          <m:subHide m:val="on"/>
                                          <m:supHide m:val="on"/>
                                          <m:ctrlPr>
                                            <a:rPr lang="en-US" sz="2200" i="1">
                                              <a:latin typeface="Cambria Math"/>
                                            </a:rPr>
                                          </m:ctrlPr>
                                        </m:naryPr>
                                        <m:sub/>
                                        <m:sup/>
                                        <m:e>
                                          <m:r>
                                            <a:rPr lang="en-US" sz="2200" b="0" i="1">
                                              <a:latin typeface="Cambria Math"/>
                                            </a:rPr>
                                            <m:t> </m:t>
                                          </m:r>
                                        </m:e>
                                      </m:nary>
                                      <m:d>
                                        <m:dPr>
                                          <m:ctrlPr>
                                            <a:rPr lang="en-US" sz="2200" i="1">
                                              <a:latin typeface="Cambria Math"/>
                                            </a:rPr>
                                          </m:ctrlPr>
                                        </m:dPr>
                                        <m:e>
                                          <m:sSub>
                                            <m:sSubPr>
                                              <m:ctrlPr>
                                                <a:rPr lang="en-US" sz="2200" i="1">
                                                  <a:latin typeface="Cambria Math"/>
                                                </a:rPr>
                                              </m:ctrlPr>
                                            </m:sSubPr>
                                            <m:e>
                                              <m:r>
                                                <a:rPr lang="en-US" sz="2200" b="0" i="1">
                                                  <a:latin typeface="Cambria Math"/>
                                                </a:rPr>
                                                <m:t>𝑦</m:t>
                                              </m:r>
                                            </m:e>
                                            <m:sub>
                                              <m:r>
                                                <a:rPr lang="en-US" sz="2200" b="0" i="1">
                                                  <a:latin typeface="Cambria Math"/>
                                                </a:rPr>
                                                <m:t>𝑖</m:t>
                                              </m:r>
                                            </m:sub>
                                          </m:sSub>
                                          <m:r>
                                            <a:rPr lang="en-US" sz="2200" b="0" i="1">
                                              <a:latin typeface="Cambria Math"/>
                                            </a:rPr>
                                            <m:t>−</m:t>
                                          </m:r>
                                          <m:acc>
                                            <m:accPr>
                                              <m:chr m:val="̅"/>
                                              <m:ctrlPr>
                                                <a:rPr lang="en-US" sz="2200" i="1">
                                                  <a:latin typeface="Cambria Math"/>
                                                </a:rPr>
                                              </m:ctrlPr>
                                            </m:accPr>
                                            <m:e>
                                              <m:r>
                                                <a:rPr lang="en-US" sz="2200" b="0" i="1">
                                                  <a:latin typeface="Cambria Math"/>
                                                </a:rPr>
                                                <m:t>𝑦</m:t>
                                              </m:r>
                                            </m:e>
                                          </m:acc>
                                        </m:e>
                                      </m:d>
                                    </m:e>
                                    <m:sup>
                                      <m:r>
                                        <a:rPr lang="en-US" sz="2200" b="0" i="1">
                                          <a:latin typeface="Cambria Math"/>
                                        </a:rPr>
                                        <m:t>2</m:t>
                                      </m:r>
                                    </m:sup>
                                  </m:sSup>
                                </m:e>
                              </m:nary>
                            </m:e>
                          </m:rad>
                        </m:den>
                      </m:f>
                    </m:oMath>
                  </m:oMathPara>
                </a14:m>
                <a:endParaRPr lang="en-US" sz="2200" i="1" dirty="0" smtClean="0">
                  <a:latin typeface="Cambria Math"/>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4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FDCA932-D961-43C9-B2E6-228E80A5C4E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791305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507436"/>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m:t>
                      </m:r>
                      <m:f>
                        <m:fPr>
                          <m:ctrlPr>
                            <a:rPr lang="en-US" sz="2200" i="1">
                              <a:solidFill>
                                <a:schemeClr val="tx1"/>
                              </a:solidFill>
                              <a:latin typeface="Cambria Math"/>
                            </a:rPr>
                          </m:ctrlPr>
                        </m:fPr>
                        <m:num>
                          <m:f>
                            <m:fPr>
                              <m:ctrlPr>
                                <a:rPr lang="en-US" sz="2200" i="1">
                                  <a:solidFill>
                                    <a:schemeClr val="tx1"/>
                                  </a:solidFill>
                                  <a:latin typeface="Cambria Math"/>
                                </a:rPr>
                              </m:ctrlPr>
                            </m:fPr>
                            <m:num>
                              <m:r>
                                <a:rPr lang="en-US" sz="2200" b="0" i="1">
                                  <a:solidFill>
                                    <a:schemeClr val="tx1"/>
                                  </a:solidFill>
                                  <a:latin typeface="Cambria Math"/>
                                </a:rPr>
                                <m:t>1</m:t>
                              </m:r>
                            </m:num>
                            <m:den>
                              <m:r>
                                <a:rPr lang="en-US" sz="2200" b="0" i="1">
                                  <a:solidFill>
                                    <a:schemeClr val="tx1"/>
                                  </a:solidFill>
                                  <a:latin typeface="Cambria Math"/>
                                </a:rPr>
                                <m:t>𝑛</m:t>
                              </m:r>
                            </m:den>
                          </m:f>
                          <m:nary>
                            <m:naryPr>
                              <m:chr m:val="∑"/>
                              <m:subHide m:val="on"/>
                              <m:supHide m:val="on"/>
                              <m:ctrlPr>
                                <a:rPr lang="en-US" sz="2200" i="1">
                                  <a:solidFill>
                                    <a:schemeClr val="tx1"/>
                                  </a:solidFill>
                                  <a:latin typeface="Cambria Math"/>
                                </a:rPr>
                              </m:ctrlPr>
                            </m:naryPr>
                            <m:sub/>
                            <m:sup/>
                            <m:e>
                              <m:d>
                                <m:dPr>
                                  <m:ctrlPr>
                                    <a:rPr lang="en-US" sz="2200" i="1">
                                      <a:solidFill>
                                        <a:schemeClr val="tx1"/>
                                      </a:solidFill>
                                      <a:latin typeface="Cambria Math"/>
                                    </a:rPr>
                                  </m:ctrlPr>
                                </m:dPr>
                                <m:e>
                                  <m:sSub>
                                    <m:sSubPr>
                                      <m:ctrlPr>
                                        <a:rPr lang="en-US" sz="2200" i="1">
                                          <a:solidFill>
                                            <a:schemeClr val="tx1"/>
                                          </a:solidFill>
                                          <a:latin typeface="Cambria Math"/>
                                        </a:rPr>
                                      </m:ctrlPr>
                                    </m:sSubPr>
                                    <m:e>
                                      <m:r>
                                        <a:rPr lang="en-US" sz="2200" b="0" i="1">
                                          <a:solidFill>
                                            <a:schemeClr val="tx1"/>
                                          </a:solidFill>
                                          <a:latin typeface="Cambria Math"/>
                                        </a:rPr>
                                        <m:t>𝑥</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a:rPr>
                                      </m:ctrlPr>
                                    </m:accPr>
                                    <m:e>
                                      <m:r>
                                        <a:rPr lang="en-US" sz="2200" b="0" i="1">
                                          <a:solidFill>
                                            <a:schemeClr val="tx1"/>
                                          </a:solidFill>
                                          <a:latin typeface="Cambria Math"/>
                                        </a:rPr>
                                        <m:t>𝑥</m:t>
                                      </m:r>
                                    </m:e>
                                  </m:acc>
                                </m:e>
                              </m:d>
                              <m:d>
                                <m:dPr>
                                  <m:ctrlPr>
                                    <a:rPr lang="en-US" sz="2200" i="1">
                                      <a:solidFill>
                                        <a:schemeClr val="tx1"/>
                                      </a:solidFill>
                                      <a:latin typeface="Cambria Math"/>
                                    </a:rPr>
                                  </m:ctrlPr>
                                </m:dPr>
                                <m:e>
                                  <m:sSub>
                                    <m:sSubPr>
                                      <m:ctrlPr>
                                        <a:rPr lang="en-US" sz="2200" i="1">
                                          <a:solidFill>
                                            <a:schemeClr val="tx1"/>
                                          </a:solidFill>
                                          <a:latin typeface="Cambria Math"/>
                                        </a:rPr>
                                      </m:ctrlPr>
                                    </m:sSubPr>
                                    <m:e>
                                      <m:r>
                                        <a:rPr lang="en-US" sz="2200" b="0" i="1">
                                          <a:solidFill>
                                            <a:schemeClr val="tx1"/>
                                          </a:solidFill>
                                          <a:latin typeface="Cambria Math"/>
                                        </a:rPr>
                                        <m:t>𝑦</m:t>
                                      </m:r>
                                    </m:e>
                                    <m:sub>
                                      <m:r>
                                        <a:rPr lang="en-US" sz="2200" b="0" i="1">
                                          <a:solidFill>
                                            <a:schemeClr val="tx1"/>
                                          </a:solidFill>
                                          <a:latin typeface="Cambria Math"/>
                                        </a:rPr>
                                        <m:t>𝑖</m:t>
                                      </m:r>
                                    </m:sub>
                                  </m:sSub>
                                  <m:r>
                                    <a:rPr lang="en-US" sz="2200" b="0" i="1">
                                      <a:solidFill>
                                        <a:schemeClr val="tx1"/>
                                      </a:solidFill>
                                      <a:latin typeface="Cambria Math"/>
                                    </a:rPr>
                                    <m:t>−</m:t>
                                  </m:r>
                                  <m:acc>
                                    <m:accPr>
                                      <m:chr m:val="̅"/>
                                      <m:ctrlPr>
                                        <a:rPr lang="en-US" sz="2200" i="1">
                                          <a:solidFill>
                                            <a:schemeClr val="tx1"/>
                                          </a:solidFill>
                                          <a:latin typeface="Cambria Math"/>
                                        </a:rPr>
                                      </m:ctrlPr>
                                    </m:accPr>
                                    <m:e>
                                      <m:r>
                                        <a:rPr lang="en-US" sz="2200" b="0" i="1">
                                          <a:solidFill>
                                            <a:schemeClr val="tx1"/>
                                          </a:solidFill>
                                          <a:latin typeface="Cambria Math"/>
                                        </a:rPr>
                                        <m:t>𝑦</m:t>
                                      </m:r>
                                    </m:e>
                                  </m:acc>
                                </m:e>
                              </m:d>
                            </m:e>
                          </m:nary>
                        </m:num>
                        <m:den>
                          <m:sSub>
                            <m:sSubPr>
                              <m:ctrlPr>
                                <a:rPr lang="en-US" sz="2200" i="1">
                                  <a:solidFill>
                                    <a:schemeClr val="tx1"/>
                                  </a:solidFill>
                                  <a:latin typeface="Cambria Math"/>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dirty="0">
                  <a:solidFill>
                    <a:schemeClr val="tx1"/>
                  </a:solidFill>
                </a:endParaRPr>
              </a:p>
              <a:p>
                <a:pPr marL="0" indent="0">
                  <a:buNone/>
                </a:pPr>
                <a14:m>
                  <m:oMathPara xmlns:m="http://schemas.openxmlformats.org/officeDocument/2006/math">
                    <m:oMathParaPr>
                      <m:jc m:val="left"/>
                    </m:oMathParaPr>
                    <m:oMath xmlns:m="http://schemas.openxmlformats.org/officeDocument/2006/math">
                      <m:sSub>
                        <m:sSubPr>
                          <m:ctrlPr>
                            <a:rPr lang="en-US" sz="2200" i="1">
                              <a:solidFill>
                                <a:schemeClr val="tx1"/>
                              </a:solidFill>
                              <a:latin typeface="Cambria Math"/>
                            </a:rPr>
                          </m:ctrlPr>
                        </m:sSubPr>
                        <m:e>
                          <m:r>
                            <a:rPr lang="en-US" sz="2200" b="0" i="1">
                              <a:solidFill>
                                <a:schemeClr val="tx1"/>
                              </a:solidFill>
                              <a:latin typeface="Cambria Math"/>
                            </a:rPr>
                            <m:t>𝑟</m:t>
                          </m:r>
                        </m:e>
                        <m:sub>
                          <m:r>
                            <a:rPr lang="en-US" sz="2200" b="0" i="1">
                              <a:solidFill>
                                <a:schemeClr val="tx1"/>
                              </a:solidFill>
                              <a:latin typeface="Cambria Math"/>
                            </a:rPr>
                            <m:t>𝑥𝑦</m:t>
                          </m:r>
                        </m:sub>
                      </m:sSub>
                      <m:r>
                        <a:rPr lang="en-US" sz="2200" b="0">
                          <a:solidFill>
                            <a:schemeClr val="tx1"/>
                          </a:solidFill>
                          <a:latin typeface="Cambria Math"/>
                        </a:rPr>
                        <m:t>=</m:t>
                      </m:r>
                      <m:f>
                        <m:fPr>
                          <m:ctrlPr>
                            <a:rPr lang="en-US" sz="2200" i="1">
                              <a:solidFill>
                                <a:schemeClr val="tx1"/>
                              </a:solidFill>
                              <a:latin typeface="Cambria Math"/>
                            </a:rPr>
                          </m:ctrlPr>
                        </m:fPr>
                        <m:num>
                          <m:nary>
                            <m:naryPr>
                              <m:chr m:val="∑"/>
                              <m:subHide m:val="on"/>
                              <m:supHide m:val="on"/>
                              <m:ctrlPr>
                                <a:rPr lang="en-US" sz="2200" i="1">
                                  <a:solidFill>
                                    <a:schemeClr val="tx1"/>
                                  </a:solidFill>
                                  <a:latin typeface="Cambria Math"/>
                                </a:rPr>
                              </m:ctrlPr>
                            </m:naryPr>
                            <m:sub/>
                            <m:sup/>
                            <m:e>
                              <m:d>
                                <m:dPr>
                                  <m:ctrlPr>
                                    <a:rPr lang="en-US" sz="2200" i="1">
                                      <a:solidFill>
                                        <a:schemeClr val="tx1"/>
                                      </a:solidFill>
                                      <a:latin typeface="Cambria Math"/>
                                    </a:rPr>
                                  </m:ctrlPr>
                                </m:dPr>
                                <m:e>
                                  <m:r>
                                    <a:rPr lang="en-US" sz="2200" b="0" i="1">
                                      <a:solidFill>
                                        <a:schemeClr val="tx1"/>
                                      </a:solidFill>
                                      <a:latin typeface="Cambria Math"/>
                                    </a:rPr>
                                    <m:t>𝑥</m:t>
                                  </m:r>
                                  <m:r>
                                    <a:rPr lang="en-US" sz="2200" b="0" i="1">
                                      <a:solidFill>
                                        <a:schemeClr val="tx1"/>
                                      </a:solidFill>
                                      <a:latin typeface="Cambria Math"/>
                                    </a:rPr>
                                    <m:t>−</m:t>
                                  </m:r>
                                  <m:acc>
                                    <m:accPr>
                                      <m:chr m:val="̅"/>
                                      <m:ctrlPr>
                                        <a:rPr lang="en-US" sz="2200" i="1">
                                          <a:solidFill>
                                            <a:schemeClr val="tx1"/>
                                          </a:solidFill>
                                          <a:latin typeface="Cambria Math"/>
                                        </a:rPr>
                                      </m:ctrlPr>
                                    </m:accPr>
                                    <m:e>
                                      <m:r>
                                        <a:rPr lang="en-US" sz="2200" b="0" i="1">
                                          <a:solidFill>
                                            <a:schemeClr val="tx1"/>
                                          </a:solidFill>
                                          <a:latin typeface="Cambria Math"/>
                                        </a:rPr>
                                        <m:t>𝑥</m:t>
                                      </m:r>
                                    </m:e>
                                  </m:acc>
                                </m:e>
                              </m:d>
                              <m:d>
                                <m:dPr>
                                  <m:ctrlPr>
                                    <a:rPr lang="en-US" sz="2200" i="1">
                                      <a:solidFill>
                                        <a:schemeClr val="tx1"/>
                                      </a:solidFill>
                                      <a:latin typeface="Cambria Math"/>
                                    </a:rPr>
                                  </m:ctrlPr>
                                </m:dPr>
                                <m:e>
                                  <m:r>
                                    <a:rPr lang="en-US" sz="2200" b="0" i="1">
                                      <a:solidFill>
                                        <a:schemeClr val="tx1"/>
                                      </a:solidFill>
                                      <a:latin typeface="Cambria Math"/>
                                    </a:rPr>
                                    <m:t>𝑦</m:t>
                                  </m:r>
                                  <m:r>
                                    <a:rPr lang="en-US" sz="2200" b="0" i="1">
                                      <a:solidFill>
                                        <a:schemeClr val="tx1"/>
                                      </a:solidFill>
                                      <a:latin typeface="Cambria Math"/>
                                    </a:rPr>
                                    <m:t>−</m:t>
                                  </m:r>
                                  <m:acc>
                                    <m:accPr>
                                      <m:chr m:val="̅"/>
                                      <m:ctrlPr>
                                        <a:rPr lang="en-US" sz="2200" i="1">
                                          <a:solidFill>
                                            <a:schemeClr val="tx1"/>
                                          </a:solidFill>
                                          <a:latin typeface="Cambria Math"/>
                                        </a:rPr>
                                      </m:ctrlPr>
                                    </m:accPr>
                                    <m:e>
                                      <m:r>
                                        <a:rPr lang="en-US" sz="2200" b="0" i="1">
                                          <a:solidFill>
                                            <a:schemeClr val="tx1"/>
                                          </a:solidFill>
                                          <a:latin typeface="Cambria Math"/>
                                        </a:rPr>
                                        <m:t>𝑦</m:t>
                                      </m:r>
                                    </m:e>
                                  </m:acc>
                                </m:e>
                              </m:d>
                            </m:e>
                          </m:nary>
                        </m:num>
                        <m:den>
                          <m:r>
                            <a:rPr lang="en-US" sz="2200" b="0" i="1">
                              <a:solidFill>
                                <a:schemeClr val="tx1"/>
                              </a:solidFill>
                              <a:latin typeface="Cambria Math"/>
                            </a:rPr>
                            <m:t>𝑛</m:t>
                          </m:r>
                          <m:sSub>
                            <m:sSubPr>
                              <m:ctrlPr>
                                <a:rPr lang="en-US" sz="2200" i="1">
                                  <a:solidFill>
                                    <a:schemeClr val="tx1"/>
                                  </a:solidFill>
                                  <a:latin typeface="Cambria Math"/>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𝑥</m:t>
                              </m:r>
                            </m:sub>
                          </m:sSub>
                          <m:sSub>
                            <m:sSubPr>
                              <m:ctrlPr>
                                <a:rPr lang="en-US" sz="2200" i="1">
                                  <a:solidFill>
                                    <a:schemeClr val="tx1"/>
                                  </a:solidFill>
                                  <a:latin typeface="Cambria Math"/>
                                </a:rPr>
                              </m:ctrlPr>
                            </m:sSubPr>
                            <m:e>
                              <m:r>
                                <a:rPr lang="en-US" sz="2200" b="0" i="1">
                                  <a:solidFill>
                                    <a:schemeClr val="tx1"/>
                                  </a:solidFill>
                                  <a:latin typeface="Cambria Math"/>
                                  <a:ea typeface="Cambria Math"/>
                                </a:rPr>
                                <m:t>𝜎</m:t>
                              </m:r>
                            </m:e>
                            <m:sub>
                              <m:r>
                                <a:rPr lang="en-US" sz="2200" b="0" i="1">
                                  <a:solidFill>
                                    <a:schemeClr val="tx1"/>
                                  </a:solidFill>
                                  <a:latin typeface="Cambria Math"/>
                                </a:rPr>
                                <m:t>𝑦</m:t>
                              </m:r>
                            </m:sub>
                          </m:sSub>
                        </m:den>
                      </m:f>
                    </m:oMath>
                  </m:oMathPara>
                </a14:m>
                <a:endParaRPr lang="en-US" sz="2200" dirty="0">
                  <a:solidFill>
                    <a:schemeClr val="tx1"/>
                  </a:solidFill>
                </a:endParaRPr>
              </a:p>
              <a:p>
                <a:pPr marL="0" indent="0">
                  <a:buNone/>
                </a:pPr>
                <a:r>
                  <a:rPr lang="en-US" sz="2200" dirty="0" smtClean="0">
                    <a:solidFill>
                      <a:schemeClr val="tx1"/>
                    </a:solidFill>
                  </a:rPr>
                  <a:t>Or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a:rPr>
                        </m:ctrlPr>
                      </m:dPr>
                      <m:e>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𝑦</m:t>
                        </m:r>
                      </m:e>
                    </m:d>
                    <m:r>
                      <a:rPr lang="en-US" sz="2200" b="0" i="1" smtClean="0">
                        <a:solidFill>
                          <a:schemeClr val="tx1"/>
                        </a:solidFill>
                        <a:latin typeface="Cambria Math"/>
                      </a:rPr>
                      <m:t>=</m:t>
                    </m:r>
                    <m:f>
                      <m:fPr>
                        <m:ctrlPr>
                          <a:rPr lang="en-US" sz="2200" b="0" i="1" smtClean="0">
                            <a:solidFill>
                              <a:schemeClr val="tx1"/>
                            </a:solidFill>
                            <a:latin typeface="Cambria Math"/>
                          </a:rPr>
                        </m:ctrlPr>
                      </m:fPr>
                      <m:num>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a:rPr>
                            </m:ctrlPr>
                          </m:naryPr>
                          <m:sub/>
                          <m:sup/>
                          <m:e>
                            <m:r>
                              <a:rPr lang="en-US" sz="2200" b="0" i="1" smtClean="0">
                                <a:solidFill>
                                  <a:schemeClr val="tx1"/>
                                </a:solidFill>
                                <a:latin typeface="Cambria Math"/>
                              </a:rPr>
                              <m:t>𝑥𝑦</m:t>
                            </m:r>
                          </m:e>
                        </m:nary>
                        <m:r>
                          <a:rPr lang="en-US" sz="2200" b="0" i="1" smtClean="0">
                            <a:solidFill>
                              <a:schemeClr val="tx1"/>
                            </a:solidFill>
                            <a:latin typeface="Cambria Math"/>
                          </a:rPr>
                          <m:t>−</m:t>
                        </m:r>
                        <m:nary>
                          <m:naryPr>
                            <m:chr m:val="∑"/>
                            <m:subHide m:val="on"/>
                            <m:supHide m:val="on"/>
                            <m:ctrlPr>
                              <a:rPr lang="en-US" sz="2200" b="0" i="1" smtClean="0">
                                <a:solidFill>
                                  <a:schemeClr val="tx1"/>
                                </a:solidFill>
                                <a:latin typeface="Cambria Math"/>
                              </a:rPr>
                            </m:ctrlPr>
                          </m:naryPr>
                          <m:sub/>
                          <m:sup/>
                          <m:e>
                            <m:r>
                              <a:rPr lang="en-US" sz="2200" b="0" i="1" smtClean="0">
                                <a:solidFill>
                                  <a:schemeClr val="tx1"/>
                                </a:solidFill>
                                <a:latin typeface="Cambria Math"/>
                              </a:rPr>
                              <m:t>𝑥</m:t>
                            </m:r>
                          </m:e>
                        </m:nary>
                        <m:nary>
                          <m:naryPr>
                            <m:chr m:val="∑"/>
                            <m:subHide m:val="on"/>
                            <m:supHide m:val="on"/>
                            <m:ctrlPr>
                              <a:rPr lang="en-US" sz="2200" b="0" i="1" smtClean="0">
                                <a:solidFill>
                                  <a:schemeClr val="tx1"/>
                                </a:solidFill>
                                <a:latin typeface="Cambria Math"/>
                              </a:rPr>
                            </m:ctrlPr>
                          </m:naryPr>
                          <m:sub/>
                          <m:sup/>
                          <m:e>
                            <m:r>
                              <a:rPr lang="en-US" sz="2200" b="0" i="1" smtClean="0">
                                <a:solidFill>
                                  <a:schemeClr val="tx1"/>
                                </a:solidFill>
                                <a:latin typeface="Cambria Math"/>
                              </a:rPr>
                              <m:t>𝑦</m:t>
                            </m:r>
                          </m:e>
                        </m:nary>
                      </m:num>
                      <m:den>
                        <m:rad>
                          <m:radPr>
                            <m:degHide m:val="on"/>
                            <m:ctrlPr>
                              <a:rPr lang="en-US" sz="2200" b="0" i="1" smtClean="0">
                                <a:solidFill>
                                  <a:schemeClr val="tx1"/>
                                </a:solidFill>
                                <a:latin typeface="Cambria Math"/>
                              </a:rPr>
                            </m:ctrlPr>
                          </m:radPr>
                          <m:deg/>
                          <m:e>
                            <m:r>
                              <a:rPr lang="en-US" sz="2200" b="0" i="1" smtClean="0">
                                <a:solidFill>
                                  <a:schemeClr val="tx1"/>
                                </a:solidFill>
                                <a:latin typeface="Cambria Math"/>
                              </a:rPr>
                              <m:t>𝑛</m:t>
                            </m:r>
                            <m:nary>
                              <m:naryPr>
                                <m:chr m:val="∑"/>
                                <m:subHide m:val="on"/>
                                <m:supHide m:val="on"/>
                                <m:ctrlPr>
                                  <a:rPr lang="en-US" sz="2200" b="0" i="1" smtClean="0">
                                    <a:solidFill>
                                      <a:schemeClr val="tx1"/>
                                    </a:solidFill>
                                    <a:latin typeface="Cambria Math"/>
                                  </a:rPr>
                                </m:ctrlPr>
                              </m:naryPr>
                              <m:sub/>
                              <m:sup/>
                              <m:e>
                                <m:sSup>
                                  <m:sSupPr>
                                    <m:ctrlPr>
                                      <a:rPr lang="en-US" sz="2200" b="0" i="1" smtClean="0">
                                        <a:solidFill>
                                          <a:schemeClr val="tx1"/>
                                        </a:solidFill>
                                        <a:latin typeface="Cambria Math"/>
                                      </a:rPr>
                                    </m:ctrlPr>
                                  </m:sSupPr>
                                  <m:e>
                                    <m:r>
                                      <a:rPr lang="en-US" sz="2200" b="0" i="1" smtClean="0">
                                        <a:solidFill>
                                          <a:schemeClr val="tx1"/>
                                        </a:solidFill>
                                        <a:latin typeface="Cambria Math"/>
                                      </a:rPr>
                                      <m:t>𝑥</m:t>
                                    </m:r>
                                  </m:e>
                                  <m:sup>
                                    <m:r>
                                      <a:rPr lang="en-US" sz="2200" b="0" i="1" smtClean="0">
                                        <a:solidFill>
                                          <a:schemeClr val="tx1"/>
                                        </a:solidFill>
                                        <a:latin typeface="Cambria Math"/>
                                      </a:rPr>
                                      <m:t>2</m:t>
                                    </m:r>
                                  </m:sup>
                                </m:sSup>
                                <m:r>
                                  <a:rPr lang="en-US" sz="2200" b="0" i="1" smtClean="0">
                                    <a:solidFill>
                                      <a:schemeClr val="tx1"/>
                                    </a:solidFill>
                                    <a:latin typeface="Cambria Math"/>
                                  </a:rPr>
                                  <m:t>−</m:t>
                                </m:r>
                                <m:sSup>
                                  <m:sSupPr>
                                    <m:ctrlPr>
                                      <a:rPr lang="en-US" sz="2200" b="0" i="1" smtClean="0">
                                        <a:solidFill>
                                          <a:schemeClr val="tx1"/>
                                        </a:solidFill>
                                        <a:latin typeface="Cambria Math"/>
                                      </a:rPr>
                                    </m:ctrlPr>
                                  </m:sSupPr>
                                  <m:e>
                                    <m:d>
                                      <m:dPr>
                                        <m:ctrlPr>
                                          <a:rPr lang="en-US" sz="2200" b="0" i="1" smtClean="0">
                                            <a:solidFill>
                                              <a:schemeClr val="tx1"/>
                                            </a:solidFill>
                                            <a:latin typeface="Cambria Math"/>
                                          </a:rPr>
                                        </m:ctrlPr>
                                      </m:dPr>
                                      <m:e>
                                        <m:nary>
                                          <m:naryPr>
                                            <m:chr m:val="∑"/>
                                            <m:subHide m:val="on"/>
                                            <m:supHide m:val="on"/>
                                            <m:ctrlPr>
                                              <a:rPr lang="en-US" sz="2200" b="0" i="1" smtClean="0">
                                                <a:solidFill>
                                                  <a:schemeClr val="tx1"/>
                                                </a:solidFill>
                                                <a:latin typeface="Cambria Math"/>
                                              </a:rPr>
                                            </m:ctrlPr>
                                          </m:naryPr>
                                          <m:sub/>
                                          <m:sup/>
                                          <m:e>
                                            <m:r>
                                              <a:rPr lang="en-US" sz="2200" b="0" i="1" smtClean="0">
                                                <a:solidFill>
                                                  <a:schemeClr val="tx1"/>
                                                </a:solidFill>
                                                <a:latin typeface="Cambria Math"/>
                                              </a:rPr>
                                              <m:t>𝑥</m:t>
                                            </m:r>
                                          </m:e>
                                        </m:nary>
                                      </m:e>
                                    </m:d>
                                  </m:e>
                                  <m:sup>
                                    <m:r>
                                      <a:rPr lang="en-US" sz="2200" b="0" i="1" smtClean="0">
                                        <a:solidFill>
                                          <a:schemeClr val="tx1"/>
                                        </a:solidFill>
                                        <a:latin typeface="Cambria Math"/>
                                      </a:rPr>
                                      <m:t>2</m:t>
                                    </m:r>
                                  </m:sup>
                                </m:sSup>
                              </m:e>
                            </m:nary>
                          </m:e>
                        </m:rad>
                        <m:rad>
                          <m:radPr>
                            <m:degHide m:val="on"/>
                            <m:ctrlPr>
                              <a:rPr lang="en-US" sz="2200" b="0" i="1" smtClean="0">
                                <a:solidFill>
                                  <a:schemeClr val="tx1"/>
                                </a:solidFill>
                                <a:latin typeface="Cambria Math"/>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a:rPr>
                                </m:ctrlPr>
                              </m:naryPr>
                              <m:sub/>
                              <m:sup/>
                              <m:e>
                                <m:sSup>
                                  <m:sSupPr>
                                    <m:ctrlPr>
                                      <a:rPr lang="en-US" sz="2200" i="1">
                                        <a:solidFill>
                                          <a:schemeClr val="tx1"/>
                                        </a:solidFill>
                                        <a:latin typeface="Cambria Math"/>
                                      </a:rPr>
                                    </m:ctrlPr>
                                  </m:sSupPr>
                                  <m:e>
                                    <m:r>
                                      <a:rPr lang="en-US" sz="2200" b="0" i="1" smtClean="0">
                                        <a:solidFill>
                                          <a:schemeClr val="tx1"/>
                                        </a:solidFill>
                                        <a:latin typeface="Cambria Math"/>
                                      </a:rPr>
                                      <m:t>𝑦</m:t>
                                    </m:r>
                                  </m:e>
                                  <m:sup>
                                    <m:r>
                                      <a:rPr lang="en-US" sz="2200" b="0" i="1" smtClean="0">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a:rPr>
                                    </m:ctrlPr>
                                  </m:sSupPr>
                                  <m:e>
                                    <m:d>
                                      <m:dPr>
                                        <m:ctrlPr>
                                          <a:rPr lang="en-US" sz="2200" i="1">
                                            <a:solidFill>
                                              <a:schemeClr val="tx1"/>
                                            </a:solidFill>
                                            <a:latin typeface="Cambria Math"/>
                                          </a:rPr>
                                        </m:ctrlPr>
                                      </m:dPr>
                                      <m:e>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𝑦</m:t>
                                            </m:r>
                                          </m:e>
                                        </m:nary>
                                      </m:e>
                                    </m:d>
                                  </m:e>
                                  <m:sup>
                                    <m:r>
                                      <a:rPr lang="en-US" sz="2200" b="0" i="1" smtClean="0">
                                        <a:solidFill>
                                          <a:schemeClr val="tx1"/>
                                        </a:solidFill>
                                        <a:latin typeface="Cambria Math"/>
                                      </a:rPr>
                                      <m:t>2</m:t>
                                    </m:r>
                                  </m:sup>
                                </m:sSup>
                              </m:e>
                            </m:nary>
                          </m:e>
                        </m:rad>
                      </m:den>
                    </m:f>
                  </m:oMath>
                </a14:m>
                <a:r>
                  <a:rPr lang="en-US" sz="2200" dirty="0" smtClean="0">
                    <a:solidFill>
                      <a:schemeClr val="tx1"/>
                    </a:solidFill>
                  </a:rPr>
                  <a:t/>
                </a:r>
              </a:p>
              <a:p>
                <a:pPr marL="0" indent="0">
                  <a:buNone/>
                </a:pPr>
                <a:r>
                  <a:rPr lang="en-US" sz="2200" dirty="0" smtClean="0">
                    <a:solidFill>
                      <a:schemeClr val="tx1"/>
                    </a:solidFill>
                  </a:rPr>
                  <a:t>Here </a:t>
                </a:r>
                <a14:m>
                  <m:oMath xmlns:m="http://schemas.openxmlformats.org/officeDocument/2006/math">
                    <m:r>
                      <a:rPr lang="en-US" sz="2200" b="0" i="1" smtClean="0">
                        <a:solidFill>
                          <a:schemeClr val="tx1"/>
                        </a:solidFill>
                        <a:latin typeface="Cambria Math"/>
                      </a:rPr>
                      <m:t>𝑛</m:t>
                    </m:r>
                    <m:r>
                      <a:rPr lang="en-US" sz="2200" b="0" i="1" smtClean="0">
                        <a:solidFill>
                          <a:schemeClr val="tx1"/>
                        </a:solidFill>
                        <a:latin typeface="Cambria Math"/>
                      </a:rPr>
                      <m:t> </m:t>
                    </m:r>
                  </m:oMath>
                </a14:m>
                <a:r>
                  <a:rPr lang="en-US" sz="2200" dirty="0" smtClean="0">
                    <a:solidFill>
                      <a:schemeClr val="tx1"/>
                    </a:solidFill>
                  </a:rPr>
                  <a:t>is the no. of pairs of values of </a:t>
                </a:r>
                <a14:m>
                  <m:oMath xmlns:m="http://schemas.openxmlformats.org/officeDocument/2006/math">
                    <m:r>
                      <a:rPr lang="en-US" sz="2200" b="0" i="1" smtClean="0">
                        <a:solidFill>
                          <a:schemeClr val="tx1"/>
                        </a:solidFill>
                        <a:latin typeface="Cambria Math"/>
                      </a:rPr>
                      <m:t>𝑥</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𝑦</m:t>
                    </m:r>
                    <m:r>
                      <a:rPr lang="en-US" sz="2200" b="0" i="1" smtClean="0">
                        <a:solidFill>
                          <a:schemeClr val="tx1"/>
                        </a:solidFill>
                        <a:latin typeface="Cambria Math"/>
                      </a:rPr>
                      <m:t>.</m:t>
                    </m:r>
                  </m:oMath>
                </a14:m>
                <a:endParaRPr lang="en-US" sz="2200" dirty="0" smtClean="0">
                  <a:solidFill>
                    <a:schemeClr val="tx1"/>
                  </a:solidFill>
                </a:endParaRPr>
              </a:p>
              <a:p>
                <a:pPr marL="0" indent="0">
                  <a:buNone/>
                </a:pPr>
                <a:r>
                  <a:rPr lang="en-US" sz="2200" dirty="0" smtClean="0">
                    <a:solidFill>
                      <a:schemeClr val="tx1"/>
                    </a:solidFill>
                  </a:rPr>
                  <a:t>Note: Correlation co efficient is independent of change of origin and scale.</a:t>
                </a:r>
              </a:p>
              <a:p>
                <a:pPr marL="0" indent="0">
                  <a:buNone/>
                </a:pPr>
                <a:r>
                  <a:rPr lang="en-US" sz="2200" dirty="0" smtClean="0">
                    <a:solidFill>
                      <a:schemeClr val="tx1"/>
                    </a:solidFill>
                  </a:rPr>
                  <a:t>Let us define two new variables </a:t>
                </a: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 </m:t>
                    </m:r>
                    <m:r>
                      <a:rPr lang="en-US" sz="2200" b="0" i="1" smtClean="0">
                        <a:solidFill>
                          <a:schemeClr val="tx1"/>
                        </a:solidFill>
                        <a:latin typeface="Cambria Math"/>
                      </a:rPr>
                      <m:t>𝑎𝑛𝑑</m:t>
                    </m:r>
                    <m:r>
                      <a:rPr lang="en-US" sz="2200" b="0" i="1" smtClean="0">
                        <a:solidFill>
                          <a:schemeClr val="tx1"/>
                        </a:solidFill>
                        <a:latin typeface="Cambria Math"/>
                      </a:rPr>
                      <m:t> </m:t>
                    </m:r>
                    <m:r>
                      <a:rPr lang="en-US" sz="2200" b="0" i="1" smtClean="0">
                        <a:solidFill>
                          <a:schemeClr val="tx1"/>
                        </a:solidFill>
                        <a:latin typeface="Cambria Math"/>
                      </a:rPr>
                      <m:t>𝑣</m:t>
                    </m:r>
                    <m:r>
                      <a:rPr lang="en-US" sz="2200" b="0" i="1" smtClean="0">
                        <a:solidFill>
                          <a:schemeClr val="tx1"/>
                        </a:solidFill>
                        <a:latin typeface="Cambria Math"/>
                      </a:rPr>
                      <m:t> </m:t>
                    </m:r>
                    <m:r>
                      <a:rPr lang="en-US" sz="2200" b="0" i="1" smtClean="0">
                        <a:solidFill>
                          <a:schemeClr val="tx1"/>
                        </a:solidFill>
                        <a:latin typeface="Cambria Math"/>
                      </a:rPr>
                      <m:t>𝑎𝑠</m:t>
                    </m:r>
                  </m:oMath>
                </a14:m>
                <a:endParaRPr lang="en-US" sz="2200" dirty="0" smtClean="0">
                  <a:solidFill>
                    <a:schemeClr val="tx1"/>
                  </a:solidFill>
                </a:endParaRPr>
              </a:p>
              <a:p>
                <a:pPr marL="0" indent="0">
                  <a:buNone/>
                </a:pPr>
                <a14:m>
                  <m:oMath xmlns:m="http://schemas.openxmlformats.org/officeDocument/2006/math">
                    <m:r>
                      <a:rPr lang="en-US" sz="2200" b="0" i="1" smtClean="0">
                        <a:solidFill>
                          <a:schemeClr val="tx1"/>
                        </a:solidFill>
                        <a:latin typeface="Cambria Math"/>
                      </a:rPr>
                      <m:t>𝑢</m:t>
                    </m:r>
                    <m:r>
                      <a:rPr lang="en-US" sz="2200" b="0" i="1" smtClean="0">
                        <a:solidFill>
                          <a:schemeClr val="tx1"/>
                        </a:solidFill>
                        <a:latin typeface="Cambria Math"/>
                      </a:rPr>
                      <m:t>=</m:t>
                    </m:r>
                    <m:f>
                      <m:fPr>
                        <m:ctrlPr>
                          <a:rPr lang="en-US" sz="2200" b="0" i="1" smtClean="0">
                            <a:solidFill>
                              <a:schemeClr val="tx1"/>
                            </a:solidFill>
                            <a:latin typeface="Cambria Math"/>
                          </a:rPr>
                        </m:ctrlPr>
                      </m:fPr>
                      <m:num>
                        <m:r>
                          <a:rPr lang="en-US" sz="2200" b="0" i="1" smtClean="0">
                            <a:solidFill>
                              <a:schemeClr val="tx1"/>
                            </a:solidFill>
                            <a:latin typeface="Cambria Math"/>
                          </a:rPr>
                          <m:t>𝑥</m:t>
                        </m:r>
                        <m:r>
                          <a:rPr lang="en-US" sz="2200" b="0" i="1" smtClean="0">
                            <a:solidFill>
                              <a:schemeClr val="tx1"/>
                            </a:solidFill>
                            <a:latin typeface="Cambria Math"/>
                          </a:rPr>
                          <m:t>−</m:t>
                        </m:r>
                        <m:r>
                          <a:rPr lang="en-US" sz="2200" b="0" i="1" smtClean="0">
                            <a:solidFill>
                              <a:schemeClr val="tx1"/>
                            </a:solidFill>
                            <a:latin typeface="Cambria Math"/>
                          </a:rPr>
                          <m:t>𝑎</m:t>
                        </m:r>
                      </m:num>
                      <m:den>
                        <m:r>
                          <a:rPr lang="en-US" sz="2200" b="0" i="1" smtClean="0">
                            <a:solidFill>
                              <a:schemeClr val="tx1"/>
                            </a:solidFill>
                            <a:latin typeface="Cambria Math"/>
                          </a:rPr>
                          <m:t>h</m:t>
                        </m:r>
                      </m:den>
                    </m:f>
                    <m:r>
                      <a:rPr lang="en-US" sz="2200" b="0" i="1" smtClean="0">
                        <a:solidFill>
                          <a:schemeClr val="tx1"/>
                        </a:solidFill>
                        <a:latin typeface="Cambria Math"/>
                      </a:rPr>
                      <m:t>,</m:t>
                    </m:r>
                    <m:r>
                      <a:rPr lang="en-US" sz="2200" b="0" i="1" smtClean="0">
                        <a:solidFill>
                          <a:schemeClr val="tx1"/>
                        </a:solidFill>
                        <a:latin typeface="Cambria Math"/>
                      </a:rPr>
                      <m:t>𝑣</m:t>
                    </m:r>
                    <m:r>
                      <a:rPr lang="en-US" sz="2200" b="0" i="1" smtClean="0">
                        <a:solidFill>
                          <a:schemeClr val="tx1"/>
                        </a:solidFill>
                        <a:latin typeface="Cambria Math"/>
                      </a:rPr>
                      <m:t>=</m:t>
                    </m:r>
                    <m:f>
                      <m:fPr>
                        <m:ctrlPr>
                          <a:rPr lang="en-US" sz="2200" b="0" i="1" smtClean="0">
                            <a:solidFill>
                              <a:schemeClr val="tx1"/>
                            </a:solidFill>
                            <a:latin typeface="Cambria Math"/>
                          </a:rPr>
                        </m:ctrlPr>
                      </m:fPr>
                      <m:num>
                        <m:r>
                          <a:rPr lang="en-US" sz="2200" b="0" i="1" smtClean="0">
                            <a:solidFill>
                              <a:schemeClr val="tx1"/>
                            </a:solidFill>
                            <a:latin typeface="Cambria Math"/>
                          </a:rPr>
                          <m:t>𝑦</m:t>
                        </m:r>
                        <m:r>
                          <a:rPr lang="en-US" sz="2200" b="0" i="1" smtClean="0">
                            <a:solidFill>
                              <a:schemeClr val="tx1"/>
                            </a:solidFill>
                            <a:latin typeface="Cambria Math"/>
                          </a:rPr>
                          <m:t>−</m:t>
                        </m:r>
                        <m:r>
                          <a:rPr lang="en-US" sz="2200" b="0" i="1" smtClean="0">
                            <a:solidFill>
                              <a:schemeClr val="tx1"/>
                            </a:solidFill>
                            <a:latin typeface="Cambria Math"/>
                          </a:rPr>
                          <m:t>𝑏</m:t>
                        </m:r>
                      </m:num>
                      <m:den>
                        <m:r>
                          <a:rPr lang="en-US" sz="2200" b="0" i="1" smtClean="0">
                            <a:solidFill>
                              <a:schemeClr val="tx1"/>
                            </a:solidFill>
                            <a:latin typeface="Cambria Math"/>
                          </a:rPr>
                          <m:t>𝑘</m:t>
                        </m:r>
                      </m:den>
                    </m:f>
                    <m:r>
                      <a:rPr lang="en-US" sz="2200" b="0" i="1" smtClean="0">
                        <a:solidFill>
                          <a:schemeClr val="tx1"/>
                        </a:solidFill>
                        <a:latin typeface="Cambria Math"/>
                      </a:rPr>
                      <m:t> </m:t>
                    </m:r>
                  </m:oMath>
                </a14:m>
                <a:r>
                  <a:rPr lang="en-US" sz="2200" dirty="0" smtClean="0">
                    <a:solidFill>
                      <a:schemeClr val="tx1"/>
                    </a:solidFill>
                  </a:rPr>
                  <a:t>where </a:t>
                </a:r>
                <a14:m>
                  <m:oMath xmlns:m="http://schemas.openxmlformats.org/officeDocument/2006/math">
                    <m:r>
                      <a:rPr lang="en-US" sz="2200" b="0" i="1" smtClean="0">
                        <a:solidFill>
                          <a:schemeClr val="tx1"/>
                        </a:solidFill>
                        <a:latin typeface="Cambria Math"/>
                      </a:rPr>
                      <m:t>𝑎</m:t>
                    </m:r>
                    <m:r>
                      <a:rPr lang="en-US" sz="2200" b="0" i="1" smtClean="0">
                        <a:solidFill>
                          <a:schemeClr val="tx1"/>
                        </a:solidFill>
                        <a:latin typeface="Cambria Math"/>
                      </a:rPr>
                      <m:t>,</m:t>
                    </m:r>
                    <m:r>
                      <a:rPr lang="en-US" sz="2200" b="0" i="1" smtClean="0">
                        <a:solidFill>
                          <a:schemeClr val="tx1"/>
                        </a:solidFill>
                        <a:latin typeface="Cambria Math"/>
                      </a:rPr>
                      <m:t>𝑏</m:t>
                    </m:r>
                    <m:r>
                      <a:rPr lang="en-US" sz="2200" b="0" i="1" smtClean="0">
                        <a:solidFill>
                          <a:schemeClr val="tx1"/>
                        </a:solidFill>
                        <a:latin typeface="Cambria Math"/>
                      </a:rPr>
                      <m:t>,</m:t>
                    </m:r>
                    <m:r>
                      <a:rPr lang="en-US" sz="2200" b="0" i="1" smtClean="0">
                        <a:solidFill>
                          <a:schemeClr val="tx1"/>
                        </a:solidFill>
                        <a:latin typeface="Cambria Math"/>
                      </a:rPr>
                      <m:t>h</m:t>
                    </m:r>
                    <m:r>
                      <a:rPr lang="en-US" sz="2200" b="0" i="1" smtClean="0">
                        <a:solidFill>
                          <a:schemeClr val="tx1"/>
                        </a:solidFill>
                        <a:latin typeface="Cambria Math"/>
                      </a:rPr>
                      <m:t>,</m:t>
                    </m:r>
                    <m:r>
                      <a:rPr lang="en-US" sz="2200" b="0" i="1" smtClean="0">
                        <a:solidFill>
                          <a:schemeClr val="tx1"/>
                        </a:solidFill>
                        <a:latin typeface="Cambria Math"/>
                      </a:rPr>
                      <m:t>𝑘</m:t>
                    </m:r>
                    <m:r>
                      <a:rPr lang="en-US" sz="2200" b="0" i="1" smtClean="0">
                        <a:solidFill>
                          <a:schemeClr val="tx1"/>
                        </a:solidFill>
                        <a:latin typeface="Cambria Math"/>
                      </a:rPr>
                      <m:t> </m:t>
                    </m:r>
                    <m:r>
                      <a:rPr lang="en-US" sz="2200" b="0" i="1" smtClean="0">
                        <a:solidFill>
                          <a:schemeClr val="tx1"/>
                        </a:solidFill>
                        <a:latin typeface="Cambria Math"/>
                      </a:rPr>
                      <m:t>𝑎𝑟𝑒</m:t>
                    </m:r>
                    <m:r>
                      <a:rPr lang="en-US" sz="2200" b="0" i="1" smtClean="0">
                        <a:solidFill>
                          <a:schemeClr val="tx1"/>
                        </a:solidFill>
                        <a:latin typeface="Cambria Math"/>
                      </a:rPr>
                      <m:t> </m:t>
                    </m:r>
                    <m:r>
                      <a:rPr lang="en-US" sz="2200" b="0" i="1" smtClean="0">
                        <a:solidFill>
                          <a:schemeClr val="tx1"/>
                        </a:solidFill>
                        <a:latin typeface="Cambria Math"/>
                      </a:rPr>
                      <m:t>𝑐𝑜𝑛𝑠𝑡𝑎𝑛𝑡</m:t>
                    </m:r>
                    <m:r>
                      <a:rPr lang="en-US" sz="2200" b="0" i="1" smtClean="0">
                        <a:solidFill>
                          <a:schemeClr val="tx1"/>
                        </a:solidFill>
                        <a:latin typeface="Cambria Math"/>
                      </a:rPr>
                      <m:t> </m:t>
                    </m:r>
                    <m:r>
                      <a:rPr lang="en-US" sz="2200" b="0" i="1" smtClean="0">
                        <a:solidFill>
                          <a:schemeClr val="tx1"/>
                        </a:solidFill>
                        <a:latin typeface="Cambria Math"/>
                      </a:rPr>
                      <m:t>𝑡</m:t>
                    </m:r>
                    <m:r>
                      <a:rPr lang="en-US" sz="2200" b="0" i="1" smtClean="0">
                        <a:solidFill>
                          <a:schemeClr val="tx1"/>
                        </a:solidFill>
                        <a:latin typeface="Cambria Math"/>
                      </a:rPr>
                      <m:t>h</m:t>
                    </m:r>
                    <m:r>
                      <a:rPr lang="en-US" sz="2200" b="0" i="1" smtClean="0">
                        <a:solidFill>
                          <a:schemeClr val="tx1"/>
                        </a:solidFill>
                        <a:latin typeface="Cambria Math"/>
                      </a:rPr>
                      <m:t>𝑒𝑛</m:t>
                    </m:r>
                    <m:r>
                      <a:rPr lang="en-US" sz="2200" b="0" i="1" smtClean="0">
                        <a:solidFill>
                          <a:schemeClr val="tx1"/>
                        </a:solidFill>
                        <a:latin typeface="Cambria Math"/>
                      </a:rPr>
                      <m:t> </m:t>
                    </m:r>
                    <m:sSub>
                      <m:sSubPr>
                        <m:ctrlPr>
                          <a:rPr lang="en-US" sz="2200" b="0" i="1" smtClean="0">
                            <a:solidFill>
                              <a:schemeClr val="tx1"/>
                            </a:solidFill>
                            <a:latin typeface="Cambria Math"/>
                          </a:rPr>
                        </m:ctrlPr>
                      </m:sSubPr>
                      <m:e>
                        <m:r>
                          <a:rPr lang="en-US" sz="2200" b="0" i="1" smtClean="0">
                            <a:solidFill>
                              <a:schemeClr val="tx1"/>
                            </a:solidFill>
                            <a:latin typeface="Cambria Math"/>
                          </a:rPr>
                          <m:t>𝑟</m:t>
                        </m:r>
                      </m:e>
                      <m:sub>
                        <m:r>
                          <a:rPr lang="en-US" sz="2200" b="0" i="1" smtClean="0">
                            <a:solidFill>
                              <a:schemeClr val="tx1"/>
                            </a:solidFill>
                            <a:latin typeface="Cambria Math"/>
                          </a:rPr>
                          <m:t>𝑥𝑦</m:t>
                        </m:r>
                      </m:sub>
                    </m:sSub>
                    <m:r>
                      <a:rPr lang="en-US" sz="2200" b="0" i="1" smtClean="0">
                        <a:solidFill>
                          <a:schemeClr val="tx1"/>
                        </a:solidFill>
                        <a:latin typeface="Cambria Math"/>
                      </a:rPr>
                      <m:t>=</m:t>
                    </m:r>
                    <m:sSub>
                      <m:sSubPr>
                        <m:ctrlPr>
                          <a:rPr lang="en-US" sz="2200" b="0" i="1" smtClean="0">
                            <a:solidFill>
                              <a:schemeClr val="tx1"/>
                            </a:solidFill>
                            <a:latin typeface="Cambria Math"/>
                          </a:rPr>
                        </m:ctrlPr>
                      </m:sSubPr>
                      <m:e>
                        <m:r>
                          <a:rPr lang="en-US" sz="2200" b="0" i="1" smtClean="0">
                            <a:solidFill>
                              <a:schemeClr val="tx1"/>
                            </a:solidFill>
                            <a:latin typeface="Cambria Math"/>
                          </a:rPr>
                          <m:t>𝑟</m:t>
                        </m:r>
                      </m:e>
                      <m:sub>
                        <m:r>
                          <a:rPr lang="en-US" sz="2200" b="0" i="1" smtClean="0">
                            <a:solidFill>
                              <a:schemeClr val="tx1"/>
                            </a:solidFill>
                            <a:latin typeface="Cambria Math"/>
                          </a:rPr>
                          <m:t>𝑢𝑣</m:t>
                        </m:r>
                      </m:sub>
                    </m:sSub>
                  </m:oMath>
                </a14:m>
                <a:endParaRPr lang="en-US" sz="2200" b="0" dirty="0" smtClean="0">
                  <a:solidFill>
                    <a:schemeClr val="tx1"/>
                  </a:solidFill>
                </a:endParaRPr>
              </a:p>
              <a:p>
                <a:pPr marL="0" indent="0">
                  <a:buNone/>
                </a:pPr>
                <a:r>
                  <a:rPr lang="en-US" sz="2200" dirty="0" smtClean="0">
                    <a:solidFill>
                      <a:schemeClr val="tx1"/>
                    </a:solidFill>
                  </a:rPr>
                  <a:t>Then </a:t>
                </a:r>
                <a14:m>
                  <m:oMath xmlns:m="http://schemas.openxmlformats.org/officeDocument/2006/math">
                    <m:r>
                      <a:rPr lang="en-US" sz="2200" b="0" i="1" smtClean="0">
                        <a:solidFill>
                          <a:schemeClr val="tx1"/>
                        </a:solidFill>
                        <a:latin typeface="Cambria Math"/>
                      </a:rPr>
                      <m:t>𝑟</m:t>
                    </m:r>
                    <m:d>
                      <m:dPr>
                        <m:ctrlPr>
                          <a:rPr lang="en-US" sz="2200" b="0" i="1" smtClean="0">
                            <a:solidFill>
                              <a:schemeClr val="tx1"/>
                            </a:solidFill>
                            <a:latin typeface="Cambria Math"/>
                          </a:rPr>
                        </m:ctrlPr>
                      </m:dPr>
                      <m:e>
                        <m:r>
                          <a:rPr lang="en-US" sz="2200" b="0" i="1" smtClean="0">
                            <a:solidFill>
                              <a:schemeClr val="tx1"/>
                            </a:solidFill>
                            <a:latin typeface="Cambria Math"/>
                          </a:rPr>
                          <m:t>𝑢</m:t>
                        </m:r>
                        <m:r>
                          <a:rPr lang="en-US" sz="2200" b="0" i="1" smtClean="0">
                            <a:solidFill>
                              <a:schemeClr val="tx1"/>
                            </a:solidFill>
                            <a:latin typeface="Cambria Math"/>
                          </a:rPr>
                          <m:t>,</m:t>
                        </m:r>
                        <m:r>
                          <a:rPr lang="en-US" sz="2200" b="0" i="1" smtClean="0">
                            <a:solidFill>
                              <a:schemeClr val="tx1"/>
                            </a:solidFill>
                            <a:latin typeface="Cambria Math"/>
                          </a:rPr>
                          <m:t>𝑣</m:t>
                        </m:r>
                      </m:e>
                    </m:d>
                    <m:r>
                      <a:rPr lang="en-US" sz="2200" b="0" i="1" smtClean="0">
                        <a:solidFill>
                          <a:schemeClr val="tx1"/>
                        </a:solidFill>
                        <a:latin typeface="Cambria Math"/>
                      </a:rPr>
                      <m:t>= </m:t>
                    </m:r>
                  </m:oMath>
                </a14:m>
                <a:r>
                  <a:rPr lang="en-US" sz="2200" dirty="0" smtClean="0">
                    <a:solidFill>
                      <a:schemeClr val="tx1"/>
                    </a:solidFill>
                  </a:rPr>
                  <a:t/>
                </a:r>
                <a14:m>
                  <m:oMath xmlns:m="http://schemas.openxmlformats.org/officeDocument/2006/math">
                    <m:f>
                      <m:fPr>
                        <m:ctrlPr>
                          <a:rPr lang="en-US" sz="2200" i="1">
                            <a:solidFill>
                              <a:schemeClr val="tx1"/>
                            </a:solidFill>
                            <a:latin typeface="Cambria Math"/>
                          </a:rPr>
                        </m:ctrlPr>
                      </m:fPr>
                      <m:num>
                        <m:r>
                          <a:rPr lang="en-US" sz="2200" i="1">
                            <a:solidFill>
                              <a:schemeClr val="tx1"/>
                            </a:solidFill>
                            <a:latin typeface="Cambria Math"/>
                          </a:rPr>
                          <m:t>𝑛</m:t>
                        </m:r>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𝑢𝑣</m:t>
                            </m:r>
                          </m:e>
                        </m:nary>
                        <m:r>
                          <a:rPr lang="en-US" sz="2200" i="1">
                            <a:solidFill>
                              <a:schemeClr val="tx1"/>
                            </a:solidFill>
                            <a:latin typeface="Cambria Math"/>
                          </a:rPr>
                          <m:t>−</m:t>
                        </m:r>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𝑢</m:t>
                            </m:r>
                          </m:e>
                        </m:nary>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𝑣</m:t>
                            </m:r>
                          </m:e>
                        </m:nary>
                      </m:num>
                      <m:den>
                        <m:rad>
                          <m:radPr>
                            <m:degHide m:val="on"/>
                            <m:ctrlPr>
                              <a:rPr lang="en-US" sz="2200" i="1">
                                <a:solidFill>
                                  <a:schemeClr val="tx1"/>
                                </a:solidFill>
                                <a:latin typeface="Cambria Math"/>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a:rPr>
                                </m:ctrlPr>
                              </m:naryPr>
                              <m:sub/>
                              <m:sup/>
                              <m:e>
                                <m:sSup>
                                  <m:sSupPr>
                                    <m:ctrlPr>
                                      <a:rPr lang="en-US" sz="2200" i="1">
                                        <a:solidFill>
                                          <a:schemeClr val="tx1"/>
                                        </a:solidFill>
                                        <a:latin typeface="Cambria Math"/>
                                      </a:rPr>
                                    </m:ctrlPr>
                                  </m:sSupPr>
                                  <m:e>
                                    <m:r>
                                      <a:rPr lang="en-US" sz="2200" b="0" i="1" smtClean="0">
                                        <a:solidFill>
                                          <a:schemeClr val="tx1"/>
                                        </a:solidFill>
                                        <a:latin typeface="Cambria Math"/>
                                      </a:rPr>
                                      <m:t>𝑢</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a:rPr>
                                    </m:ctrlPr>
                                  </m:sSupPr>
                                  <m:e>
                                    <m:d>
                                      <m:dPr>
                                        <m:ctrlPr>
                                          <a:rPr lang="en-US" sz="2200" i="1">
                                            <a:solidFill>
                                              <a:schemeClr val="tx1"/>
                                            </a:solidFill>
                                            <a:latin typeface="Cambria Math"/>
                                          </a:rPr>
                                        </m:ctrlPr>
                                      </m:dPr>
                                      <m:e>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𝑢</m:t>
                                            </m:r>
                                          </m:e>
                                        </m:nary>
                                      </m:e>
                                    </m:d>
                                  </m:e>
                                  <m:sup>
                                    <m:r>
                                      <a:rPr lang="en-US" sz="2200" i="1">
                                        <a:solidFill>
                                          <a:schemeClr val="tx1"/>
                                        </a:solidFill>
                                        <a:latin typeface="Cambria Math"/>
                                      </a:rPr>
                                      <m:t>2</m:t>
                                    </m:r>
                                  </m:sup>
                                </m:sSup>
                              </m:e>
                            </m:nary>
                          </m:e>
                        </m:rad>
                        <m:rad>
                          <m:radPr>
                            <m:degHide m:val="on"/>
                            <m:ctrlPr>
                              <a:rPr lang="en-US" sz="2200" i="1">
                                <a:solidFill>
                                  <a:schemeClr val="tx1"/>
                                </a:solidFill>
                                <a:latin typeface="Cambria Math"/>
                              </a:rPr>
                            </m:ctrlPr>
                          </m:radPr>
                          <m:deg/>
                          <m:e>
                            <m:r>
                              <a:rPr lang="en-US" sz="2200" i="1">
                                <a:solidFill>
                                  <a:schemeClr val="tx1"/>
                                </a:solidFill>
                                <a:latin typeface="Cambria Math"/>
                              </a:rPr>
                              <m:t>𝑛</m:t>
                            </m:r>
                            <m:nary>
                              <m:naryPr>
                                <m:chr m:val="∑"/>
                                <m:subHide m:val="on"/>
                                <m:supHide m:val="on"/>
                                <m:ctrlPr>
                                  <a:rPr lang="en-US" sz="2200" i="1">
                                    <a:solidFill>
                                      <a:schemeClr val="tx1"/>
                                    </a:solidFill>
                                    <a:latin typeface="Cambria Math"/>
                                  </a:rPr>
                                </m:ctrlPr>
                              </m:naryPr>
                              <m:sub/>
                              <m:sup/>
                              <m:e>
                                <m:sSup>
                                  <m:sSupPr>
                                    <m:ctrlPr>
                                      <a:rPr lang="en-US" sz="2200" i="1">
                                        <a:solidFill>
                                          <a:schemeClr val="tx1"/>
                                        </a:solidFill>
                                        <a:latin typeface="Cambria Math"/>
                                      </a:rPr>
                                    </m:ctrlPr>
                                  </m:sSupPr>
                                  <m:e>
                                    <m:r>
                                      <a:rPr lang="en-US" sz="2200" b="0" i="1" smtClean="0">
                                        <a:solidFill>
                                          <a:schemeClr val="tx1"/>
                                        </a:solidFill>
                                        <a:latin typeface="Cambria Math"/>
                                      </a:rPr>
                                      <m:t>𝑣</m:t>
                                    </m:r>
                                  </m:e>
                                  <m:sup>
                                    <m:r>
                                      <a:rPr lang="en-US" sz="2200" i="1">
                                        <a:solidFill>
                                          <a:schemeClr val="tx1"/>
                                        </a:solidFill>
                                        <a:latin typeface="Cambria Math"/>
                                      </a:rPr>
                                      <m:t>2</m:t>
                                    </m:r>
                                  </m:sup>
                                </m:sSup>
                                <m:r>
                                  <a:rPr lang="en-US" sz="2200" i="1">
                                    <a:solidFill>
                                      <a:schemeClr val="tx1"/>
                                    </a:solidFill>
                                    <a:latin typeface="Cambria Math"/>
                                  </a:rPr>
                                  <m:t>−</m:t>
                                </m:r>
                                <m:sSup>
                                  <m:sSupPr>
                                    <m:ctrlPr>
                                      <a:rPr lang="en-US" sz="2200" i="1">
                                        <a:solidFill>
                                          <a:schemeClr val="tx1"/>
                                        </a:solidFill>
                                        <a:latin typeface="Cambria Math"/>
                                      </a:rPr>
                                    </m:ctrlPr>
                                  </m:sSupPr>
                                  <m:e>
                                    <m:d>
                                      <m:dPr>
                                        <m:ctrlPr>
                                          <a:rPr lang="en-US" sz="2200" i="1">
                                            <a:solidFill>
                                              <a:schemeClr val="tx1"/>
                                            </a:solidFill>
                                            <a:latin typeface="Cambria Math"/>
                                          </a:rPr>
                                        </m:ctrlPr>
                                      </m:dPr>
                                      <m:e>
                                        <m:nary>
                                          <m:naryPr>
                                            <m:chr m:val="∑"/>
                                            <m:subHide m:val="on"/>
                                            <m:supHide m:val="on"/>
                                            <m:ctrlPr>
                                              <a:rPr lang="en-US" sz="2200" i="1">
                                                <a:solidFill>
                                                  <a:schemeClr val="tx1"/>
                                                </a:solidFill>
                                                <a:latin typeface="Cambria Math"/>
                                              </a:rPr>
                                            </m:ctrlPr>
                                          </m:naryPr>
                                          <m:sub/>
                                          <m:sup/>
                                          <m:e>
                                            <m:r>
                                              <a:rPr lang="en-US" sz="2200" b="0" i="1" smtClean="0">
                                                <a:solidFill>
                                                  <a:schemeClr val="tx1"/>
                                                </a:solidFill>
                                                <a:latin typeface="Cambria Math"/>
                                              </a:rPr>
                                              <m:t>𝑣</m:t>
                                            </m:r>
                                          </m:e>
                                        </m:nary>
                                      </m:e>
                                    </m:d>
                                  </m:e>
                                  <m:sup>
                                    <m:r>
                                      <a:rPr lang="en-US" sz="2200" i="1">
                                        <a:solidFill>
                                          <a:schemeClr val="tx1"/>
                                        </a:solidFill>
                                        <a:latin typeface="Cambria Math"/>
                                      </a:rPr>
                                      <m:t>2</m:t>
                                    </m:r>
                                  </m:sup>
                                </m:sSup>
                              </m:e>
                            </m:nary>
                          </m:e>
                        </m:rad>
                      </m:den>
                    </m:f>
                  </m:oMath>
                </a14:m>
                <a:endParaRPr lang="en-US" sz="22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6"/>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D26F055-0E8D-4FC0-B44F-BA208A2E15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047912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Q.Find the coefficient of correlation between the values of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m:t>
                    </m:r>
                  </m:oMath>
                </a14:m>
                <a:endParaRPr lang="en-US" sz="2200" b="0" dirty="0" smtClean="0"/>
              </a:p>
              <a:p>
                <a:endParaRPr lang="en-US" sz="2200" dirty="0" smtClean="0"/>
              </a:p>
              <a:p>
                <a:endParaRPr lang="en-US" sz="2200" dirty="0"/>
              </a:p>
              <a:p>
                <a:pPr marL="0" indent="0">
                  <a:buNone/>
                </a:pPr>
                <a:r>
                  <a:rPr lang="en-US" sz="2200" dirty="0" smtClean="0"/>
                  <a:t>Sol. Here </a:t>
                </a:r>
                <a14:m>
                  <m:oMath xmlns:m="http://schemas.openxmlformats.org/officeDocument/2006/math">
                    <m:r>
                      <a:rPr lang="en-US" sz="2200" b="0" i="1" smtClean="0">
                        <a:latin typeface="Cambria Math"/>
                      </a:rPr>
                      <m:t>𝑛</m:t>
                    </m:r>
                    <m:r>
                      <a:rPr lang="en-US" sz="2200" b="0" i="1" smtClean="0">
                        <a:latin typeface="Cambria Math"/>
                      </a:rPr>
                      <m:t>=</m:t>
                    </m:r>
                    <m:r>
                      <a:rPr lang="en-US" sz="2200" b="0" i="1" smtClean="0">
                        <a:latin typeface="Cambria Math"/>
                      </a:rPr>
                      <m:t>6</m:t>
                    </m:r>
                    <m:r>
                      <a:rPr lang="en-US" sz="2200" b="0" i="1" smtClean="0">
                        <a:latin typeface="Cambria Math"/>
                      </a:rPr>
                      <m:t>.</m:t>
                    </m:r>
                  </m:oMath>
                </a14:m>
                <a:r>
                  <a:rPr lang="en-US" sz="2200" dirty="0" smtClean="0"/>
                  <a:t> The table is as follows.</a:t>
                </a:r>
              </a:p>
              <a:p>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77C6C6A-B012-4B74-95A7-8E2EE5441C4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3207315350"/>
                  </p:ext>
                </p:extLst>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gridCol w="554182"/>
                    <a:gridCol w="554182"/>
                    <a:gridCol w="554182"/>
                    <a:gridCol w="554182"/>
                    <a:gridCol w="554182"/>
                    <a:gridCol w="554182"/>
                  </a:tblGrid>
                  <a:tr h="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15</a:t>
                          </a:r>
                          <a:endParaRPr lang="en-US" dirty="0"/>
                        </a:p>
                      </a:txBody>
                      <a:tcPr/>
                    </a:tc>
                    <a:tc>
                      <a:txBody>
                        <a:bodyPr/>
                        <a:lstStyle/>
                        <a:p>
                          <a:r>
                            <a:rPr lang="en-US" dirty="0" smtClean="0"/>
                            <a:t>17</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4226799652"/>
                  </p:ext>
                </p:extLst>
              </p:nvPr>
            </p:nvGraphicFramePr>
            <p:xfrm>
              <a:off x="1524000" y="1651000"/>
              <a:ext cx="3879274" cy="736600"/>
            </p:xfrm>
            <a:graphic>
              <a:graphicData uri="http://schemas.openxmlformats.org/drawingml/2006/table">
                <a:tbl>
                  <a:tblPr firstRow="1" bandRow="1">
                    <a:tableStyleId>{5C22544A-7EE6-4342-B048-85BDC9FD1C3A}</a:tableStyleId>
                  </a:tblPr>
                  <a:tblGrid>
                    <a:gridCol w="554182"/>
                    <a:gridCol w="554182"/>
                    <a:gridCol w="554182"/>
                    <a:gridCol w="554182"/>
                    <a:gridCol w="554182"/>
                    <a:gridCol w="554182"/>
                    <a:gridCol w="554182"/>
                  </a:tblGrid>
                  <a:tr h="365760">
                    <a:tc>
                      <a:txBody>
                        <a:bodyPr/>
                        <a:lstStyle/>
                        <a:p>
                          <a:endParaRPr lang="en-US"/>
                        </a:p>
                      </a:txBody>
                      <a:tcPr>
                        <a:blipFill rotWithShape="1">
                          <a:blip r:embed="rId4"/>
                          <a:stretch>
                            <a:fillRect t="-8333" r="-600000" b="-126667"/>
                          </a:stretch>
                        </a:blipFill>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r>
                  <a:tr h="370840">
                    <a:tc>
                      <a:txBody>
                        <a:bodyPr/>
                        <a:lstStyle/>
                        <a:p>
                          <a:endParaRPr lang="en-US"/>
                        </a:p>
                      </a:txBody>
                      <a:tcPr>
                        <a:blipFill rotWithShape="1">
                          <a:blip r:embed="rId4"/>
                          <a:stretch>
                            <a:fillRect t="-106557" r="-600000" b="-24590"/>
                          </a:stretch>
                        </a:blipFill>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15</a:t>
                          </a:r>
                          <a:endParaRPr lang="en-US" dirty="0"/>
                        </a:p>
                      </a:txBody>
                      <a:tcPr/>
                    </a:tc>
                    <a:tc>
                      <a:txBody>
                        <a:bodyPr/>
                        <a:lstStyle/>
                        <a:p>
                          <a:r>
                            <a:rPr lang="en-US" dirty="0" smtClean="0"/>
                            <a:t>17</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r>
                </a:tbl>
              </a:graphicData>
            </a:graphic>
          </p:graphicFrame>
        </mc:Fallback>
      </mc:AlternateContent>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636858584"/>
                  </p:ext>
                </p:extLst>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1650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𝒙</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𝒚</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𝒙𝒚</m:t>
                                </m:r>
                              </m:oMath>
                            </m:oMathPara>
                          </a14:m>
                          <a:endParaRPr lang="en-US" dirty="0"/>
                        </a:p>
                      </a:txBody>
                      <a:tcPr/>
                    </a:tc>
                  </a:tr>
                  <a:tr h="167291">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64</a:t>
                          </a:r>
                          <a:endParaRPr lang="en-US" dirty="0"/>
                        </a:p>
                      </a:txBody>
                      <a:tcPr/>
                    </a:tc>
                    <a:tc>
                      <a:txBody>
                        <a:bodyPr/>
                        <a:lstStyle/>
                        <a:p>
                          <a:r>
                            <a:rPr lang="en-US" dirty="0" smtClean="0"/>
                            <a:t>8</a:t>
                          </a:r>
                          <a:endParaRPr lang="en-US" dirty="0"/>
                        </a:p>
                      </a:txBody>
                      <a:tcPr/>
                    </a:tc>
                  </a:tr>
                  <a:tr h="167291">
                    <a:tc>
                      <a:txBody>
                        <a:bodyPr/>
                        <a:lstStyle/>
                        <a:p>
                          <a:r>
                            <a:rPr lang="en-US" dirty="0" smtClean="0"/>
                            <a:t>3</a:t>
                          </a:r>
                          <a:endParaRPr lang="en-US" dirty="0"/>
                        </a:p>
                      </a:txBody>
                      <a:tcPr/>
                    </a:tc>
                    <a:tc>
                      <a:txBody>
                        <a:bodyPr/>
                        <a:lstStyle/>
                        <a:p>
                          <a:r>
                            <a:rPr lang="en-US" dirty="0" smtClean="0"/>
                            <a:t>12</a:t>
                          </a:r>
                          <a:endParaRPr lang="en-US" dirty="0"/>
                        </a:p>
                      </a:txBody>
                      <a:tcPr/>
                    </a:tc>
                    <a:tc>
                      <a:txBody>
                        <a:bodyPr/>
                        <a:lstStyle/>
                        <a:p>
                          <a:r>
                            <a:rPr lang="en-US" dirty="0" smtClean="0"/>
                            <a:t>9</a:t>
                          </a:r>
                          <a:endParaRPr lang="en-US" dirty="0"/>
                        </a:p>
                      </a:txBody>
                      <a:tcPr/>
                    </a:tc>
                    <a:tc>
                      <a:txBody>
                        <a:bodyPr/>
                        <a:lstStyle/>
                        <a:p>
                          <a:r>
                            <a:rPr lang="en-US" dirty="0" smtClean="0"/>
                            <a:t>144</a:t>
                          </a:r>
                          <a:endParaRPr lang="en-US" dirty="0"/>
                        </a:p>
                      </a:txBody>
                      <a:tcPr/>
                    </a:tc>
                    <a:tc>
                      <a:txBody>
                        <a:bodyPr/>
                        <a:lstStyle/>
                        <a:p>
                          <a:r>
                            <a:rPr lang="en-US" dirty="0" smtClean="0"/>
                            <a:t>36</a:t>
                          </a:r>
                          <a:endParaRPr lang="en-US" dirty="0"/>
                        </a:p>
                      </a:txBody>
                      <a:tcPr/>
                    </a:tc>
                  </a:tr>
                  <a:tr h="167291">
                    <a:tc>
                      <a:txBody>
                        <a:bodyPr/>
                        <a:lstStyle/>
                        <a:p>
                          <a:r>
                            <a:rPr lang="en-US" dirty="0" smtClean="0"/>
                            <a:t>5</a:t>
                          </a:r>
                          <a:endParaRPr lang="en-US" dirty="0"/>
                        </a:p>
                      </a:txBody>
                      <a:tcPr/>
                    </a:tc>
                    <a:tc>
                      <a:txBody>
                        <a:bodyPr/>
                        <a:lstStyle/>
                        <a:p>
                          <a:r>
                            <a:rPr lang="en-US" dirty="0" smtClean="0"/>
                            <a:t>15</a:t>
                          </a:r>
                          <a:endParaRPr lang="en-US" dirty="0"/>
                        </a:p>
                      </a:txBody>
                      <a:tcPr/>
                    </a:tc>
                    <a:tc>
                      <a:txBody>
                        <a:bodyPr/>
                        <a:lstStyle/>
                        <a:p>
                          <a:r>
                            <a:rPr lang="en-US" dirty="0" smtClean="0"/>
                            <a:t>25</a:t>
                          </a:r>
                          <a:endParaRPr lang="en-US" dirty="0"/>
                        </a:p>
                      </a:txBody>
                      <a:tcPr/>
                    </a:tc>
                    <a:tc>
                      <a:txBody>
                        <a:bodyPr/>
                        <a:lstStyle/>
                        <a:p>
                          <a:r>
                            <a:rPr lang="en-US" dirty="0" smtClean="0"/>
                            <a:t>225</a:t>
                          </a:r>
                          <a:endParaRPr lang="en-US" dirty="0"/>
                        </a:p>
                      </a:txBody>
                      <a:tcPr/>
                    </a:tc>
                    <a:tc>
                      <a:txBody>
                        <a:bodyPr/>
                        <a:lstStyle/>
                        <a:p>
                          <a:r>
                            <a:rPr lang="en-US" dirty="0" smtClean="0"/>
                            <a:t>75</a:t>
                          </a:r>
                          <a:endParaRPr lang="en-US" dirty="0"/>
                        </a:p>
                      </a:txBody>
                      <a:tcPr/>
                    </a:tc>
                  </a:tr>
                  <a:tr h="167291">
                    <a:tc>
                      <a:txBody>
                        <a:bodyPr/>
                        <a:lstStyle/>
                        <a:p>
                          <a:r>
                            <a:rPr lang="en-US" dirty="0" smtClean="0"/>
                            <a:t>7</a:t>
                          </a:r>
                          <a:endParaRPr lang="en-US" dirty="0"/>
                        </a:p>
                      </a:txBody>
                      <a:tcPr/>
                    </a:tc>
                    <a:tc>
                      <a:txBody>
                        <a:bodyPr/>
                        <a:lstStyle/>
                        <a:p>
                          <a:r>
                            <a:rPr lang="en-US" dirty="0" smtClean="0"/>
                            <a:t>17</a:t>
                          </a:r>
                          <a:endParaRPr lang="en-US" dirty="0"/>
                        </a:p>
                      </a:txBody>
                      <a:tcPr/>
                    </a:tc>
                    <a:tc>
                      <a:txBody>
                        <a:bodyPr/>
                        <a:lstStyle/>
                        <a:p>
                          <a:r>
                            <a:rPr lang="en-US" dirty="0" smtClean="0"/>
                            <a:t>49</a:t>
                          </a:r>
                          <a:endParaRPr lang="en-US" dirty="0"/>
                        </a:p>
                      </a:txBody>
                      <a:tcPr/>
                    </a:tc>
                    <a:tc>
                      <a:txBody>
                        <a:bodyPr/>
                        <a:lstStyle/>
                        <a:p>
                          <a:r>
                            <a:rPr lang="en-US" dirty="0" smtClean="0"/>
                            <a:t>289</a:t>
                          </a:r>
                          <a:endParaRPr lang="en-US" dirty="0"/>
                        </a:p>
                      </a:txBody>
                      <a:tcPr/>
                    </a:tc>
                    <a:tc>
                      <a:txBody>
                        <a:bodyPr/>
                        <a:lstStyle/>
                        <a:p>
                          <a:r>
                            <a:rPr lang="en-US" dirty="0" smtClean="0"/>
                            <a:t>119</a:t>
                          </a:r>
                          <a:endParaRPr lang="en-US" dirty="0"/>
                        </a:p>
                      </a:txBody>
                      <a:tcPr/>
                    </a:tc>
                  </a:tr>
                  <a:tr h="167291">
                    <a:tc>
                      <a:txBody>
                        <a:bodyPr/>
                        <a:lstStyle/>
                        <a:p>
                          <a:r>
                            <a:rPr lang="en-US" dirty="0" smtClean="0"/>
                            <a:t>8</a:t>
                          </a:r>
                          <a:endParaRPr lang="en-US" dirty="0"/>
                        </a:p>
                      </a:txBody>
                      <a:tcPr/>
                    </a:tc>
                    <a:tc>
                      <a:txBody>
                        <a:bodyPr/>
                        <a:lstStyle/>
                        <a:p>
                          <a:r>
                            <a:rPr lang="en-US" dirty="0" smtClean="0"/>
                            <a:t>18</a:t>
                          </a:r>
                          <a:endParaRPr lang="en-US" dirty="0"/>
                        </a:p>
                      </a:txBody>
                      <a:tcPr/>
                    </a:tc>
                    <a:tc>
                      <a:txBody>
                        <a:bodyPr/>
                        <a:lstStyle/>
                        <a:p>
                          <a:r>
                            <a:rPr lang="en-US" dirty="0" smtClean="0"/>
                            <a:t>64</a:t>
                          </a:r>
                          <a:endParaRPr lang="en-US" dirty="0"/>
                        </a:p>
                      </a:txBody>
                      <a:tcPr/>
                    </a:tc>
                    <a:tc>
                      <a:txBody>
                        <a:bodyPr/>
                        <a:lstStyle/>
                        <a:p>
                          <a:r>
                            <a:rPr lang="en-US" dirty="0" smtClean="0"/>
                            <a:t>324</a:t>
                          </a:r>
                          <a:endParaRPr lang="en-US" dirty="0"/>
                        </a:p>
                      </a:txBody>
                      <a:tcPr/>
                    </a:tc>
                    <a:tc>
                      <a:txBody>
                        <a:bodyPr/>
                        <a:lstStyle/>
                        <a:p>
                          <a:r>
                            <a:rPr lang="en-US" dirty="0" smtClean="0"/>
                            <a:t>144</a:t>
                          </a:r>
                          <a:endParaRPr lang="en-US" dirty="0"/>
                        </a:p>
                      </a:txBody>
                      <a:tcPr/>
                    </a:tc>
                  </a:tr>
                  <a:tr h="167291">
                    <a:tc>
                      <a:txBody>
                        <a:bodyPr/>
                        <a:lstStyle/>
                        <a:p>
                          <a:r>
                            <a:rPr lang="en-US" dirty="0" smtClean="0"/>
                            <a:t>10</a:t>
                          </a:r>
                          <a:endParaRPr lang="en-US" dirty="0"/>
                        </a:p>
                      </a:txBody>
                      <a:tcPr/>
                    </a:tc>
                    <a:tc>
                      <a:txBody>
                        <a:bodyPr/>
                        <a:lstStyle/>
                        <a:p>
                          <a:r>
                            <a:rPr lang="en-US" dirty="0" smtClean="0"/>
                            <a:t>20</a:t>
                          </a:r>
                          <a:endParaRPr lang="en-US" dirty="0"/>
                        </a:p>
                      </a:txBody>
                      <a:tcPr/>
                    </a:tc>
                    <a:tc>
                      <a:txBody>
                        <a:bodyPr/>
                        <a:lstStyle/>
                        <a:p>
                          <a:r>
                            <a:rPr lang="en-US" dirty="0" smtClean="0"/>
                            <a:t>100</a:t>
                          </a:r>
                          <a:endParaRPr lang="en-US" dirty="0"/>
                        </a:p>
                      </a:txBody>
                      <a:tcPr/>
                    </a:tc>
                    <a:tc>
                      <a:txBody>
                        <a:bodyPr/>
                        <a:lstStyle/>
                        <a:p>
                          <a:r>
                            <a:rPr lang="en-US" dirty="0" smtClean="0"/>
                            <a:t>400</a:t>
                          </a:r>
                          <a:endParaRPr lang="en-US" dirty="0"/>
                        </a:p>
                      </a:txBody>
                      <a:tcPr/>
                    </a:tc>
                    <a:tc>
                      <a:txBody>
                        <a:bodyPr/>
                        <a:lstStyle/>
                        <a:p>
                          <a:r>
                            <a:rPr lang="en-US" dirty="0" smtClean="0"/>
                            <a:t>200</a:t>
                          </a:r>
                          <a:endParaRPr lang="en-US" dirty="0"/>
                        </a:p>
                      </a:txBody>
                      <a:tcPr/>
                    </a:tc>
                  </a:tr>
                  <a:tr h="167291">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𝑥</m:t>
                                    </m:r>
                                    <m:r>
                                      <a:rPr lang="en-US" b="0" i="1" smtClean="0">
                                        <a:latin typeface="Cambria Math"/>
                                      </a:rPr>
                                      <m:t>=</m:t>
                                    </m:r>
                                    <m:r>
                                      <a:rPr lang="en-US" b="0" i="1" smtClean="0">
                                        <a:latin typeface="Cambria Math"/>
                                      </a:rPr>
                                      <m:t>34</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𝑦</m:t>
                                    </m:r>
                                    <m:r>
                                      <a:rPr lang="en-US" b="0" i="1" smtClean="0">
                                        <a:latin typeface="Cambria Math"/>
                                      </a:rPr>
                                      <m:t>=</m:t>
                                    </m:r>
                                    <m:r>
                                      <a:rPr lang="en-US" b="0" i="1" smtClean="0">
                                        <a:latin typeface="Cambria Math"/>
                                      </a:rPr>
                                      <m:t>90</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r>
                                      <a:rPr lang="en-US" b="0" i="1" smtClean="0">
                                        <a:latin typeface="Cambria Math"/>
                                      </a:rPr>
                                      <m:t>248</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𝑦</m:t>
                                        </m:r>
                                      </m:e>
                                      <m:sup>
                                        <m:r>
                                          <a:rPr lang="en-US" b="0" i="1" smtClean="0">
                                            <a:latin typeface="Cambria Math"/>
                                          </a:rPr>
                                          <m:t>2</m:t>
                                        </m:r>
                                      </m:sup>
                                    </m:sSup>
                                    <m:r>
                                      <a:rPr lang="en-US" b="0" i="1" smtClean="0">
                                        <a:latin typeface="Cambria Math"/>
                                      </a:rPr>
                                      <m:t>=</m:t>
                                    </m:r>
                                    <m:r>
                                      <a:rPr lang="en-US" b="0" i="1" smtClean="0">
                                        <a:latin typeface="Cambria Math"/>
                                      </a:rPr>
                                      <m:t>1446</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𝑥𝑦</m:t>
                                    </m:r>
                                    <m:r>
                                      <a:rPr lang="en-US" b="0" i="1" smtClean="0">
                                        <a:latin typeface="Cambria Math"/>
                                      </a:rPr>
                                      <m:t>=</m:t>
                                    </m:r>
                                    <m:r>
                                      <a:rPr lang="en-US" b="0" i="1" smtClean="0">
                                        <a:latin typeface="Cambria Math"/>
                                      </a:rPr>
                                      <m:t>582</m:t>
                                    </m:r>
                                  </m:e>
                                </m:nary>
                              </m:oMath>
                            </m:oMathPara>
                          </a14:m>
                          <a:endParaRPr lang="en-US"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289157494"/>
                  </p:ext>
                </p:extLst>
              </p:nvPr>
            </p:nvGraphicFramePr>
            <p:xfrm>
              <a:off x="1219200" y="2895600"/>
              <a:ext cx="6096000" cy="3322194"/>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1920">
                    <a:tc>
                      <a:txBody>
                        <a:bodyPr/>
                        <a:lstStyle/>
                        <a:p>
                          <a:endParaRPr lang="en-US"/>
                        </a:p>
                      </a:txBody>
                      <a:tcPr>
                        <a:blipFill rotWithShape="1">
                          <a:blip r:embed="rId5"/>
                          <a:stretch>
                            <a:fillRect t="-8197" r="-400000" b="-793443"/>
                          </a:stretch>
                        </a:blipFill>
                      </a:tcPr>
                    </a:tc>
                    <a:tc>
                      <a:txBody>
                        <a:bodyPr/>
                        <a:lstStyle/>
                        <a:p>
                          <a:endParaRPr lang="en-US"/>
                        </a:p>
                      </a:txBody>
                      <a:tcPr>
                        <a:blipFill rotWithShape="1">
                          <a:blip r:embed="rId5"/>
                          <a:stretch>
                            <a:fillRect l="-100000" t="-8197" r="-300000" b="-793443"/>
                          </a:stretch>
                        </a:blipFill>
                      </a:tcPr>
                    </a:tc>
                    <a:tc>
                      <a:txBody>
                        <a:bodyPr/>
                        <a:lstStyle/>
                        <a:p>
                          <a:endParaRPr lang="en-US"/>
                        </a:p>
                      </a:txBody>
                      <a:tcPr>
                        <a:blipFill rotWithShape="1">
                          <a:blip r:embed="rId5"/>
                          <a:stretch>
                            <a:fillRect l="-200000" t="-8197" r="-200000" b="-793443"/>
                          </a:stretch>
                        </a:blipFill>
                      </a:tcPr>
                    </a:tc>
                    <a:tc>
                      <a:txBody>
                        <a:bodyPr/>
                        <a:lstStyle/>
                        <a:p>
                          <a:endParaRPr lang="en-US"/>
                        </a:p>
                      </a:txBody>
                      <a:tcPr>
                        <a:blipFill rotWithShape="1">
                          <a:blip r:embed="rId5"/>
                          <a:stretch>
                            <a:fillRect l="-300000" t="-8197" r="-100000" b="-793443"/>
                          </a:stretch>
                        </a:blipFill>
                      </a:tcPr>
                    </a:tc>
                    <a:tc>
                      <a:txBody>
                        <a:bodyPr/>
                        <a:lstStyle/>
                        <a:p>
                          <a:endParaRPr lang="en-US"/>
                        </a:p>
                      </a:txBody>
                      <a:tcPr>
                        <a:blipFill rotWithShape="1">
                          <a:blip r:embed="rId5"/>
                          <a:stretch>
                            <a:fillRect l="-400000" t="-8197" b="-793443"/>
                          </a:stretch>
                        </a:blipFill>
                      </a:tcPr>
                    </a:tc>
                  </a:tr>
                  <a:tr h="365760">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64</a:t>
                          </a:r>
                          <a:endParaRPr lang="en-US" dirty="0"/>
                        </a:p>
                      </a:txBody>
                      <a:tcPr/>
                    </a:tc>
                    <a:tc>
                      <a:txBody>
                        <a:bodyPr/>
                        <a:lstStyle/>
                        <a:p>
                          <a:r>
                            <a:rPr lang="en-US" dirty="0" smtClean="0"/>
                            <a:t>8</a:t>
                          </a:r>
                          <a:endParaRPr lang="en-US" dirty="0"/>
                        </a:p>
                      </a:txBody>
                      <a:tcPr/>
                    </a:tc>
                  </a:tr>
                  <a:tr h="365760">
                    <a:tc>
                      <a:txBody>
                        <a:bodyPr/>
                        <a:lstStyle/>
                        <a:p>
                          <a:r>
                            <a:rPr lang="en-US" dirty="0" smtClean="0"/>
                            <a:t>3</a:t>
                          </a:r>
                          <a:endParaRPr lang="en-US" dirty="0"/>
                        </a:p>
                      </a:txBody>
                      <a:tcPr/>
                    </a:tc>
                    <a:tc>
                      <a:txBody>
                        <a:bodyPr/>
                        <a:lstStyle/>
                        <a:p>
                          <a:r>
                            <a:rPr lang="en-US" dirty="0" smtClean="0"/>
                            <a:t>12</a:t>
                          </a:r>
                          <a:endParaRPr lang="en-US" dirty="0"/>
                        </a:p>
                      </a:txBody>
                      <a:tcPr/>
                    </a:tc>
                    <a:tc>
                      <a:txBody>
                        <a:bodyPr/>
                        <a:lstStyle/>
                        <a:p>
                          <a:r>
                            <a:rPr lang="en-US" dirty="0" smtClean="0"/>
                            <a:t>9</a:t>
                          </a:r>
                          <a:endParaRPr lang="en-US" dirty="0"/>
                        </a:p>
                      </a:txBody>
                      <a:tcPr/>
                    </a:tc>
                    <a:tc>
                      <a:txBody>
                        <a:bodyPr/>
                        <a:lstStyle/>
                        <a:p>
                          <a:r>
                            <a:rPr lang="en-US" dirty="0" smtClean="0"/>
                            <a:t>144</a:t>
                          </a:r>
                          <a:endParaRPr lang="en-US" dirty="0"/>
                        </a:p>
                      </a:txBody>
                      <a:tcPr/>
                    </a:tc>
                    <a:tc>
                      <a:txBody>
                        <a:bodyPr/>
                        <a:lstStyle/>
                        <a:p>
                          <a:r>
                            <a:rPr lang="en-US" dirty="0" smtClean="0"/>
                            <a:t>36</a:t>
                          </a:r>
                          <a:endParaRPr lang="en-US" dirty="0"/>
                        </a:p>
                      </a:txBody>
                      <a:tcPr/>
                    </a:tc>
                  </a:tr>
                  <a:tr h="365760">
                    <a:tc>
                      <a:txBody>
                        <a:bodyPr/>
                        <a:lstStyle/>
                        <a:p>
                          <a:r>
                            <a:rPr lang="en-US" dirty="0" smtClean="0"/>
                            <a:t>5</a:t>
                          </a:r>
                          <a:endParaRPr lang="en-US" dirty="0"/>
                        </a:p>
                      </a:txBody>
                      <a:tcPr/>
                    </a:tc>
                    <a:tc>
                      <a:txBody>
                        <a:bodyPr/>
                        <a:lstStyle/>
                        <a:p>
                          <a:r>
                            <a:rPr lang="en-US" dirty="0" smtClean="0"/>
                            <a:t>15</a:t>
                          </a:r>
                          <a:endParaRPr lang="en-US" dirty="0"/>
                        </a:p>
                      </a:txBody>
                      <a:tcPr/>
                    </a:tc>
                    <a:tc>
                      <a:txBody>
                        <a:bodyPr/>
                        <a:lstStyle/>
                        <a:p>
                          <a:r>
                            <a:rPr lang="en-US" dirty="0" smtClean="0"/>
                            <a:t>25</a:t>
                          </a:r>
                          <a:endParaRPr lang="en-US" dirty="0"/>
                        </a:p>
                      </a:txBody>
                      <a:tcPr/>
                    </a:tc>
                    <a:tc>
                      <a:txBody>
                        <a:bodyPr/>
                        <a:lstStyle/>
                        <a:p>
                          <a:r>
                            <a:rPr lang="en-US" dirty="0" smtClean="0"/>
                            <a:t>225</a:t>
                          </a:r>
                          <a:endParaRPr lang="en-US" dirty="0"/>
                        </a:p>
                      </a:txBody>
                      <a:tcPr/>
                    </a:tc>
                    <a:tc>
                      <a:txBody>
                        <a:bodyPr/>
                        <a:lstStyle/>
                        <a:p>
                          <a:r>
                            <a:rPr lang="en-US" dirty="0" smtClean="0"/>
                            <a:t>75</a:t>
                          </a:r>
                          <a:endParaRPr lang="en-US" dirty="0"/>
                        </a:p>
                      </a:txBody>
                      <a:tcPr/>
                    </a:tc>
                  </a:tr>
                  <a:tr h="365760">
                    <a:tc>
                      <a:txBody>
                        <a:bodyPr/>
                        <a:lstStyle/>
                        <a:p>
                          <a:r>
                            <a:rPr lang="en-US" dirty="0" smtClean="0"/>
                            <a:t>7</a:t>
                          </a:r>
                          <a:endParaRPr lang="en-US" dirty="0"/>
                        </a:p>
                      </a:txBody>
                      <a:tcPr/>
                    </a:tc>
                    <a:tc>
                      <a:txBody>
                        <a:bodyPr/>
                        <a:lstStyle/>
                        <a:p>
                          <a:r>
                            <a:rPr lang="en-US" dirty="0" smtClean="0"/>
                            <a:t>17</a:t>
                          </a:r>
                          <a:endParaRPr lang="en-US" dirty="0"/>
                        </a:p>
                      </a:txBody>
                      <a:tcPr/>
                    </a:tc>
                    <a:tc>
                      <a:txBody>
                        <a:bodyPr/>
                        <a:lstStyle/>
                        <a:p>
                          <a:r>
                            <a:rPr lang="en-US" dirty="0" smtClean="0"/>
                            <a:t>49</a:t>
                          </a:r>
                          <a:endParaRPr lang="en-US" dirty="0"/>
                        </a:p>
                      </a:txBody>
                      <a:tcPr/>
                    </a:tc>
                    <a:tc>
                      <a:txBody>
                        <a:bodyPr/>
                        <a:lstStyle/>
                        <a:p>
                          <a:r>
                            <a:rPr lang="en-US" dirty="0" smtClean="0"/>
                            <a:t>289</a:t>
                          </a:r>
                          <a:endParaRPr lang="en-US" dirty="0"/>
                        </a:p>
                      </a:txBody>
                      <a:tcPr/>
                    </a:tc>
                    <a:tc>
                      <a:txBody>
                        <a:bodyPr/>
                        <a:lstStyle/>
                        <a:p>
                          <a:r>
                            <a:rPr lang="en-US" dirty="0" smtClean="0"/>
                            <a:t>119</a:t>
                          </a:r>
                          <a:endParaRPr lang="en-US" dirty="0"/>
                        </a:p>
                      </a:txBody>
                      <a:tcPr/>
                    </a:tc>
                  </a:tr>
                  <a:tr h="365760">
                    <a:tc>
                      <a:txBody>
                        <a:bodyPr/>
                        <a:lstStyle/>
                        <a:p>
                          <a:r>
                            <a:rPr lang="en-US" dirty="0" smtClean="0"/>
                            <a:t>8</a:t>
                          </a:r>
                          <a:endParaRPr lang="en-US" dirty="0"/>
                        </a:p>
                      </a:txBody>
                      <a:tcPr/>
                    </a:tc>
                    <a:tc>
                      <a:txBody>
                        <a:bodyPr/>
                        <a:lstStyle/>
                        <a:p>
                          <a:r>
                            <a:rPr lang="en-US" dirty="0" smtClean="0"/>
                            <a:t>18</a:t>
                          </a:r>
                          <a:endParaRPr lang="en-US" dirty="0"/>
                        </a:p>
                      </a:txBody>
                      <a:tcPr/>
                    </a:tc>
                    <a:tc>
                      <a:txBody>
                        <a:bodyPr/>
                        <a:lstStyle/>
                        <a:p>
                          <a:r>
                            <a:rPr lang="en-US" dirty="0" smtClean="0"/>
                            <a:t>64</a:t>
                          </a:r>
                          <a:endParaRPr lang="en-US" dirty="0"/>
                        </a:p>
                      </a:txBody>
                      <a:tcPr/>
                    </a:tc>
                    <a:tc>
                      <a:txBody>
                        <a:bodyPr/>
                        <a:lstStyle/>
                        <a:p>
                          <a:r>
                            <a:rPr lang="en-US" dirty="0" smtClean="0"/>
                            <a:t>324</a:t>
                          </a:r>
                          <a:endParaRPr lang="en-US" dirty="0"/>
                        </a:p>
                      </a:txBody>
                      <a:tcPr/>
                    </a:tc>
                    <a:tc>
                      <a:txBody>
                        <a:bodyPr/>
                        <a:lstStyle/>
                        <a:p>
                          <a:r>
                            <a:rPr lang="en-US" dirty="0" smtClean="0"/>
                            <a:t>144</a:t>
                          </a:r>
                          <a:endParaRPr lang="en-US" dirty="0"/>
                        </a:p>
                      </a:txBody>
                      <a:tcPr/>
                    </a:tc>
                  </a:tr>
                  <a:tr h="365760">
                    <a:tc>
                      <a:txBody>
                        <a:bodyPr/>
                        <a:lstStyle/>
                        <a:p>
                          <a:r>
                            <a:rPr lang="en-US" dirty="0" smtClean="0"/>
                            <a:t>10</a:t>
                          </a:r>
                          <a:endParaRPr lang="en-US" dirty="0"/>
                        </a:p>
                      </a:txBody>
                      <a:tcPr/>
                    </a:tc>
                    <a:tc>
                      <a:txBody>
                        <a:bodyPr/>
                        <a:lstStyle/>
                        <a:p>
                          <a:r>
                            <a:rPr lang="en-US" dirty="0" smtClean="0"/>
                            <a:t>20</a:t>
                          </a:r>
                          <a:endParaRPr lang="en-US" dirty="0"/>
                        </a:p>
                      </a:txBody>
                      <a:tcPr/>
                    </a:tc>
                    <a:tc>
                      <a:txBody>
                        <a:bodyPr/>
                        <a:lstStyle/>
                        <a:p>
                          <a:r>
                            <a:rPr lang="en-US" dirty="0" smtClean="0"/>
                            <a:t>100</a:t>
                          </a:r>
                          <a:endParaRPr lang="en-US" dirty="0"/>
                        </a:p>
                      </a:txBody>
                      <a:tcPr/>
                    </a:tc>
                    <a:tc>
                      <a:txBody>
                        <a:bodyPr/>
                        <a:lstStyle/>
                        <a:p>
                          <a:r>
                            <a:rPr lang="en-US" dirty="0" smtClean="0"/>
                            <a:t>400</a:t>
                          </a:r>
                          <a:endParaRPr lang="en-US" dirty="0"/>
                        </a:p>
                      </a:txBody>
                      <a:tcPr/>
                    </a:tc>
                    <a:tc>
                      <a:txBody>
                        <a:bodyPr/>
                        <a:lstStyle/>
                        <a:p>
                          <a:r>
                            <a:rPr lang="en-US" dirty="0" smtClean="0"/>
                            <a:t>200</a:t>
                          </a:r>
                          <a:endParaRPr lang="en-US" dirty="0"/>
                        </a:p>
                      </a:txBody>
                      <a:tcPr/>
                    </a:tc>
                  </a:tr>
                  <a:tr h="755714">
                    <a:tc>
                      <a:txBody>
                        <a:bodyPr/>
                        <a:lstStyle/>
                        <a:p>
                          <a:endParaRPr lang="en-US"/>
                        </a:p>
                      </a:txBody>
                      <a:tcPr>
                        <a:blipFill rotWithShape="1">
                          <a:blip r:embed="rId5"/>
                          <a:stretch>
                            <a:fillRect t="-343548" r="-400000"/>
                          </a:stretch>
                        </a:blipFill>
                      </a:tcPr>
                    </a:tc>
                    <a:tc>
                      <a:txBody>
                        <a:bodyPr/>
                        <a:lstStyle/>
                        <a:p>
                          <a:endParaRPr lang="en-US"/>
                        </a:p>
                      </a:txBody>
                      <a:tcPr>
                        <a:blipFill rotWithShape="1">
                          <a:blip r:embed="rId5"/>
                          <a:stretch>
                            <a:fillRect l="-100000" t="-343548" r="-300000"/>
                          </a:stretch>
                        </a:blipFill>
                      </a:tcPr>
                    </a:tc>
                    <a:tc>
                      <a:txBody>
                        <a:bodyPr/>
                        <a:lstStyle/>
                        <a:p>
                          <a:endParaRPr lang="en-US"/>
                        </a:p>
                      </a:txBody>
                      <a:tcPr>
                        <a:blipFill rotWithShape="1">
                          <a:blip r:embed="rId5"/>
                          <a:stretch>
                            <a:fillRect l="-200000" t="-343548" r="-200000"/>
                          </a:stretch>
                        </a:blipFill>
                      </a:tcPr>
                    </a:tc>
                    <a:tc>
                      <a:txBody>
                        <a:bodyPr/>
                        <a:lstStyle/>
                        <a:p>
                          <a:endParaRPr lang="en-US"/>
                        </a:p>
                      </a:txBody>
                      <a:tcPr>
                        <a:blipFill rotWithShape="1">
                          <a:blip r:embed="rId5"/>
                          <a:stretch>
                            <a:fillRect l="-300000" t="-343548" r="-100000"/>
                          </a:stretch>
                        </a:blipFill>
                      </a:tcPr>
                    </a:tc>
                    <a:tc>
                      <a:txBody>
                        <a:bodyPr/>
                        <a:lstStyle/>
                        <a:p>
                          <a:endParaRPr lang="en-US"/>
                        </a:p>
                      </a:txBody>
                      <a:tcPr>
                        <a:blipFill rotWithShape="1">
                          <a:blip r:embed="rId5"/>
                          <a:stretch>
                            <a:fillRect l="-400000" t="-343548"/>
                          </a:stretch>
                        </a:blipFill>
                      </a:tcPr>
                    </a:tc>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82505414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953000"/>
              </a:xfrm>
            </p:spPr>
            <p:txBody>
              <a:bodyPr>
                <a:normAutofit/>
              </a:bodyPr>
              <a:lstStyle/>
              <a:p>
                <a:pPr marL="0" indent="0">
                  <a:lnSpc>
                    <a:spcPct val="100000"/>
                  </a:lnSpc>
                  <a:spcBef>
                    <a:spcPts val="1245"/>
                  </a:spcBef>
                  <a:buNone/>
                </a:pPr>
                <a:r>
                  <a:rPr lang="en-US" sz="2200" b="1" spc="15" dirty="0" smtClean="0">
                    <a:latin typeface="LM Roman Caps 10"/>
                    <a:cs typeface="LM Roman Caps 10"/>
                  </a:rPr>
                  <a:t>Example</a:t>
                </a:r>
                <a:r>
                  <a:rPr lang="en-US" sz="2200" spc="15" dirty="0" smtClean="0">
                    <a:latin typeface="LM Roman Caps 10"/>
                    <a:cs typeface="LM Roman Caps 10"/>
                  </a:rPr>
                  <a:t>:</a:t>
                </a:r>
                <a:r>
                  <a:rPr lang="en-US" sz="2200" spc="15" dirty="0" smtClean="0">
                    <a:solidFill>
                      <a:srgbClr val="007F00"/>
                    </a:solidFill>
                    <a:latin typeface="LM Roman Caps 10"/>
                    <a:cs typeface="LM Roman Caps 10"/>
                  </a:rPr>
                  <a:t/>
                </a:r>
                <a:r>
                  <a:rPr lang="en-US" sz="2200" spc="5" dirty="0" smtClean="0">
                    <a:latin typeface="LM Sans 12"/>
                    <a:cs typeface="LM Sans 12"/>
                  </a:rPr>
                  <a:t>Calculate </a:t>
                </a:r>
                <a:r>
                  <a:rPr lang="en-US" sz="2200" spc="10" dirty="0">
                    <a:latin typeface="LM Sans 12"/>
                    <a:cs typeface="LM Sans 12"/>
                  </a:rPr>
                  <a:t>the </a:t>
                </a:r>
                <a:r>
                  <a:rPr lang="en-US" sz="2200" dirty="0">
                    <a:latin typeface="LM Sans 12"/>
                    <a:cs typeface="LM Sans 12"/>
                  </a:rPr>
                  <a:t>arithmetic </a:t>
                </a:r>
                <a:r>
                  <a:rPr lang="en-US" sz="2200" spc="10" dirty="0">
                    <a:latin typeface="LM Sans 12"/>
                    <a:cs typeface="LM Sans 12"/>
                  </a:rPr>
                  <a:t>mean </a:t>
                </a:r>
                <a:r>
                  <a:rPr lang="en-US" sz="2200" spc="5" dirty="0">
                    <a:latin typeface="LM Sans 12"/>
                    <a:cs typeface="LM Sans 12"/>
                  </a:rPr>
                  <a:t>of </a:t>
                </a:r>
                <a:r>
                  <a:rPr lang="en-US" sz="2200" spc="10" dirty="0">
                    <a:latin typeface="LM Sans 12"/>
                    <a:cs typeface="LM Sans 12"/>
                  </a:rPr>
                  <a:t>the </a:t>
                </a:r>
                <a:r>
                  <a:rPr lang="en-US" sz="2200" dirty="0">
                    <a:latin typeface="LM Sans 12"/>
                    <a:cs typeface="LM Sans 12"/>
                  </a:rPr>
                  <a:t>marks </a:t>
                </a:r>
                <a:r>
                  <a:rPr lang="en-US" sz="2200" spc="10" dirty="0">
                    <a:latin typeface="LM Sans 12"/>
                    <a:cs typeface="LM Sans 12"/>
                  </a:rPr>
                  <a:t>from the </a:t>
                </a:r>
                <a:r>
                  <a:rPr lang="en-US" sz="2200" dirty="0">
                    <a:latin typeface="LM Sans 12"/>
                    <a:cs typeface="LM Sans 12"/>
                  </a:rPr>
                  <a:t>following  </a:t>
                </a:r>
                <a:r>
                  <a:rPr lang="en-US" sz="2200" spc="5" dirty="0">
                    <a:latin typeface="LM Sans 12"/>
                    <a:cs typeface="LM Sans 12"/>
                  </a:rPr>
                  <a:t>table</a:t>
                </a:r>
                <a:r>
                  <a:rPr lang="en-US" sz="2200" spc="5" dirty="0" smtClean="0">
                    <a:latin typeface="LM Sans 12"/>
                    <a:cs typeface="LM Sans 12"/>
                  </a:rPr>
                  <a:t>:</a:t>
                </a:r>
              </a:p>
              <a:p>
                <a:pPr marL="0" indent="0">
                  <a:lnSpc>
                    <a:spcPct val="100000"/>
                  </a:lnSpc>
                  <a:spcBef>
                    <a:spcPts val="1245"/>
                  </a:spcBef>
                  <a:buNone/>
                </a:pPr>
                <a:endParaRPr lang="en-US" sz="2200" spc="5" dirty="0">
                  <a:latin typeface="LM Sans 12"/>
                  <a:cs typeface="LM Sans 12"/>
                </a:endParaRPr>
              </a:p>
              <a:p>
                <a:pPr marL="0" indent="0">
                  <a:lnSpc>
                    <a:spcPct val="100000"/>
                  </a:lnSpc>
                  <a:spcBef>
                    <a:spcPts val="1245"/>
                  </a:spcBef>
                  <a:buNone/>
                </a:pPr>
                <a:r>
                  <a:rPr lang="en-US" sz="2200" b="1" spc="5" dirty="0" smtClean="0">
                    <a:latin typeface="LM Sans 12"/>
                    <a:cs typeface="LM Sans 12"/>
                  </a:rPr>
                  <a:t>Solution: i=10,D=x-</a:t>
                </a:r>
                <a:r>
                  <a:rPr lang="en-US" sz="2200" b="1" spc="5" dirty="0" err="1" smtClean="0">
                    <a:latin typeface="LM Sans 12"/>
                    <a:cs typeface="LM Sans 12"/>
                  </a:rPr>
                  <a:t>a,a</a:t>
                </a:r>
                <a:r>
                  <a:rPr lang="en-US" sz="2200" b="1" spc="5" dirty="0" smtClean="0">
                    <a:latin typeface="LM Sans 12"/>
                    <a:cs typeface="LM Sans 12"/>
                  </a:rPr>
                  <a:t>=35			=35+</a:t>
                </a:r>
                <a14:m>
                  <m:oMath xmlns:m="http://schemas.openxmlformats.org/officeDocument/2006/math">
                    <m:f>
                      <m:fPr>
                        <m:ctrlPr>
                          <a:rPr lang="en-US" sz="2200" b="1" i="1" spc="5" smtClean="0">
                            <a:latin typeface="Cambria Math"/>
                          </a:rPr>
                        </m:ctrlPr>
                      </m:fPr>
                      <m:num>
                        <m:r>
                          <a:rPr lang="en-US" sz="2200" b="1" i="1" spc="5" smtClean="0">
                            <a:latin typeface="Cambria Math"/>
                          </a:rPr>
                          <m:t>−</m:t>
                        </m:r>
                        <m:r>
                          <a:rPr lang="en-US" sz="2200" b="1" i="1" spc="5" smtClean="0">
                            <a:latin typeface="Cambria Math"/>
                          </a:rPr>
                          <m:t>𝟕𝟎𝟎</m:t>
                        </m:r>
                      </m:num>
                      <m:den>
                        <m:r>
                          <a:rPr lang="en-US" sz="2200" b="1" i="1" spc="5" smtClean="0">
                            <a:latin typeface="Cambria Math"/>
                          </a:rPr>
                          <m:t>𝟏𝟎𝟎</m:t>
                        </m:r>
                      </m:den>
                    </m:f>
                    <m:r>
                      <a:rPr lang="en-US" sz="2200" b="1" i="1" spc="5" smtClean="0">
                        <a:latin typeface="Cambria Math"/>
                      </a:rPr>
                      <m:t>=</m:t>
                    </m:r>
                    <m:r>
                      <a:rPr lang="en-US" sz="2200" b="1" i="1" spc="5" smtClean="0">
                        <a:latin typeface="Cambria Math"/>
                      </a:rPr>
                      <m:t>𝟑𝟓</m:t>
                    </m:r>
                    <m:r>
                      <a:rPr lang="en-US" sz="2200" b="1" i="1" spc="5" smtClean="0">
                        <a:latin typeface="Cambria Math"/>
                      </a:rPr>
                      <m:t>−</m:t>
                    </m:r>
                    <m:r>
                      <a:rPr lang="en-US" sz="2200" b="1" i="1" spc="5" smtClean="0">
                        <a:latin typeface="Cambria Math"/>
                      </a:rPr>
                      <m:t>𝟕</m:t>
                    </m:r>
                    <m:r>
                      <a:rPr lang="en-US" sz="2200" b="1" i="1" spc="5" smtClean="0">
                        <a:latin typeface="Cambria Math"/>
                      </a:rPr>
                      <m:t>=</m:t>
                    </m:r>
                    <m:r>
                      <a:rPr lang="en-US" sz="2200" b="1" i="1" spc="5" smtClean="0">
                        <a:latin typeface="Cambria Math"/>
                      </a:rPr>
                      <m:t>𝟐𝟖</m:t>
                    </m:r>
                  </m:oMath>
                </a14:m>
                <a:endParaRPr lang="en-US" sz="2200" b="1" spc="5" dirty="0" smtClean="0">
                  <a:latin typeface="LM Sans 12"/>
                  <a:cs typeface="LM Sans 12"/>
                </a:endParaRPr>
              </a:p>
              <a:p>
                <a:pPr marL="0" indent="0">
                  <a:lnSpc>
                    <a:spcPct val="100000"/>
                  </a:lnSpc>
                  <a:spcBef>
                    <a:spcPts val="1245"/>
                  </a:spcBef>
                  <a:buNone/>
                </a:pPr>
                <a:endParaRPr lang="en-US" sz="2200" spc="5" dirty="0" smtClean="0">
                  <a:latin typeface="LM Sans 12"/>
                  <a:cs typeface="LM Sans 12"/>
                </a:endParaRPr>
              </a:p>
              <a:p>
                <a:pPr marL="0" indent="0">
                  <a:lnSpc>
                    <a:spcPct val="100000"/>
                  </a:lnSpc>
                  <a:spcBef>
                    <a:spcPts val="1245"/>
                  </a:spcBef>
                  <a:buNone/>
                </a:pPr>
                <a:endParaRPr lang="en-US" sz="2200" dirty="0">
                  <a:latin typeface="LM Sans 12"/>
                  <a:cs typeface="LM Sans 12"/>
                </a:endParaRP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953000"/>
              </a:xfrm>
              <a:blipFill rotWithShape="1">
                <a:blip r:embed="rId2"/>
                <a:stretch>
                  <a:fillRect l="-963" t="-6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0FE6D5B-9D83-4229-AD74-16B80D1F6F1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Daily Quiz (CO1)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307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6864" y="1871597"/>
            <a:ext cx="506571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xmlns="" val="2113506041"/>
              </p:ext>
            </p:extLst>
          </p:nvPr>
        </p:nvGraphicFramePr>
        <p:xfrm>
          <a:off x="1676400" y="3429000"/>
          <a:ext cx="6172200" cy="2595880"/>
        </p:xfrm>
        <a:graphic>
          <a:graphicData uri="http://schemas.openxmlformats.org/drawingml/2006/table">
            <a:tbl>
              <a:tblPr firstRow="1" bandRow="1">
                <a:tableStyleId>{5C22544A-7EE6-4342-B048-85BDC9FD1C3A}</a:tableStyleId>
              </a:tblPr>
              <a:tblGrid>
                <a:gridCol w="975360"/>
                <a:gridCol w="975360"/>
                <a:gridCol w="975360"/>
                <a:gridCol w="1722120"/>
                <a:gridCol w="1524000"/>
              </a:tblGrid>
              <a:tr h="370840">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err="1" smtClean="0"/>
                        <a:t>fx</a:t>
                      </a:r>
                      <a:endParaRPr lang="en-US" dirty="0"/>
                    </a:p>
                  </a:txBody>
                  <a:tcPr/>
                </a:tc>
                <a:tc>
                  <a:txBody>
                    <a:bodyPr/>
                    <a:lstStyle/>
                    <a:p>
                      <a:r>
                        <a:rPr lang="en-US" dirty="0" smtClean="0"/>
                        <a:t>D=x-a</a:t>
                      </a:r>
                      <a:endParaRPr lang="en-US" dirty="0"/>
                    </a:p>
                  </a:txBody>
                  <a:tcPr/>
                </a:tc>
                <a:tc>
                  <a:txBody>
                    <a:bodyPr/>
                    <a:lstStyle/>
                    <a:p>
                      <a:r>
                        <a:rPr lang="en-US" dirty="0" err="1" smtClean="0"/>
                        <a:t>Fd</a:t>
                      </a:r>
                      <a:endParaRPr lang="en-US" dirty="0"/>
                    </a:p>
                  </a:txBody>
                  <a:tcPr/>
                </a:tc>
              </a:tr>
              <a:tr h="370840">
                <a:tc>
                  <a:txBody>
                    <a:bodyPr/>
                    <a:lstStyle/>
                    <a:p>
                      <a:r>
                        <a:rPr lang="en-US" dirty="0" smtClean="0"/>
                        <a:t>5</a:t>
                      </a:r>
                      <a:endParaRPr lang="en-US" dirty="0"/>
                    </a:p>
                  </a:txBody>
                  <a:tcPr/>
                </a:tc>
                <a:tc>
                  <a:txBody>
                    <a:bodyPr/>
                    <a:lstStyle/>
                    <a:p>
                      <a:r>
                        <a:rPr lang="en-US" dirty="0" smtClean="0"/>
                        <a:t>12</a:t>
                      </a:r>
                      <a:endParaRPr lang="en-US" dirty="0"/>
                    </a:p>
                  </a:txBody>
                  <a:tcPr/>
                </a:tc>
                <a:tc>
                  <a:txBody>
                    <a:bodyPr/>
                    <a:lstStyle/>
                    <a:p>
                      <a:r>
                        <a:rPr lang="en-US" dirty="0" smtClean="0"/>
                        <a:t>60</a:t>
                      </a:r>
                      <a:endParaRPr lang="en-US" dirty="0"/>
                    </a:p>
                  </a:txBody>
                  <a:tcPr/>
                </a:tc>
                <a:tc>
                  <a:txBody>
                    <a:bodyPr/>
                    <a:lstStyle/>
                    <a:p>
                      <a:r>
                        <a:rPr lang="en-US" dirty="0" smtClean="0"/>
                        <a:t>5-35=-30</a:t>
                      </a:r>
                      <a:endParaRPr lang="en-US" dirty="0"/>
                    </a:p>
                  </a:txBody>
                  <a:tcPr/>
                </a:tc>
                <a:tc>
                  <a:txBody>
                    <a:bodyPr/>
                    <a:lstStyle/>
                    <a:p>
                      <a:r>
                        <a:rPr lang="en-US" dirty="0" smtClean="0"/>
                        <a:t>-360</a:t>
                      </a:r>
                      <a:endParaRPr lang="en-US" dirty="0"/>
                    </a:p>
                  </a:txBody>
                  <a:tcPr/>
                </a:tc>
              </a:tr>
              <a:tr h="370840">
                <a:tc>
                  <a:txBody>
                    <a:bodyPr/>
                    <a:lstStyle/>
                    <a:p>
                      <a:r>
                        <a:rPr lang="en-US" dirty="0" smtClean="0"/>
                        <a:t>15</a:t>
                      </a:r>
                      <a:endParaRPr lang="en-US" dirty="0"/>
                    </a:p>
                  </a:txBody>
                  <a:tcPr/>
                </a:tc>
                <a:tc>
                  <a:txBody>
                    <a:bodyPr/>
                    <a:lstStyle/>
                    <a:p>
                      <a:r>
                        <a:rPr lang="en-US" dirty="0" smtClean="0"/>
                        <a:t>18</a:t>
                      </a:r>
                      <a:endParaRPr lang="en-US" dirty="0"/>
                    </a:p>
                  </a:txBody>
                  <a:tcPr/>
                </a:tc>
                <a:tc>
                  <a:txBody>
                    <a:bodyPr/>
                    <a:lstStyle/>
                    <a:p>
                      <a:r>
                        <a:rPr lang="en-US" dirty="0" smtClean="0"/>
                        <a:t>270</a:t>
                      </a:r>
                      <a:endParaRPr lang="en-US" dirty="0"/>
                    </a:p>
                  </a:txBody>
                  <a:tcPr/>
                </a:tc>
                <a:tc>
                  <a:txBody>
                    <a:bodyPr/>
                    <a:lstStyle/>
                    <a:p>
                      <a:r>
                        <a:rPr lang="en-US" dirty="0" smtClean="0"/>
                        <a:t>15-35=-20</a:t>
                      </a:r>
                      <a:endParaRPr lang="en-US" dirty="0"/>
                    </a:p>
                  </a:txBody>
                  <a:tcPr/>
                </a:tc>
                <a:tc>
                  <a:txBody>
                    <a:bodyPr/>
                    <a:lstStyle/>
                    <a:p>
                      <a:r>
                        <a:rPr lang="en-US" dirty="0" smtClean="0"/>
                        <a:t>-360</a:t>
                      </a:r>
                      <a:endParaRPr lang="en-US" dirty="0"/>
                    </a:p>
                  </a:txBody>
                  <a:tcPr/>
                </a:tc>
              </a:tr>
              <a:tr h="370840">
                <a:tc>
                  <a:txBody>
                    <a:bodyPr/>
                    <a:lstStyle/>
                    <a:p>
                      <a:r>
                        <a:rPr lang="en-US" dirty="0" smtClean="0"/>
                        <a:t>25</a:t>
                      </a:r>
                      <a:endParaRPr lang="en-US" dirty="0"/>
                    </a:p>
                  </a:txBody>
                  <a:tcPr/>
                </a:tc>
                <a:tc>
                  <a:txBody>
                    <a:bodyPr/>
                    <a:lstStyle/>
                    <a:p>
                      <a:r>
                        <a:rPr lang="en-US" dirty="0" smtClean="0"/>
                        <a:t>27</a:t>
                      </a:r>
                      <a:endParaRPr lang="en-US" dirty="0"/>
                    </a:p>
                  </a:txBody>
                  <a:tcPr/>
                </a:tc>
                <a:tc>
                  <a:txBody>
                    <a:bodyPr/>
                    <a:lstStyle/>
                    <a:p>
                      <a:r>
                        <a:rPr lang="en-US" dirty="0" smtClean="0"/>
                        <a:t>675</a:t>
                      </a:r>
                      <a:endParaRPr lang="en-US" dirty="0"/>
                    </a:p>
                  </a:txBody>
                  <a:tcPr/>
                </a:tc>
                <a:tc>
                  <a:txBody>
                    <a:bodyPr/>
                    <a:lstStyle/>
                    <a:p>
                      <a:r>
                        <a:rPr lang="en-US" dirty="0" smtClean="0"/>
                        <a:t>25-35=-10</a:t>
                      </a:r>
                      <a:endParaRPr lang="en-US" dirty="0"/>
                    </a:p>
                  </a:txBody>
                  <a:tcPr/>
                </a:tc>
                <a:tc>
                  <a:txBody>
                    <a:bodyPr/>
                    <a:lstStyle/>
                    <a:p>
                      <a:r>
                        <a:rPr lang="en-US" dirty="0" smtClean="0"/>
                        <a:t>-270</a:t>
                      </a:r>
                      <a:endParaRPr lang="en-US" dirty="0"/>
                    </a:p>
                  </a:txBody>
                  <a:tcPr/>
                </a:tc>
              </a:tr>
              <a:tr h="370840">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700</a:t>
                      </a:r>
                      <a:endParaRPr lang="en-US" dirty="0"/>
                    </a:p>
                  </a:txBody>
                  <a:tcPr/>
                </a:tc>
                <a:tc>
                  <a:txBody>
                    <a:bodyPr/>
                    <a:lstStyle/>
                    <a:p>
                      <a:r>
                        <a:rPr lang="en-US" dirty="0" smtClean="0"/>
                        <a:t>35-35=0</a:t>
                      </a:r>
                      <a:endParaRPr lang="en-US" dirty="0"/>
                    </a:p>
                  </a:txBody>
                  <a:tcPr/>
                </a:tc>
                <a:tc>
                  <a:txBody>
                    <a:bodyPr/>
                    <a:lstStyle/>
                    <a:p>
                      <a:r>
                        <a:rPr lang="en-US" dirty="0" smtClean="0"/>
                        <a:t>0</a:t>
                      </a:r>
                      <a:endParaRPr lang="en-US" dirty="0"/>
                    </a:p>
                  </a:txBody>
                  <a:tcPr/>
                </a:tc>
              </a:tr>
              <a:tr h="370840">
                <a:tc>
                  <a:txBody>
                    <a:bodyPr/>
                    <a:lstStyle/>
                    <a:p>
                      <a:r>
                        <a:rPr lang="en-US" dirty="0" smtClean="0"/>
                        <a:t>45</a:t>
                      </a:r>
                      <a:endParaRPr lang="en-US" dirty="0"/>
                    </a:p>
                  </a:txBody>
                  <a:tcPr/>
                </a:tc>
                <a:tc>
                  <a:txBody>
                    <a:bodyPr/>
                    <a:lstStyle/>
                    <a:p>
                      <a:r>
                        <a:rPr lang="en-US" dirty="0" smtClean="0"/>
                        <a:t>17</a:t>
                      </a:r>
                      <a:endParaRPr lang="en-US" dirty="0"/>
                    </a:p>
                  </a:txBody>
                  <a:tcPr/>
                </a:tc>
                <a:tc>
                  <a:txBody>
                    <a:bodyPr/>
                    <a:lstStyle/>
                    <a:p>
                      <a:r>
                        <a:rPr lang="en-US" dirty="0" smtClean="0"/>
                        <a:t>765</a:t>
                      </a:r>
                      <a:endParaRPr lang="en-US" dirty="0"/>
                    </a:p>
                  </a:txBody>
                  <a:tcPr/>
                </a:tc>
                <a:tc>
                  <a:txBody>
                    <a:bodyPr/>
                    <a:lstStyle/>
                    <a:p>
                      <a:r>
                        <a:rPr lang="en-US" dirty="0" smtClean="0"/>
                        <a:t>45-35=10</a:t>
                      </a:r>
                      <a:endParaRPr lang="en-US" dirty="0"/>
                    </a:p>
                  </a:txBody>
                  <a:tcPr/>
                </a:tc>
                <a:tc>
                  <a:txBody>
                    <a:bodyPr/>
                    <a:lstStyle/>
                    <a:p>
                      <a:r>
                        <a:rPr lang="en-US" dirty="0" smtClean="0"/>
                        <a:t>170</a:t>
                      </a:r>
                      <a:endParaRPr lang="en-US" dirty="0"/>
                    </a:p>
                  </a:txBody>
                  <a:tcPr/>
                </a:tc>
              </a:tr>
              <a:tr h="370840">
                <a:tc>
                  <a:txBody>
                    <a:bodyPr/>
                    <a:lstStyle/>
                    <a:p>
                      <a:r>
                        <a:rPr lang="en-US" dirty="0" smtClean="0"/>
                        <a:t>55</a:t>
                      </a:r>
                      <a:endParaRPr lang="en-US" dirty="0"/>
                    </a:p>
                  </a:txBody>
                  <a:tcPr/>
                </a:tc>
                <a:tc>
                  <a:txBody>
                    <a:bodyPr/>
                    <a:lstStyle/>
                    <a:p>
                      <a:r>
                        <a:rPr lang="en-US" dirty="0" smtClean="0"/>
                        <a:t>6</a:t>
                      </a:r>
                      <a:endParaRPr lang="en-US" dirty="0"/>
                    </a:p>
                  </a:txBody>
                  <a:tcPr/>
                </a:tc>
                <a:tc>
                  <a:txBody>
                    <a:bodyPr/>
                    <a:lstStyle/>
                    <a:p>
                      <a:r>
                        <a:rPr lang="en-US" dirty="0" smtClean="0"/>
                        <a:t>330</a:t>
                      </a:r>
                      <a:endParaRPr lang="en-US" dirty="0"/>
                    </a:p>
                  </a:txBody>
                  <a:tcPr/>
                </a:tc>
                <a:tc>
                  <a:txBody>
                    <a:bodyPr/>
                    <a:lstStyle/>
                    <a:p>
                      <a:r>
                        <a:rPr lang="en-US" dirty="0" smtClean="0"/>
                        <a:t>55-35=20</a:t>
                      </a:r>
                      <a:endParaRPr lang="en-US" dirty="0"/>
                    </a:p>
                  </a:txBody>
                  <a:tcPr/>
                </a:tc>
                <a:tc>
                  <a:txBody>
                    <a:bodyPr/>
                    <a:lstStyle/>
                    <a:p>
                      <a:r>
                        <a:rPr lang="en-US" dirty="0" smtClean="0"/>
                        <a:t>120</a:t>
                      </a:r>
                      <a:endParaRPr lang="en-US" dirty="0"/>
                    </a:p>
                  </a:txBody>
                  <a:tcPr/>
                </a:tc>
              </a:tr>
            </a:tbl>
          </a:graphicData>
        </a:graphic>
      </p:graphicFrame>
      <p:pic>
        <p:nvPicPr>
          <p:cNvPr id="11"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962400" y="2362200"/>
            <a:ext cx="2057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65205496"/>
      </p:ext>
    </p:extLst>
  </p:cSld>
  <p:clrMapOvr>
    <a:masterClrMapping/>
  </p:clrMapOvr>
  <p:transition spd="slow">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Karl Pearson’s coefficient of correlation is given by</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a:latin typeface="Cambria Math"/>
                            </a:rPr>
                          </m:ctrlPr>
                        </m:fPr>
                        <m:num>
                          <m:r>
                            <a:rPr lang="en-US" sz="2200" i="1">
                              <a:latin typeface="Cambria Math"/>
                            </a:rPr>
                            <m:t>𝑛</m:t>
                          </m:r>
                          <m:nary>
                            <m:naryPr>
                              <m:chr m:val="∑"/>
                              <m:subHide m:val="on"/>
                              <m:supHide m:val="on"/>
                              <m:ctrlPr>
                                <a:rPr lang="en-US" sz="2200" i="1">
                                  <a:latin typeface="Cambria Math"/>
                                </a:rPr>
                              </m:ctrlPr>
                            </m:naryPr>
                            <m:sub/>
                            <m:sup/>
                            <m:e>
                              <m:r>
                                <a:rPr lang="en-US" sz="2200" i="1">
                                  <a:latin typeface="Cambria Math"/>
                                </a:rPr>
                                <m:t>𝑥𝑦</m:t>
                              </m:r>
                            </m:e>
                          </m:nary>
                          <m:r>
                            <a:rPr lang="en-US" sz="2200" i="1">
                              <a:latin typeface="Cambria Math"/>
                            </a:rPr>
                            <m:t>−</m:t>
                          </m:r>
                          <m:nary>
                            <m:naryPr>
                              <m:chr m:val="∑"/>
                              <m:subHide m:val="on"/>
                              <m:supHide m:val="on"/>
                              <m:ctrlPr>
                                <a:rPr lang="en-US" sz="2200" i="1">
                                  <a:latin typeface="Cambria Math"/>
                                </a:rPr>
                              </m:ctrlPr>
                            </m:naryPr>
                            <m:sub/>
                            <m:sup/>
                            <m:e>
                              <m:r>
                                <a:rPr lang="en-US" sz="2200" i="1">
                                  <a:latin typeface="Cambria Math"/>
                                </a:rPr>
                                <m:t>𝑥</m:t>
                              </m:r>
                            </m:e>
                          </m:nary>
                          <m:nary>
                            <m:naryPr>
                              <m:chr m:val="∑"/>
                              <m:subHide m:val="on"/>
                              <m:supHide m:val="on"/>
                              <m:ctrlPr>
                                <a:rPr lang="en-US" sz="2200" i="1">
                                  <a:latin typeface="Cambria Math"/>
                                </a:rPr>
                              </m:ctrlPr>
                            </m:naryPr>
                            <m:sub/>
                            <m:sup/>
                            <m:e>
                              <m:r>
                                <a:rPr lang="en-US" sz="2200" i="1">
                                  <a:latin typeface="Cambria Math"/>
                                </a:rPr>
                                <m:t>𝑦</m:t>
                              </m:r>
                            </m:e>
                          </m:nary>
                        </m:num>
                        <m:den>
                          <m:rad>
                            <m:radPr>
                              <m:degHide m:val="on"/>
                              <m:ctrlPr>
                                <a:rPr lang="en-US" sz="2200" i="1">
                                  <a:latin typeface="Cambria Math"/>
                                </a:rPr>
                              </m:ctrlPr>
                            </m:radPr>
                            <m:deg/>
                            <m:e>
                              <m:r>
                                <a:rPr lang="en-US" sz="2200" i="1">
                                  <a:latin typeface="Cambria Math"/>
                                </a:rPr>
                                <m:t>𝑛</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𝑥</m:t>
                                              </m:r>
                                            </m:e>
                                          </m:nary>
                                        </m:e>
                                      </m:d>
                                    </m:e>
                                    <m:sup>
                                      <m:r>
                                        <a:rPr lang="en-US" sz="2200" i="1">
                                          <a:latin typeface="Cambria Math"/>
                                        </a:rPr>
                                        <m:t>2</m:t>
                                      </m:r>
                                    </m:sup>
                                  </m:sSup>
                                </m:e>
                              </m:nary>
                            </m:e>
                          </m:rad>
                          <m:rad>
                            <m:radPr>
                              <m:degHide m:val="on"/>
                              <m:ctrlPr>
                                <a:rPr lang="en-US" sz="2200" i="1">
                                  <a:latin typeface="Cambria Math"/>
                                </a:rPr>
                              </m:ctrlPr>
                            </m:radPr>
                            <m:deg/>
                            <m:e>
                              <m:r>
                                <a:rPr lang="en-US" sz="2200" i="1">
                                  <a:latin typeface="Cambria Math"/>
                                </a:rPr>
                                <m:t>𝑛</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𝑦</m:t>
                                              </m:r>
                                            </m:e>
                                          </m:nary>
                                        </m:e>
                                      </m:d>
                                    </m:e>
                                    <m:sup>
                                      <m:r>
                                        <a:rPr lang="en-US" sz="2200" i="1">
                                          <a:latin typeface="Cambria Math"/>
                                        </a:rPr>
                                        <m:t>2</m:t>
                                      </m:r>
                                    </m:sup>
                                  </m:sSup>
                                </m:e>
                              </m:nary>
                            </m:e>
                          </m:rad>
                        </m:den>
                      </m:f>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𝑟</m:t>
                      </m:r>
                      <m:d>
                        <m:dPr>
                          <m:ctrlPr>
                            <a:rPr lang="en-US" sz="2200" i="1">
                              <a:latin typeface="Cambria Math"/>
                            </a:rPr>
                          </m:ctrlPr>
                        </m:dPr>
                        <m:e>
                          <m:r>
                            <a:rPr lang="en-US" sz="2200" i="1">
                              <a:latin typeface="Cambria Math"/>
                            </a:rPr>
                            <m:t>𝑥</m:t>
                          </m:r>
                          <m:r>
                            <a:rPr lang="en-US" sz="2200" i="1">
                              <a:latin typeface="Cambria Math"/>
                            </a:rPr>
                            <m:t>,</m:t>
                          </m:r>
                          <m:r>
                            <a:rPr lang="en-US" sz="2200" i="1">
                              <a:latin typeface="Cambria Math"/>
                            </a:rPr>
                            <m:t>𝑦</m:t>
                          </m:r>
                        </m:e>
                      </m:d>
                      <m:r>
                        <a:rPr lang="en-US" sz="2200" i="1">
                          <a:latin typeface="Cambria Math"/>
                        </a:rPr>
                        <m:t>=</m:t>
                      </m:r>
                      <m:f>
                        <m:fPr>
                          <m:ctrlPr>
                            <a:rPr lang="en-US" sz="2200" i="1" smtClean="0">
                              <a:latin typeface="Cambria Math"/>
                            </a:rPr>
                          </m:ctrlPr>
                        </m:fPr>
                        <m:num>
                          <m:d>
                            <m:dPr>
                              <m:ctrlPr>
                                <a:rPr lang="en-US" sz="2200" i="1" smtClean="0">
                                  <a:latin typeface="Cambria Math"/>
                                </a:rPr>
                              </m:ctrlPr>
                            </m:dPr>
                            <m:e>
                              <m:r>
                                <a:rPr lang="en-US" sz="2200" b="0" i="1" smtClean="0">
                                  <a:latin typeface="Cambria Math"/>
                                </a:rPr>
                                <m:t>6</m:t>
                              </m:r>
                              <m:r>
                                <a:rPr lang="en-US" sz="2200" b="0" i="1" smtClean="0">
                                  <a:latin typeface="Cambria Math"/>
                                  <a:ea typeface="Cambria Math"/>
                                </a:rPr>
                                <m:t>×</m:t>
                              </m:r>
                              <m:r>
                                <a:rPr lang="en-US" sz="2200" b="0" i="1" smtClean="0">
                                  <a:latin typeface="Cambria Math"/>
                                </a:rPr>
                                <m:t>582</m:t>
                              </m:r>
                            </m:e>
                          </m:d>
                          <m:r>
                            <a:rPr lang="en-US" sz="2200" b="0" i="1" smtClean="0">
                              <a:latin typeface="Cambria Math"/>
                            </a:rPr>
                            <m:t>−</m:t>
                          </m:r>
                          <m:d>
                            <m:dPr>
                              <m:ctrlPr>
                                <a:rPr lang="en-US" sz="2200" b="0" i="1" smtClean="0">
                                  <a:latin typeface="Cambria Math"/>
                                </a:rPr>
                              </m:ctrlPr>
                            </m:dPr>
                            <m:e>
                              <m:r>
                                <a:rPr lang="en-US" sz="2200" b="0" i="1" smtClean="0">
                                  <a:latin typeface="Cambria Math"/>
                                </a:rPr>
                                <m:t>34</m:t>
                              </m:r>
                              <m:r>
                                <a:rPr lang="en-US" sz="2200" b="0" i="1" smtClean="0">
                                  <a:latin typeface="Cambria Math"/>
                                  <a:ea typeface="Cambria Math"/>
                                </a:rPr>
                                <m:t>×</m:t>
                              </m:r>
                              <m:r>
                                <a:rPr lang="en-US" sz="2200" b="0" i="1" smtClean="0">
                                  <a:latin typeface="Cambria Math"/>
                                  <a:ea typeface="Cambria Math"/>
                                </a:rPr>
                                <m:t>90</m:t>
                              </m:r>
                            </m:e>
                          </m:d>
                        </m:num>
                        <m:den>
                          <m:rad>
                            <m:radPr>
                              <m:degHide m:val="on"/>
                              <m:ctrlPr>
                                <a:rPr lang="en-US" sz="2200" i="1">
                                  <a:latin typeface="Cambria Math"/>
                                </a:rPr>
                              </m:ctrlPr>
                            </m:radPr>
                            <m:deg/>
                            <m:e>
                              <m:d>
                                <m:dPr>
                                  <m:ctrlPr>
                                    <a:rPr lang="en-US" sz="2200" i="1" smtClean="0">
                                      <a:latin typeface="Cambria Math"/>
                                    </a:rPr>
                                  </m:ctrlPr>
                                </m:dPr>
                                <m:e>
                                  <m:r>
                                    <a:rPr lang="en-US" sz="2200" b="0" i="1" smtClean="0">
                                      <a:latin typeface="Cambria Math"/>
                                    </a:rPr>
                                    <m:t>6</m:t>
                                  </m:r>
                                  <m:r>
                                    <a:rPr lang="en-US" sz="2200" b="0" i="1" smtClean="0">
                                      <a:latin typeface="Cambria Math"/>
                                      <a:ea typeface="Cambria Math"/>
                                    </a:rPr>
                                    <m:t>×</m:t>
                                  </m:r>
                                  <m:r>
                                    <a:rPr lang="en-US" sz="2200" b="0" i="1" smtClean="0">
                                      <a:latin typeface="Cambria Math"/>
                                      <a:ea typeface="Cambria Math"/>
                                    </a:rPr>
                                    <m:t>248</m:t>
                                  </m:r>
                                </m:e>
                              </m:d>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34</m:t>
                                      </m:r>
                                    </m:e>
                                  </m:d>
                                </m:e>
                                <m:sup>
                                  <m:r>
                                    <a:rPr lang="en-US" sz="2200" b="0" i="1" smtClean="0">
                                      <a:latin typeface="Cambria Math"/>
                                    </a:rPr>
                                    <m:t>2</m:t>
                                  </m:r>
                                </m:sup>
                              </m:sSup>
                            </m:e>
                          </m:rad>
                          <m:rad>
                            <m:radPr>
                              <m:degHide m:val="on"/>
                              <m:ctrlPr>
                                <a:rPr lang="en-US" sz="2200" i="1">
                                  <a:latin typeface="Cambria Math"/>
                                </a:rPr>
                              </m:ctrlPr>
                            </m:radPr>
                            <m:deg/>
                            <m:e>
                              <m:d>
                                <m:dPr>
                                  <m:ctrlPr>
                                    <a:rPr lang="en-US" sz="2200" i="1" smtClean="0">
                                      <a:latin typeface="Cambria Math"/>
                                    </a:rPr>
                                  </m:ctrlPr>
                                </m:dPr>
                                <m:e>
                                  <m:r>
                                    <a:rPr lang="en-US" sz="2200" b="0" i="1" smtClean="0">
                                      <a:latin typeface="Cambria Math"/>
                                    </a:rPr>
                                    <m:t>6</m:t>
                                  </m:r>
                                  <m:r>
                                    <a:rPr lang="en-US" sz="2200" b="0" i="1" smtClean="0">
                                      <a:latin typeface="Cambria Math"/>
                                      <a:ea typeface="Cambria Math"/>
                                    </a:rPr>
                                    <m:t>×</m:t>
                                  </m:r>
                                  <m:r>
                                    <a:rPr lang="en-US" sz="2200" b="0" i="1" smtClean="0">
                                      <a:latin typeface="Cambria Math"/>
                                      <a:ea typeface="Cambria Math"/>
                                    </a:rPr>
                                    <m:t>1446</m:t>
                                  </m:r>
                                </m:e>
                              </m:d>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90</m:t>
                                      </m:r>
                                    </m:e>
                                  </m:d>
                                </m:e>
                                <m:sup>
                                  <m:r>
                                    <a:rPr lang="en-US" sz="2200" b="0" i="1" smtClean="0">
                                      <a:latin typeface="Cambria Math"/>
                                    </a:rPr>
                                    <m:t>2</m:t>
                                  </m:r>
                                </m:sup>
                              </m:sSup>
                            </m:e>
                          </m:rad>
                        </m:den>
                      </m:f>
                      <m:r>
                        <a:rPr lang="en-US" sz="2200" b="0" i="0" smtClean="0">
                          <a:latin typeface="Cambria Math"/>
                        </a:rPr>
                        <m:t>=</m:t>
                      </m:r>
                      <m:r>
                        <a:rPr lang="en-US" sz="2200" b="0" i="0" smtClean="0">
                          <a:latin typeface="Cambria Math"/>
                        </a:rPr>
                        <m:t>0</m:t>
                      </m:r>
                      <m:r>
                        <a:rPr lang="en-US" sz="2200" b="0" i="0" smtClean="0">
                          <a:latin typeface="Cambria Math"/>
                        </a:rPr>
                        <m:t>.</m:t>
                      </m:r>
                      <m:r>
                        <a:rPr lang="en-US" sz="2200" b="0" i="0" smtClean="0">
                          <a:latin typeface="Cambria Math"/>
                        </a:rPr>
                        <m:t>9879</m:t>
                      </m:r>
                    </m:oMath>
                  </m:oMathPara>
                </a14:m>
                <a:endParaRPr lang="en-US" sz="2200" dirty="0" smtClean="0"/>
              </a:p>
              <a:p>
                <a:pPr marL="0" indent="0">
                  <a:buNone/>
                </a:pPr>
                <a:r>
                  <a:rPr lang="en-US" sz="2200" dirty="0" smtClean="0"/>
                  <a:t>Q. Find the co-efficient of correlation for the following table:</a:t>
                </a:r>
              </a:p>
              <a:p>
                <a:endParaRPr lang="en-US" sz="2200" dirty="0" smtClean="0"/>
              </a:p>
              <a:p>
                <a:endParaRPr lang="en-US" sz="2200" dirty="0"/>
              </a:p>
              <a:p>
                <a:endParaRPr lang="en-US" sz="2200" dirty="0" smtClean="0"/>
              </a:p>
              <a:p>
                <a:pPr marL="0" indent="0">
                  <a:buNone/>
                </a:pPr>
                <a:r>
                  <a:rPr lang="en-US" sz="2200" dirty="0" smtClean="0"/>
                  <a:t>Solution: Let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a:rPr>
                        </m:ctrlPr>
                      </m:fPr>
                      <m:num>
                        <m:r>
                          <a:rPr lang="en-US" sz="2200" b="0" i="1" smtClean="0">
                            <a:latin typeface="Cambria Math"/>
                          </a:rPr>
                          <m:t>𝑥</m:t>
                        </m:r>
                        <m:r>
                          <a:rPr lang="en-US" sz="2200" b="0" i="1" smtClean="0">
                            <a:latin typeface="Cambria Math"/>
                          </a:rPr>
                          <m:t>−</m:t>
                        </m:r>
                        <m:r>
                          <a:rPr lang="en-US" sz="2200" b="0" i="1" smtClean="0">
                            <a:latin typeface="Cambria Math"/>
                          </a:rPr>
                          <m:t>22</m:t>
                        </m:r>
                      </m:num>
                      <m:den>
                        <m:r>
                          <a:rPr lang="en-US" sz="2200" b="0" i="1" smtClean="0">
                            <a:latin typeface="Cambria Math"/>
                          </a:rPr>
                          <m:t>4</m:t>
                        </m:r>
                      </m:den>
                    </m:f>
                    <m:r>
                      <a:rPr lang="en-US" sz="2200" b="0" i="1" smtClean="0">
                        <a:latin typeface="Cambria Math"/>
                      </a:rPr>
                      <m:t>,</m:t>
                    </m:r>
                    <m:r>
                      <a:rPr lang="en-US" sz="2200" b="0" i="1" smtClean="0">
                        <a:latin typeface="Cambria Math"/>
                      </a:rPr>
                      <m:t>𝑣</m:t>
                    </m:r>
                    <m:r>
                      <a:rPr lang="en-US" sz="2200" b="0" i="1" smtClean="0">
                        <a:latin typeface="Cambria Math"/>
                      </a:rPr>
                      <m:t>=</m:t>
                    </m:r>
                    <m:f>
                      <m:fPr>
                        <m:ctrlPr>
                          <a:rPr lang="en-US" sz="2200" b="0" i="1" smtClean="0">
                            <a:latin typeface="Cambria Math"/>
                          </a:rPr>
                        </m:ctrlPr>
                      </m:fPr>
                      <m:num>
                        <m:r>
                          <a:rPr lang="en-US" sz="2200" b="0" i="1" smtClean="0">
                            <a:latin typeface="Cambria Math"/>
                          </a:rPr>
                          <m:t>𝑦</m:t>
                        </m:r>
                        <m:r>
                          <a:rPr lang="en-US" sz="2200" b="0" i="1" smtClean="0">
                            <a:latin typeface="Cambria Math"/>
                          </a:rPr>
                          <m:t>−</m:t>
                        </m:r>
                        <m:r>
                          <a:rPr lang="en-US" sz="2200" b="0" i="1" smtClean="0">
                            <a:latin typeface="Cambria Math"/>
                          </a:rPr>
                          <m:t>24</m:t>
                        </m:r>
                      </m:num>
                      <m:den>
                        <m:r>
                          <a:rPr lang="en-US" sz="2200" b="0" i="1" smtClean="0">
                            <a:latin typeface="Cambria Math"/>
                          </a:rPr>
                          <m:t>6</m:t>
                        </m:r>
                      </m:den>
                    </m:f>
                  </m:oMath>
                </a14:m>
                <a:endParaRPr lang="en-US" sz="2200" dirty="0" smtClean="0"/>
              </a:p>
              <a:p>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0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C8545E8-1D70-4357-8F9F-42C0037ADF7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716615893"/>
                  </p:ext>
                </p:extLst>
              </p:nvPr>
            </p:nvGraphicFramePr>
            <p:xfrm>
              <a:off x="914400" y="3581400"/>
              <a:ext cx="6095999" cy="79248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𝒙</m:t>
                                </m:r>
                              </m:oMath>
                            </m:oMathPara>
                          </a14:m>
                          <a:endParaRPr lang="en-US" sz="2000" dirty="0"/>
                        </a:p>
                      </a:txBody>
                      <a:tcPr/>
                    </a:tc>
                    <a:tc>
                      <a:txBody>
                        <a:bodyPr/>
                        <a:lstStyle/>
                        <a:p>
                          <a:r>
                            <a:rPr lang="en-US" sz="2000" dirty="0" smtClean="0"/>
                            <a:t>10</a:t>
                          </a:r>
                          <a:endParaRPr lang="en-US" sz="2000" dirty="0"/>
                        </a:p>
                      </a:txBody>
                      <a:tcPr/>
                    </a:tc>
                    <a:tc>
                      <a:txBody>
                        <a:bodyPr/>
                        <a:lstStyle/>
                        <a:p>
                          <a:r>
                            <a:rPr lang="en-US" sz="2000" dirty="0" smtClean="0"/>
                            <a:t>14</a:t>
                          </a:r>
                          <a:endParaRPr lang="en-US" sz="2000" dirty="0"/>
                        </a:p>
                      </a:txBody>
                      <a:tcPr/>
                    </a:tc>
                    <a:tc>
                      <a:txBody>
                        <a:bodyPr/>
                        <a:lstStyle/>
                        <a:p>
                          <a:r>
                            <a:rPr lang="en-US" sz="2000" dirty="0" smtClean="0"/>
                            <a:t>18</a:t>
                          </a:r>
                          <a:endParaRPr lang="en-US" sz="2000" dirty="0"/>
                        </a:p>
                      </a:txBody>
                      <a:tcPr/>
                    </a:tc>
                    <a:tc>
                      <a:txBody>
                        <a:bodyPr/>
                        <a:lstStyle/>
                        <a:p>
                          <a:r>
                            <a:rPr lang="en-US" sz="2000" dirty="0" smtClean="0"/>
                            <a:t>22</a:t>
                          </a:r>
                          <a:endParaRPr lang="en-US" sz="2000" dirty="0"/>
                        </a:p>
                      </a:txBody>
                      <a:tcPr/>
                    </a:tc>
                    <a:tc>
                      <a:txBody>
                        <a:bodyPr/>
                        <a:lstStyle/>
                        <a:p>
                          <a:r>
                            <a:rPr lang="en-US" sz="2000" dirty="0" smtClean="0"/>
                            <a:t>26</a:t>
                          </a:r>
                          <a:endParaRPr lang="en-US" sz="2000" dirty="0"/>
                        </a:p>
                      </a:txBody>
                      <a:tcPr/>
                    </a:tc>
                    <a:tc>
                      <a:txBody>
                        <a:bodyPr/>
                        <a:lstStyle/>
                        <a:p>
                          <a:r>
                            <a:rPr lang="en-US" sz="2000" dirty="0" smtClean="0"/>
                            <a:t>30</a:t>
                          </a:r>
                          <a:endParaRPr lang="en-US" sz="2000"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𝑦</m:t>
                                </m:r>
                              </m:oMath>
                            </m:oMathPara>
                          </a14:m>
                          <a:endParaRPr lang="en-US" sz="2000" dirty="0"/>
                        </a:p>
                      </a:txBody>
                      <a:tcPr/>
                    </a:tc>
                    <a:tc>
                      <a:txBody>
                        <a:bodyPr/>
                        <a:lstStyle/>
                        <a:p>
                          <a:r>
                            <a:rPr lang="en-US" sz="2000" dirty="0" smtClean="0"/>
                            <a:t>18</a:t>
                          </a:r>
                          <a:endParaRPr lang="en-US" sz="2000" dirty="0"/>
                        </a:p>
                      </a:txBody>
                      <a:tcPr/>
                    </a:tc>
                    <a:tc>
                      <a:txBody>
                        <a:bodyPr/>
                        <a:lstStyle/>
                        <a:p>
                          <a:r>
                            <a:rPr lang="en-US" sz="2000" dirty="0" smtClean="0"/>
                            <a:t>12</a:t>
                          </a:r>
                          <a:endParaRPr lang="en-US" sz="2000" dirty="0"/>
                        </a:p>
                      </a:txBody>
                      <a:tcPr/>
                    </a:tc>
                    <a:tc>
                      <a:txBody>
                        <a:bodyPr/>
                        <a:lstStyle/>
                        <a:p>
                          <a:r>
                            <a:rPr lang="en-US" sz="2000" dirty="0" smtClean="0"/>
                            <a:t>24</a:t>
                          </a:r>
                          <a:endParaRPr lang="en-US" sz="2000" dirty="0"/>
                        </a:p>
                      </a:txBody>
                      <a:tcPr/>
                    </a:tc>
                    <a:tc>
                      <a:txBody>
                        <a:bodyPr/>
                        <a:lstStyle/>
                        <a:p>
                          <a:r>
                            <a:rPr lang="en-US" sz="2000" dirty="0" smtClean="0"/>
                            <a:t>6</a:t>
                          </a:r>
                          <a:endParaRPr lang="en-US" sz="2000" dirty="0"/>
                        </a:p>
                      </a:txBody>
                      <a:tcPr/>
                    </a:tc>
                    <a:tc>
                      <a:txBody>
                        <a:bodyPr/>
                        <a:lstStyle/>
                        <a:p>
                          <a:r>
                            <a:rPr lang="en-US" sz="2000" dirty="0" smtClean="0"/>
                            <a:t>30</a:t>
                          </a:r>
                          <a:endParaRPr lang="en-US" sz="2000" dirty="0"/>
                        </a:p>
                      </a:txBody>
                      <a:tcPr/>
                    </a:tc>
                    <a:tc>
                      <a:txBody>
                        <a:bodyPr/>
                        <a:lstStyle/>
                        <a:p>
                          <a:r>
                            <a:rPr lang="en-US" sz="2000" dirty="0" smtClean="0"/>
                            <a:t>36</a:t>
                          </a:r>
                          <a:endParaRPr lang="en-US" sz="2000"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120980210"/>
                  </p:ext>
                </p:extLst>
              </p:nvPr>
            </p:nvGraphicFramePr>
            <p:xfrm>
              <a:off x="914400" y="3581400"/>
              <a:ext cx="6095999" cy="79248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96240">
                    <a:tc>
                      <a:txBody>
                        <a:bodyPr/>
                        <a:lstStyle/>
                        <a:p>
                          <a:endParaRPr lang="en-US"/>
                        </a:p>
                      </a:txBody>
                      <a:tcPr>
                        <a:blipFill rotWithShape="1">
                          <a:blip r:embed="rId4"/>
                          <a:stretch>
                            <a:fillRect t="-7692" r="-599301" b="-126154"/>
                          </a:stretch>
                        </a:blipFill>
                      </a:tcPr>
                    </a:tc>
                    <a:tc>
                      <a:txBody>
                        <a:bodyPr/>
                        <a:lstStyle/>
                        <a:p>
                          <a:r>
                            <a:rPr lang="en-US" sz="2000" dirty="0" smtClean="0"/>
                            <a:t>10</a:t>
                          </a:r>
                          <a:endParaRPr lang="en-US" sz="2000" dirty="0"/>
                        </a:p>
                      </a:txBody>
                      <a:tcPr/>
                    </a:tc>
                    <a:tc>
                      <a:txBody>
                        <a:bodyPr/>
                        <a:lstStyle/>
                        <a:p>
                          <a:r>
                            <a:rPr lang="en-US" sz="2000" dirty="0" smtClean="0"/>
                            <a:t>14</a:t>
                          </a:r>
                          <a:endParaRPr lang="en-US" sz="2000" dirty="0"/>
                        </a:p>
                      </a:txBody>
                      <a:tcPr/>
                    </a:tc>
                    <a:tc>
                      <a:txBody>
                        <a:bodyPr/>
                        <a:lstStyle/>
                        <a:p>
                          <a:r>
                            <a:rPr lang="en-US" sz="2000" dirty="0" smtClean="0"/>
                            <a:t>18</a:t>
                          </a:r>
                          <a:endParaRPr lang="en-US" sz="2000" dirty="0"/>
                        </a:p>
                      </a:txBody>
                      <a:tcPr/>
                    </a:tc>
                    <a:tc>
                      <a:txBody>
                        <a:bodyPr/>
                        <a:lstStyle/>
                        <a:p>
                          <a:r>
                            <a:rPr lang="en-US" sz="2000" dirty="0" smtClean="0"/>
                            <a:t>22</a:t>
                          </a:r>
                          <a:endParaRPr lang="en-US" sz="2000" dirty="0"/>
                        </a:p>
                      </a:txBody>
                      <a:tcPr/>
                    </a:tc>
                    <a:tc>
                      <a:txBody>
                        <a:bodyPr/>
                        <a:lstStyle/>
                        <a:p>
                          <a:r>
                            <a:rPr lang="en-US" sz="2000" dirty="0" smtClean="0"/>
                            <a:t>26</a:t>
                          </a:r>
                          <a:endParaRPr lang="en-US" sz="2000" dirty="0"/>
                        </a:p>
                      </a:txBody>
                      <a:tcPr/>
                    </a:tc>
                    <a:tc>
                      <a:txBody>
                        <a:bodyPr/>
                        <a:lstStyle/>
                        <a:p>
                          <a:r>
                            <a:rPr lang="en-US" sz="2000" dirty="0" smtClean="0"/>
                            <a:t>30</a:t>
                          </a:r>
                          <a:endParaRPr lang="en-US" sz="2000" dirty="0"/>
                        </a:p>
                      </a:txBody>
                      <a:tcPr/>
                    </a:tc>
                  </a:tr>
                  <a:tr h="396240">
                    <a:tc>
                      <a:txBody>
                        <a:bodyPr/>
                        <a:lstStyle/>
                        <a:p>
                          <a:endParaRPr lang="en-US"/>
                        </a:p>
                      </a:txBody>
                      <a:tcPr>
                        <a:blipFill rotWithShape="1">
                          <a:blip r:embed="rId4"/>
                          <a:stretch>
                            <a:fillRect t="-107692" r="-599301" b="-26154"/>
                          </a:stretch>
                        </a:blipFill>
                      </a:tcPr>
                    </a:tc>
                    <a:tc>
                      <a:txBody>
                        <a:bodyPr/>
                        <a:lstStyle/>
                        <a:p>
                          <a:r>
                            <a:rPr lang="en-US" sz="2000" dirty="0" smtClean="0"/>
                            <a:t>18</a:t>
                          </a:r>
                          <a:endParaRPr lang="en-US" sz="2000" dirty="0"/>
                        </a:p>
                      </a:txBody>
                      <a:tcPr/>
                    </a:tc>
                    <a:tc>
                      <a:txBody>
                        <a:bodyPr/>
                        <a:lstStyle/>
                        <a:p>
                          <a:r>
                            <a:rPr lang="en-US" sz="2000" dirty="0" smtClean="0"/>
                            <a:t>12</a:t>
                          </a:r>
                          <a:endParaRPr lang="en-US" sz="2000" dirty="0"/>
                        </a:p>
                      </a:txBody>
                      <a:tcPr/>
                    </a:tc>
                    <a:tc>
                      <a:txBody>
                        <a:bodyPr/>
                        <a:lstStyle/>
                        <a:p>
                          <a:r>
                            <a:rPr lang="en-US" sz="2000" dirty="0" smtClean="0"/>
                            <a:t>24</a:t>
                          </a:r>
                          <a:endParaRPr lang="en-US" sz="2000" dirty="0"/>
                        </a:p>
                      </a:txBody>
                      <a:tcPr/>
                    </a:tc>
                    <a:tc>
                      <a:txBody>
                        <a:bodyPr/>
                        <a:lstStyle/>
                        <a:p>
                          <a:r>
                            <a:rPr lang="en-US" sz="2000" dirty="0" smtClean="0"/>
                            <a:t>6</a:t>
                          </a:r>
                          <a:endParaRPr lang="en-US" sz="2000" dirty="0"/>
                        </a:p>
                      </a:txBody>
                      <a:tcPr/>
                    </a:tc>
                    <a:tc>
                      <a:txBody>
                        <a:bodyPr/>
                        <a:lstStyle/>
                        <a:p>
                          <a:r>
                            <a:rPr lang="en-US" sz="2000" dirty="0" smtClean="0"/>
                            <a:t>30</a:t>
                          </a:r>
                          <a:endParaRPr lang="en-US" sz="2000" dirty="0"/>
                        </a:p>
                      </a:txBody>
                      <a:tcPr/>
                    </a:tc>
                    <a:tc>
                      <a:txBody>
                        <a:bodyPr/>
                        <a:lstStyle/>
                        <a:p>
                          <a:r>
                            <a:rPr lang="en-US" sz="2000" dirty="0" smtClean="0"/>
                            <a:t>36</a:t>
                          </a:r>
                          <a:endParaRPr lang="en-US" sz="2000" dirty="0"/>
                        </a:p>
                      </a:txBody>
                      <a:tcPr/>
                    </a:tc>
                  </a:tr>
                </a:tbl>
              </a:graphicData>
            </a:graphic>
          </p:graphicFrame>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963693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2" name="Content Placeholder 1"/>
              <p:cNvGraphicFramePr>
                <a:graphicFrameLocks noGrp="1"/>
              </p:cNvGraphicFramePr>
              <p:nvPr>
                <p:ph idx="1"/>
                <p:extLst>
                  <p:ext uri="{D42A27DB-BD31-4B8C-83A1-F6EECF244321}">
                    <p14:modId xmlns:p14="http://schemas.microsoft.com/office/powerpoint/2010/main" val="2131260213"/>
                  </p:ext>
                </p:extLst>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gridCol w="533400"/>
                    <a:gridCol w="1295400"/>
                    <a:gridCol w="1828800"/>
                    <a:gridCol w="1382485"/>
                    <a:gridCol w="1175657"/>
                    <a:gridCol w="1175657"/>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𝒗</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𝒖</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𝒗</m:t>
                                    </m:r>
                                  </m:e>
                                  <m:sup>
                                    <m:r>
                                      <a:rPr lang="en-US" b="1" i="1" smtClean="0">
                                        <a:latin typeface="Cambria Math"/>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𝒖𝒗</m:t>
                                </m:r>
                              </m:oMath>
                            </m:oMathPara>
                          </a14:m>
                          <a:endParaRPr lang="en-US" dirty="0"/>
                        </a:p>
                      </a:txBody>
                      <a:tcPr/>
                    </a:tc>
                  </a:tr>
                  <a:tr h="370840">
                    <a:tc>
                      <a:txBody>
                        <a:bodyPr/>
                        <a:lstStyle/>
                        <a:p>
                          <a:r>
                            <a:rPr lang="en-US" dirty="0" smtClean="0"/>
                            <a:t>10</a:t>
                          </a:r>
                          <a:endParaRPr lang="en-US" dirty="0"/>
                        </a:p>
                      </a:txBody>
                      <a:tcPr/>
                    </a:tc>
                    <a:tc>
                      <a:txBody>
                        <a:bodyPr/>
                        <a:lstStyle/>
                        <a:p>
                          <a:r>
                            <a:rPr lang="en-US" dirty="0" smtClean="0"/>
                            <a:t>18</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r>
                  <a:tr h="370840">
                    <a:tc>
                      <a:txBody>
                        <a:bodyPr/>
                        <a:lstStyle/>
                        <a:p>
                          <a:r>
                            <a:rPr lang="en-US" dirty="0" smtClean="0"/>
                            <a:t>14</a:t>
                          </a:r>
                          <a:endParaRPr lang="en-US" dirty="0"/>
                        </a:p>
                      </a:txBody>
                      <a:tcPr/>
                    </a:tc>
                    <a:tc>
                      <a:txBody>
                        <a:bodyPr/>
                        <a:lstStyle/>
                        <a:p>
                          <a:r>
                            <a:rPr lang="en-US" dirty="0" smtClean="0"/>
                            <a:t>12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18</a:t>
                          </a:r>
                          <a:endParaRPr lang="en-US" dirty="0"/>
                        </a:p>
                      </a:txBody>
                      <a:tcPr/>
                    </a:tc>
                    <a:tc>
                      <a:txBody>
                        <a:bodyPr/>
                        <a:lstStyle/>
                        <a:p>
                          <a:r>
                            <a:rPr lang="en-US" dirty="0" smtClean="0"/>
                            <a:t>24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22</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9</a:t>
                          </a:r>
                          <a:endParaRPr lang="en-US" dirty="0"/>
                        </a:p>
                      </a:txBody>
                      <a:tcPr/>
                    </a:tc>
                    <a:tc>
                      <a:txBody>
                        <a:bodyPr/>
                        <a:lstStyle/>
                        <a:p>
                          <a:r>
                            <a:rPr lang="en-US" dirty="0" smtClean="0"/>
                            <a:t>0</a:t>
                          </a:r>
                          <a:endParaRPr lang="en-US" dirty="0"/>
                        </a:p>
                      </a:txBody>
                      <a:tcPr/>
                    </a:tc>
                  </a:tr>
                  <a:tr h="370840">
                    <a:tc>
                      <a:txBody>
                        <a:bodyPr/>
                        <a:lstStyle/>
                        <a:p>
                          <a:r>
                            <a:rPr lang="en-US" dirty="0" smtClean="0"/>
                            <a:t>26</a:t>
                          </a:r>
                          <a:endParaRPr lang="en-US" dirty="0"/>
                        </a:p>
                      </a:txBody>
                      <a:tcPr/>
                    </a:tc>
                    <a:tc>
                      <a:txBody>
                        <a:bodyPr/>
                        <a:lstStyle/>
                        <a:p>
                          <a:r>
                            <a:rPr lang="en-US" dirty="0" smtClean="0"/>
                            <a:t>30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30</a:t>
                          </a:r>
                          <a:endParaRPr lang="en-US" dirty="0"/>
                        </a:p>
                      </a:txBody>
                      <a:tcPr/>
                    </a:tc>
                    <a:tc>
                      <a:txBody>
                        <a:bodyPr/>
                        <a:lstStyle/>
                        <a:p>
                          <a:r>
                            <a:rPr lang="en-US" dirty="0" smtClean="0"/>
                            <a:t>36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Total</a:t>
                          </a:r>
                          <a:endParaRPr lang="en-US" dirty="0"/>
                        </a:p>
                      </a:txBody>
                      <a:tcPr/>
                    </a:tc>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𝑢</m:t>
                                    </m:r>
                                  </m:e>
                                </m:nary>
                                <m:r>
                                  <a:rPr lang="en-US" b="0" i="1" smtClean="0">
                                    <a:latin typeface="Cambria Math"/>
                                  </a:rPr>
                                  <m:t>=−</m:t>
                                </m:r>
                                <m:r>
                                  <a:rPr lang="en-US" b="0" i="1" smtClean="0">
                                    <a:latin typeface="Cambria Math"/>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𝑣</m:t>
                                    </m:r>
                                  </m:e>
                                </m:nary>
                                <m:r>
                                  <a:rPr lang="en-US" b="0" i="1" smtClean="0">
                                    <a:latin typeface="Cambria Math"/>
                                  </a:rPr>
                                  <m:t>=−</m:t>
                                </m:r>
                                <m:r>
                                  <a:rPr lang="en-US" b="0" i="1" smtClean="0">
                                    <a:latin typeface="Cambria Math"/>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𝑢</m:t>
                                        </m:r>
                                      </m:e>
                                      <m:sup>
                                        <m:r>
                                          <a:rPr lang="en-US" b="0" i="1" smtClean="0">
                                            <a:latin typeface="Cambria Math"/>
                                          </a:rPr>
                                          <m:t>2</m:t>
                                        </m:r>
                                      </m:sup>
                                    </m:sSup>
                                    <m:r>
                                      <a:rPr lang="en-US" b="0" i="1" smtClean="0">
                                        <a:latin typeface="Cambria Math"/>
                                      </a:rPr>
                                      <m:t>=</m:t>
                                    </m:r>
                                    <m:r>
                                      <a:rPr lang="en-US" b="0" i="1" smtClean="0">
                                        <a:latin typeface="Cambria Math"/>
                                      </a:rPr>
                                      <m:t>19</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𝑣</m:t>
                                        </m:r>
                                      </m:e>
                                      <m:sup>
                                        <m:r>
                                          <a:rPr lang="en-US" b="0" i="1" smtClean="0">
                                            <a:latin typeface="Cambria Math"/>
                                          </a:rPr>
                                          <m:t>2</m:t>
                                        </m:r>
                                      </m:sup>
                                    </m:sSup>
                                    <m:r>
                                      <a:rPr lang="en-US" b="0" i="1" smtClean="0">
                                        <a:latin typeface="Cambria Math"/>
                                      </a:rPr>
                                      <m:t>=</m:t>
                                    </m:r>
                                    <m:r>
                                      <a:rPr lang="en-US" b="0" i="1" smtClean="0">
                                        <a:latin typeface="Cambria Math"/>
                                      </a:rPr>
                                      <m:t>19</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𝑢𝑣</m:t>
                                    </m:r>
                                  </m:e>
                                </m:nary>
                                <m:r>
                                  <a:rPr lang="en-US" b="0" i="1" smtClean="0">
                                    <a:latin typeface="Cambria Math"/>
                                  </a:rPr>
                                  <m:t>=</m:t>
                                </m:r>
                                <m:r>
                                  <a:rPr lang="en-US" b="0" i="1" smtClean="0">
                                    <a:latin typeface="Cambria Math"/>
                                  </a:rPr>
                                  <m:t>12</m:t>
                                </m:r>
                              </m:oMath>
                            </m:oMathPara>
                          </a14:m>
                          <a:endParaRPr lang="en-US" dirty="0"/>
                        </a:p>
                      </a:txBody>
                      <a:tcPr/>
                    </a:tc>
                  </a:tr>
                </a:tbl>
              </a:graphicData>
            </a:graphic>
          </p:graphicFrame>
        </mc:Choice>
        <mc:Fallback>
          <p:graphicFrame>
            <p:nvGraphicFramePr>
              <p:cNvPr id="2" name="Content Placeholder 1"/>
              <p:cNvGraphicFramePr>
                <a:graphicFrameLocks noGrp="1"/>
              </p:cNvGraphicFramePr>
              <p:nvPr>
                <p:ph idx="1"/>
                <p:extLst>
                  <p:ext uri="{D42A27DB-BD31-4B8C-83A1-F6EECF244321}">
                    <p14:modId xmlns:p14="http://schemas.microsoft.com/office/powerpoint/2010/main" xmlns="" xmlns:a14="http://schemas.microsoft.com/office/drawing/2010/main" val="513533880"/>
                  </p:ext>
                </p:extLst>
              </p:nvPr>
            </p:nvGraphicFramePr>
            <p:xfrm>
              <a:off x="533400" y="1143000"/>
              <a:ext cx="8229599" cy="3626994"/>
            </p:xfrm>
            <a:graphic>
              <a:graphicData uri="http://schemas.openxmlformats.org/drawingml/2006/table">
                <a:tbl>
                  <a:tblPr firstRow="1" bandRow="1">
                    <a:tableStyleId>{5C22544A-7EE6-4342-B048-85BDC9FD1C3A}</a:tableStyleId>
                  </a:tblPr>
                  <a:tblGrid>
                    <a:gridCol w="838200"/>
                    <a:gridCol w="533400"/>
                    <a:gridCol w="1295400"/>
                    <a:gridCol w="1828800"/>
                    <a:gridCol w="1382485"/>
                    <a:gridCol w="1175657"/>
                    <a:gridCol w="1175657"/>
                  </a:tblGrid>
                  <a:tr h="371920">
                    <a:tc>
                      <a:txBody>
                        <a:bodyPr/>
                        <a:lstStyle/>
                        <a:p>
                          <a:endParaRPr lang="en-US"/>
                        </a:p>
                      </a:txBody>
                      <a:tcPr>
                        <a:blipFill rotWithShape="1">
                          <a:blip r:embed="rId2"/>
                          <a:stretch>
                            <a:fillRect l="-730" t="-8197" r="-885401" b="-901639"/>
                          </a:stretch>
                        </a:blipFill>
                      </a:tcPr>
                    </a:tc>
                    <a:tc>
                      <a:txBody>
                        <a:bodyPr/>
                        <a:lstStyle/>
                        <a:p>
                          <a:endParaRPr lang="en-US"/>
                        </a:p>
                      </a:txBody>
                      <a:tcPr>
                        <a:blipFill rotWithShape="1">
                          <a:blip r:embed="rId2"/>
                          <a:stretch>
                            <a:fillRect l="-156818" t="-8197" r="-1278409" b="-901639"/>
                          </a:stretch>
                        </a:blipFill>
                      </a:tcPr>
                    </a:tc>
                    <a:tc>
                      <a:txBody>
                        <a:bodyPr/>
                        <a:lstStyle/>
                        <a:p>
                          <a:endParaRPr lang="en-US"/>
                        </a:p>
                      </a:txBody>
                      <a:tcPr>
                        <a:blipFill rotWithShape="1">
                          <a:blip r:embed="rId2"/>
                          <a:stretch>
                            <a:fillRect l="-106604" t="-8197" r="-430660" b="-901639"/>
                          </a:stretch>
                        </a:blipFill>
                      </a:tcPr>
                    </a:tc>
                    <a:tc>
                      <a:txBody>
                        <a:bodyPr/>
                        <a:lstStyle/>
                        <a:p>
                          <a:endParaRPr lang="en-US"/>
                        </a:p>
                      </a:txBody>
                      <a:tcPr>
                        <a:blipFill rotWithShape="1">
                          <a:blip r:embed="rId2"/>
                          <a:stretch>
                            <a:fillRect l="-146000" t="-8197" r="-204333" b="-901639"/>
                          </a:stretch>
                        </a:blipFill>
                      </a:tcPr>
                    </a:tc>
                    <a:tc>
                      <a:txBody>
                        <a:bodyPr/>
                        <a:lstStyle/>
                        <a:p>
                          <a:endParaRPr lang="en-US"/>
                        </a:p>
                      </a:txBody>
                      <a:tcPr>
                        <a:blipFill rotWithShape="1">
                          <a:blip r:embed="rId2"/>
                          <a:stretch>
                            <a:fillRect l="-325110" t="-8197" r="-170044" b="-901639"/>
                          </a:stretch>
                        </a:blipFill>
                      </a:tcPr>
                    </a:tc>
                    <a:tc>
                      <a:txBody>
                        <a:bodyPr/>
                        <a:lstStyle/>
                        <a:p>
                          <a:endParaRPr lang="en-US"/>
                        </a:p>
                      </a:txBody>
                      <a:tcPr>
                        <a:blipFill rotWithShape="1">
                          <a:blip r:embed="rId2"/>
                          <a:stretch>
                            <a:fillRect l="-502604" t="-8197" r="-101042" b="-901639"/>
                          </a:stretch>
                        </a:blipFill>
                      </a:tcPr>
                    </a:tc>
                    <a:tc>
                      <a:txBody>
                        <a:bodyPr/>
                        <a:lstStyle/>
                        <a:p>
                          <a:endParaRPr lang="en-US"/>
                        </a:p>
                      </a:txBody>
                      <a:tcPr>
                        <a:blipFill rotWithShape="1">
                          <a:blip r:embed="rId2"/>
                          <a:stretch>
                            <a:fillRect l="-599482" t="-8197" r="-518" b="-901639"/>
                          </a:stretch>
                        </a:blipFill>
                      </a:tcPr>
                    </a:tc>
                  </a:tr>
                  <a:tr h="370840">
                    <a:tc>
                      <a:txBody>
                        <a:bodyPr/>
                        <a:lstStyle/>
                        <a:p>
                          <a:r>
                            <a:rPr lang="en-US" dirty="0" smtClean="0"/>
                            <a:t>10</a:t>
                          </a:r>
                          <a:endParaRPr lang="en-US" dirty="0"/>
                        </a:p>
                      </a:txBody>
                      <a:tcPr/>
                    </a:tc>
                    <a:tc>
                      <a:txBody>
                        <a:bodyPr/>
                        <a:lstStyle/>
                        <a:p>
                          <a:r>
                            <a:rPr lang="en-US" dirty="0" smtClean="0"/>
                            <a:t>18</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r>
                  <a:tr h="370840">
                    <a:tc>
                      <a:txBody>
                        <a:bodyPr/>
                        <a:lstStyle/>
                        <a:p>
                          <a:r>
                            <a:rPr lang="en-US" dirty="0" smtClean="0"/>
                            <a:t>14</a:t>
                          </a:r>
                          <a:endParaRPr lang="en-US" dirty="0"/>
                        </a:p>
                      </a:txBody>
                      <a:tcPr/>
                    </a:tc>
                    <a:tc>
                      <a:txBody>
                        <a:bodyPr/>
                        <a:lstStyle/>
                        <a:p>
                          <a:r>
                            <a:rPr lang="en-US" dirty="0" smtClean="0"/>
                            <a:t>12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18</a:t>
                          </a:r>
                          <a:endParaRPr lang="en-US" dirty="0"/>
                        </a:p>
                      </a:txBody>
                      <a:tcPr/>
                    </a:tc>
                    <a:tc>
                      <a:txBody>
                        <a:bodyPr/>
                        <a:lstStyle/>
                        <a:p>
                          <a:r>
                            <a:rPr lang="en-US" dirty="0" smtClean="0"/>
                            <a:t>24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22</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9</a:t>
                          </a:r>
                          <a:endParaRPr lang="en-US" dirty="0"/>
                        </a:p>
                      </a:txBody>
                      <a:tcPr/>
                    </a:tc>
                    <a:tc>
                      <a:txBody>
                        <a:bodyPr/>
                        <a:lstStyle/>
                        <a:p>
                          <a:r>
                            <a:rPr lang="en-US" dirty="0" smtClean="0"/>
                            <a:t>0</a:t>
                          </a:r>
                          <a:endParaRPr lang="en-US" dirty="0"/>
                        </a:p>
                      </a:txBody>
                      <a:tcPr/>
                    </a:tc>
                  </a:tr>
                  <a:tr h="370840">
                    <a:tc>
                      <a:txBody>
                        <a:bodyPr/>
                        <a:lstStyle/>
                        <a:p>
                          <a:r>
                            <a:rPr lang="en-US" dirty="0" smtClean="0"/>
                            <a:t>26</a:t>
                          </a:r>
                          <a:endParaRPr lang="en-US" dirty="0"/>
                        </a:p>
                      </a:txBody>
                      <a:tcPr/>
                    </a:tc>
                    <a:tc>
                      <a:txBody>
                        <a:bodyPr/>
                        <a:lstStyle/>
                        <a:p>
                          <a:r>
                            <a:rPr lang="en-US" dirty="0" smtClean="0"/>
                            <a:t>30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30</a:t>
                          </a:r>
                          <a:endParaRPr lang="en-US" dirty="0"/>
                        </a:p>
                      </a:txBody>
                      <a:tcPr/>
                    </a:tc>
                    <a:tc>
                      <a:txBody>
                        <a:bodyPr/>
                        <a:lstStyle/>
                        <a:p>
                          <a:r>
                            <a:rPr lang="en-US" dirty="0" smtClean="0"/>
                            <a:t>36</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1030034">
                    <a:tc>
                      <a:txBody>
                        <a:bodyPr/>
                        <a:lstStyle/>
                        <a:p>
                          <a:r>
                            <a:rPr lang="en-US" dirty="0" smtClean="0"/>
                            <a:t>Total</a:t>
                          </a:r>
                          <a:endParaRPr lang="en-US" dirty="0"/>
                        </a:p>
                      </a:txBody>
                      <a:tcPr/>
                    </a:tc>
                    <a:tc>
                      <a:txBody>
                        <a:bodyPr/>
                        <a:lstStyle/>
                        <a:p>
                          <a:endParaRPr lang="en-US"/>
                        </a:p>
                      </a:txBody>
                      <a:tcPr/>
                    </a:tc>
                    <a:tc>
                      <a:txBody>
                        <a:bodyPr/>
                        <a:lstStyle/>
                        <a:p>
                          <a:endParaRPr lang="en-US"/>
                        </a:p>
                      </a:txBody>
                      <a:tcPr>
                        <a:blipFill rotWithShape="1">
                          <a:blip r:embed="rId2"/>
                          <a:stretch>
                            <a:fillRect l="-106604" t="-254438" r="-430660" b="-10059"/>
                          </a:stretch>
                        </a:blipFill>
                      </a:tcPr>
                    </a:tc>
                    <a:tc>
                      <a:txBody>
                        <a:bodyPr/>
                        <a:lstStyle/>
                        <a:p>
                          <a:endParaRPr lang="en-US"/>
                        </a:p>
                      </a:txBody>
                      <a:tcPr>
                        <a:blipFill rotWithShape="1">
                          <a:blip r:embed="rId2"/>
                          <a:stretch>
                            <a:fillRect l="-146000" t="-254438" r="-204333" b="-10059"/>
                          </a:stretch>
                        </a:blipFill>
                      </a:tcPr>
                    </a:tc>
                    <a:tc>
                      <a:txBody>
                        <a:bodyPr/>
                        <a:lstStyle/>
                        <a:p>
                          <a:endParaRPr lang="en-US"/>
                        </a:p>
                      </a:txBody>
                      <a:tcPr>
                        <a:blipFill rotWithShape="1">
                          <a:blip r:embed="rId2"/>
                          <a:stretch>
                            <a:fillRect l="-325110" t="-254438" r="-170044" b="-10059"/>
                          </a:stretch>
                        </a:blipFill>
                      </a:tcPr>
                    </a:tc>
                    <a:tc>
                      <a:txBody>
                        <a:bodyPr/>
                        <a:lstStyle/>
                        <a:p>
                          <a:endParaRPr lang="en-US"/>
                        </a:p>
                      </a:txBody>
                      <a:tcPr>
                        <a:blipFill rotWithShape="1">
                          <a:blip r:embed="rId2"/>
                          <a:stretch>
                            <a:fillRect l="-502604" t="-254438" r="-101042" b="-10059"/>
                          </a:stretch>
                        </a:blipFill>
                      </a:tcPr>
                    </a:tc>
                    <a:tc>
                      <a:txBody>
                        <a:bodyPr/>
                        <a:lstStyle/>
                        <a:p>
                          <a:endParaRPr lang="en-US"/>
                        </a:p>
                      </a:txBody>
                      <a:tcPr>
                        <a:blipFill rotWithShape="1">
                          <a:blip r:embed="rId2"/>
                          <a:stretch>
                            <a:fillRect l="-599482" t="-254438" r="-518" b="-10059"/>
                          </a:stretch>
                        </a:blipFill>
                      </a:tcPr>
                    </a:tc>
                  </a:tr>
                </a:tbl>
              </a:graphicData>
            </a:graphic>
          </p:graphicFrame>
        </mc:Fallback>
      </mc:AlternateContent>
      <p:sp>
        <p:nvSpPr>
          <p:cNvPr id="4" name="Date Placeholder 3"/>
          <p:cNvSpPr>
            <a:spLocks noGrp="1"/>
          </p:cNvSpPr>
          <p:nvPr>
            <p:ph type="dt" sz="half" idx="10"/>
          </p:nvPr>
        </p:nvSpPr>
        <p:spPr/>
        <p:txBody>
          <a:bodyPr/>
          <a:lstStyle/>
          <a:p>
            <a:fld id="{FE15B644-F188-4259-80CB-FC2D50F40C6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694893773"/>
      </p:ext>
    </p:extLst>
  </p:cSld>
  <p:clrMapOvr>
    <a:masterClrMapping/>
  </p:clrMapOvr>
  <p:transition spd="slow">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Hence,n=6,</a:t>
                </a:r>
                <a14:m>
                  <m:oMath xmlns:m="http://schemas.openxmlformats.org/officeDocument/2006/math">
                    <m:acc>
                      <m:accPr>
                        <m:chr m:val="̅"/>
                        <m:ctrlPr>
                          <a:rPr lang="en-US" sz="2200" i="1" smtClean="0">
                            <a:latin typeface="Cambria Math"/>
                          </a:rPr>
                        </m:ctrlPr>
                      </m:accPr>
                      <m:e>
                        <m:r>
                          <a:rPr lang="en-US" sz="2200" b="0" i="1" smtClean="0">
                            <a:latin typeface="Cambria Math"/>
                          </a:rPr>
                          <m:t>𝑢</m:t>
                        </m:r>
                      </m:e>
                    </m:acc>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a:rPr>
                        </m:ctrlPr>
                      </m:naryPr>
                      <m:sub/>
                      <m:sup/>
                      <m:e>
                        <m:r>
                          <a:rPr lang="en-US" sz="2200" b="0" i="1" smtClean="0">
                            <a:latin typeface="Cambria Math"/>
                          </a:rPr>
                          <m:t>𝑢</m:t>
                        </m:r>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a:rPr>
                            </m:ctrlPr>
                          </m:dPr>
                          <m:e>
                            <m:r>
                              <a:rPr lang="en-US" sz="2200" b="0" i="1" smtClean="0">
                                <a:latin typeface="Cambria Math"/>
                              </a:rPr>
                              <m:t>−</m:t>
                            </m:r>
                            <m:r>
                              <a:rPr lang="en-US" sz="2200" b="0" i="1" smtClean="0">
                                <a:latin typeface="Cambria Math"/>
                              </a:rPr>
                              <m:t>3</m:t>
                            </m:r>
                          </m:e>
                        </m:d>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2</m:t>
                            </m:r>
                          </m:den>
                        </m:f>
                        <m:r>
                          <a:rPr lang="en-US" sz="2200" b="0" i="1" smtClean="0">
                            <a:latin typeface="Cambria Math"/>
                          </a:rPr>
                          <m:t>;</m:t>
                        </m:r>
                      </m:e>
                    </m:nary>
                    <m:acc>
                      <m:accPr>
                        <m:chr m:val="̅"/>
                        <m:ctrlPr>
                          <a:rPr lang="en-US" sz="2200" b="0" i="1" smtClean="0">
                            <a:latin typeface="Cambria Math"/>
                          </a:rPr>
                        </m:ctrlPr>
                      </m:accPr>
                      <m:e>
                        <m:r>
                          <a:rPr lang="en-US" sz="2200" b="0" i="1" smtClean="0">
                            <a:latin typeface="Cambria Math"/>
                          </a:rPr>
                          <m:t>𝑣</m:t>
                        </m:r>
                      </m:e>
                    </m:acc>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a:rPr>
                        </m:ctrlPr>
                      </m:naryPr>
                      <m:sub/>
                      <m:sup/>
                      <m:e>
                        <m:r>
                          <a:rPr lang="en-US" sz="2200" b="0" i="1" smtClean="0">
                            <a:latin typeface="Cambria Math"/>
                          </a:rPr>
                          <m:t>𝑣</m:t>
                        </m:r>
                      </m:e>
                    </m:nary>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6</m:t>
                        </m:r>
                      </m:den>
                    </m:f>
                    <m:d>
                      <m:dPr>
                        <m:ctrlPr>
                          <a:rPr lang="en-US" sz="2200" b="0" i="1" smtClean="0">
                            <a:latin typeface="Cambria Math"/>
                          </a:rPr>
                        </m:ctrlPr>
                      </m:dPr>
                      <m:e>
                        <m:r>
                          <a:rPr lang="en-US" sz="2200" b="0" i="1" smtClean="0">
                            <a:latin typeface="Cambria Math"/>
                          </a:rPr>
                          <m:t>−</m:t>
                        </m:r>
                        <m:r>
                          <a:rPr lang="en-US" sz="2200" b="0" i="1" smtClean="0">
                            <a:latin typeface="Cambria Math"/>
                          </a:rPr>
                          <m:t>3</m:t>
                        </m:r>
                      </m:e>
                    </m:d>
                    <m:r>
                      <a:rPr lang="en-US" sz="2200" b="0" i="0" smtClean="0">
                        <a:latin typeface="Cambria Math"/>
                      </a:rPr>
                      <m:t>=−</m:t>
                    </m:r>
                    <m:f>
                      <m:fPr>
                        <m:ctrlPr>
                          <a:rPr lang="en-US" sz="2200" i="1" dirty="0" smtClean="0">
                            <a:latin typeface="Cambria Math"/>
                          </a:rPr>
                        </m:ctrlPr>
                      </m:fPr>
                      <m:num>
                        <m:r>
                          <a:rPr lang="en-US" sz="2200" b="0" i="1" dirty="0" smtClean="0">
                            <a:latin typeface="Cambria Math"/>
                          </a:rPr>
                          <m:t>1</m:t>
                        </m:r>
                      </m:num>
                      <m:den>
                        <m:r>
                          <a:rPr lang="en-US" sz="2200" b="0" i="1" dirty="0" smtClean="0">
                            <a:latin typeface="Cambria Math"/>
                          </a:rPr>
                          <m:t>2</m:t>
                        </m:r>
                      </m:den>
                    </m:f>
                  </m:oMath>
                </a14:m>
                <a:endParaRPr lang="en-US" sz="2200" dirty="0" smtClean="0"/>
              </a:p>
              <a:p>
                <a:pPr marL="0" indent="0">
                  <a:buNone/>
                </a:pPr>
                <a:r>
                  <a:rPr lang="en-US" sz="2200" dirty="0"/>
                  <a:t>Then </a:t>
                </a:r>
                <a14:m>
                  <m:oMath xmlns:m="http://schemas.openxmlformats.org/officeDocument/2006/math">
                    <m:sSub>
                      <m:sSubPr>
                        <m:ctrlPr>
                          <a:rPr lang="en-US" sz="2200" i="1" smtClean="0">
                            <a:latin typeface="Cambria Math"/>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r>
                      <a:rPr lang="en-US" sz="2200" i="1">
                        <a:latin typeface="Cambria Math"/>
                      </a:rPr>
                      <m:t> </m:t>
                    </m:r>
                  </m:oMath>
                </a14:m>
                <a:r>
                  <a:rPr lang="en-US" sz="2200" dirty="0"/>
                  <a:t/>
                </a:r>
                <a14:m>
                  <m:oMath xmlns:m="http://schemas.openxmlformats.org/officeDocument/2006/math">
                    <m:f>
                      <m:fPr>
                        <m:ctrlPr>
                          <a:rPr lang="en-US" sz="2200" i="1">
                            <a:latin typeface="Cambria Math"/>
                          </a:rPr>
                        </m:ctrlPr>
                      </m:fPr>
                      <m:num>
                        <m:r>
                          <a:rPr lang="en-US" sz="2200" i="1">
                            <a:latin typeface="Cambria Math"/>
                          </a:rPr>
                          <m:t>𝑛</m:t>
                        </m:r>
                        <m:nary>
                          <m:naryPr>
                            <m:chr m:val="∑"/>
                            <m:subHide m:val="on"/>
                            <m:supHide m:val="on"/>
                            <m:ctrlPr>
                              <a:rPr lang="en-US" sz="2200" i="1">
                                <a:latin typeface="Cambria Math"/>
                              </a:rPr>
                            </m:ctrlPr>
                          </m:naryPr>
                          <m:sub/>
                          <m:sup/>
                          <m:e>
                            <m:r>
                              <a:rPr lang="en-US" sz="2200" i="1">
                                <a:latin typeface="Cambria Math"/>
                              </a:rPr>
                              <m:t>𝑢𝑣</m:t>
                            </m:r>
                          </m:e>
                        </m:nary>
                        <m:r>
                          <a:rPr lang="en-US" sz="2200" i="1">
                            <a:latin typeface="Cambria Math"/>
                          </a:rPr>
                          <m:t>−</m:t>
                        </m:r>
                        <m:nary>
                          <m:naryPr>
                            <m:chr m:val="∑"/>
                            <m:subHide m:val="on"/>
                            <m:supHide m:val="on"/>
                            <m:ctrlPr>
                              <a:rPr lang="en-US" sz="2200" i="1">
                                <a:latin typeface="Cambria Math"/>
                              </a:rPr>
                            </m:ctrlPr>
                          </m:naryPr>
                          <m:sub/>
                          <m:sup/>
                          <m:e>
                            <m:r>
                              <a:rPr lang="en-US" sz="2200" i="1">
                                <a:latin typeface="Cambria Math"/>
                              </a:rPr>
                              <m:t>𝑢</m:t>
                            </m:r>
                          </m:e>
                        </m:nary>
                        <m:nary>
                          <m:naryPr>
                            <m:chr m:val="∑"/>
                            <m:subHide m:val="on"/>
                            <m:supHide m:val="on"/>
                            <m:ctrlPr>
                              <a:rPr lang="en-US" sz="2200" i="1">
                                <a:latin typeface="Cambria Math"/>
                              </a:rPr>
                            </m:ctrlPr>
                          </m:naryPr>
                          <m:sub/>
                          <m:sup/>
                          <m:e>
                            <m:r>
                              <a:rPr lang="en-US" sz="2200" i="1">
                                <a:latin typeface="Cambria Math"/>
                              </a:rPr>
                              <m:t>𝑣</m:t>
                            </m:r>
                          </m:e>
                        </m:nary>
                      </m:num>
                      <m:den>
                        <m:rad>
                          <m:radPr>
                            <m:degHide m:val="on"/>
                            <m:ctrlPr>
                              <a:rPr lang="en-US" sz="2200" i="1">
                                <a:latin typeface="Cambria Math"/>
                              </a:rPr>
                            </m:ctrlPr>
                          </m:radPr>
                          <m:deg/>
                          <m:e>
                            <m:r>
                              <a:rPr lang="en-US" sz="2200" i="1">
                                <a:latin typeface="Cambria Math"/>
                              </a:rPr>
                              <m:t>𝑛</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𝑢</m:t>
                                    </m:r>
                                  </m:e>
                                  <m:sup>
                                    <m:r>
                                      <a:rPr lang="en-US" sz="2200" i="1">
                                        <a:latin typeface="Cambria Math"/>
                                      </a:rPr>
                                      <m:t>2</m:t>
                                    </m:r>
                                  </m:sup>
                                </m:sSup>
                                <m:r>
                                  <a:rPr lang="en-US" sz="2200" i="1">
                                    <a:latin typeface="Cambria Math"/>
                                  </a:rPr>
                                  <m:t>−</m:t>
                                </m:r>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𝑢</m:t>
                                            </m:r>
                                          </m:e>
                                        </m:nary>
                                      </m:e>
                                    </m:d>
                                  </m:e>
                                  <m:sup>
                                    <m:r>
                                      <a:rPr lang="en-US" sz="2200" i="1">
                                        <a:latin typeface="Cambria Math"/>
                                      </a:rPr>
                                      <m:t>2</m:t>
                                    </m:r>
                                  </m:sup>
                                </m:sSup>
                              </m:e>
                            </m:nary>
                          </m:e>
                        </m:rad>
                        <m:rad>
                          <m:radPr>
                            <m:degHide m:val="on"/>
                            <m:ctrlPr>
                              <a:rPr lang="en-US" sz="2200" i="1">
                                <a:latin typeface="Cambria Math"/>
                              </a:rPr>
                            </m:ctrlPr>
                          </m:radPr>
                          <m:deg/>
                          <m:e>
                            <m:r>
                              <a:rPr lang="en-US" sz="2200" i="1">
                                <a:latin typeface="Cambria Math"/>
                              </a:rPr>
                              <m:t>𝑛</m:t>
                            </m:r>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𝑣</m:t>
                                    </m:r>
                                  </m:e>
                                  <m:sup>
                                    <m:r>
                                      <a:rPr lang="en-US" sz="2200" i="1">
                                        <a:latin typeface="Cambria Math"/>
                                      </a:rPr>
                                      <m:t>2</m:t>
                                    </m:r>
                                  </m:sup>
                                </m:sSup>
                                <m:r>
                                  <a:rPr lang="en-US" sz="2200" i="1">
                                    <a:latin typeface="Cambria Math"/>
                                  </a:rPr>
                                  <m:t>−</m:t>
                                </m:r>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𝑣</m:t>
                                            </m:r>
                                          </m:e>
                                        </m:nary>
                                      </m:e>
                                    </m:d>
                                  </m:e>
                                  <m:sup>
                                    <m:r>
                                      <a:rPr lang="en-US" sz="2200" i="1">
                                        <a:latin typeface="Cambria Math"/>
                                      </a:rPr>
                                      <m:t>2</m:t>
                                    </m:r>
                                  </m:sup>
                                </m:sSup>
                              </m:e>
                            </m:nary>
                          </m:e>
                        </m:rad>
                      </m:den>
                    </m:f>
                  </m:oMath>
                </a14:m>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b="0" i="1" smtClean="0">
                              <a:latin typeface="Cambria Math"/>
                            </a:rPr>
                          </m:ctrlPr>
                        </m:fPr>
                        <m:num>
                          <m:d>
                            <m:dPr>
                              <m:ctrlPr>
                                <a:rPr lang="en-US" sz="2200" b="0" i="1" smtClean="0">
                                  <a:latin typeface="Cambria Math"/>
                                </a:rPr>
                              </m:ctrlPr>
                            </m:dPr>
                            <m:e>
                              <m:r>
                                <a:rPr lang="en-US" sz="2200" b="0" i="1" smtClean="0">
                                  <a:latin typeface="Cambria Math"/>
                                </a:rPr>
                                <m:t>6</m:t>
                              </m:r>
                              <m:r>
                                <a:rPr lang="en-US" sz="2200" b="0" i="1" smtClean="0">
                                  <a:latin typeface="Cambria Math"/>
                                  <a:ea typeface="Cambria Math"/>
                                </a:rPr>
                                <m:t>×</m:t>
                              </m:r>
                              <m:r>
                                <a:rPr lang="en-US" sz="2200" b="0" i="1" smtClean="0">
                                  <a:latin typeface="Cambria Math"/>
                                  <a:ea typeface="Cambria Math"/>
                                </a:rPr>
                                <m:t>12</m:t>
                              </m:r>
                            </m:e>
                          </m:d>
                          <m:r>
                            <a:rPr lang="en-US" sz="2200" b="0" i="1" smtClean="0">
                              <a:latin typeface="Cambria Math"/>
                            </a:rPr>
                            <m:t>−</m:t>
                          </m:r>
                          <m:d>
                            <m:dPr>
                              <m:ctrlPr>
                                <a:rPr lang="en-US" sz="2200" b="0" i="1" smtClean="0">
                                  <a:latin typeface="Cambria Math"/>
                                </a:rPr>
                              </m:ctrlPr>
                            </m:dPr>
                            <m:e>
                              <m:r>
                                <a:rPr lang="en-US" sz="2200" b="0" i="1" smtClean="0">
                                  <a:latin typeface="Cambria Math"/>
                                </a:rPr>
                                <m:t>−</m:t>
                              </m:r>
                              <m:r>
                                <a:rPr lang="en-US" sz="2200" b="0" i="1" smtClean="0">
                                  <a:latin typeface="Cambria Math"/>
                                </a:rPr>
                                <m:t>3</m:t>
                              </m:r>
                            </m:e>
                          </m:d>
                          <m:d>
                            <m:dPr>
                              <m:ctrlPr>
                                <a:rPr lang="en-US" sz="2200" b="0" i="1" smtClean="0">
                                  <a:latin typeface="Cambria Math"/>
                                </a:rPr>
                              </m:ctrlPr>
                            </m:dPr>
                            <m:e>
                              <m:r>
                                <a:rPr lang="en-US" sz="2200" b="0" i="1" smtClean="0">
                                  <a:latin typeface="Cambria Math"/>
                                </a:rPr>
                                <m:t>−</m:t>
                              </m:r>
                              <m:r>
                                <a:rPr lang="en-US" sz="2200" b="0" i="1" smtClean="0">
                                  <a:latin typeface="Cambria Math"/>
                                </a:rPr>
                                <m:t>3</m:t>
                              </m:r>
                            </m:e>
                          </m:d>
                        </m:num>
                        <m:den>
                          <m:rad>
                            <m:radPr>
                              <m:degHide m:val="on"/>
                              <m:ctrlPr>
                                <a:rPr lang="en-US" sz="2200" b="0" i="1" smtClean="0">
                                  <a:latin typeface="Cambria Math"/>
                                </a:rPr>
                              </m:ctrlPr>
                            </m:radPr>
                            <m:deg/>
                            <m:e>
                              <m:d>
                                <m:dPr>
                                  <m:ctrlPr>
                                    <a:rPr lang="en-US" sz="2200" b="0" i="1" smtClean="0">
                                      <a:latin typeface="Cambria Math"/>
                                    </a:rPr>
                                  </m:ctrlPr>
                                </m:dPr>
                                <m:e>
                                  <m:r>
                                    <a:rPr lang="en-US" sz="2200" b="0" i="1" smtClean="0">
                                      <a:latin typeface="Cambria Math"/>
                                    </a:rPr>
                                    <m:t>6</m:t>
                                  </m:r>
                                  <m:r>
                                    <a:rPr lang="en-US" sz="2200" b="0" i="1" smtClean="0">
                                      <a:latin typeface="Cambria Math"/>
                                      <a:ea typeface="Cambria Math"/>
                                    </a:rPr>
                                    <m:t>×</m:t>
                                  </m:r>
                                  <m:r>
                                    <a:rPr lang="en-US" sz="2200" b="0" i="1" smtClean="0">
                                      <a:latin typeface="Cambria Math"/>
                                      <a:ea typeface="Cambria Math"/>
                                    </a:rPr>
                                    <m:t>19</m:t>
                                  </m:r>
                                </m:e>
                              </m:d>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3</m:t>
                                      </m:r>
                                    </m:e>
                                  </m:d>
                                </m:e>
                                <m:sup>
                                  <m:r>
                                    <a:rPr lang="en-US" sz="2200" b="0" i="1" smtClean="0">
                                      <a:latin typeface="Cambria Math"/>
                                    </a:rPr>
                                    <m:t>2</m:t>
                                  </m:r>
                                </m:sup>
                              </m:sSup>
                            </m:e>
                          </m:rad>
                          <m:rad>
                            <m:radPr>
                              <m:degHide m:val="on"/>
                              <m:ctrlPr>
                                <a:rPr lang="en-US" sz="2200" b="0" i="1" smtClean="0">
                                  <a:latin typeface="Cambria Math"/>
                                </a:rPr>
                              </m:ctrlPr>
                            </m:radPr>
                            <m:deg/>
                            <m:e>
                              <m:d>
                                <m:dPr>
                                  <m:ctrlPr>
                                    <a:rPr lang="en-US" sz="2200" b="0" i="1" smtClean="0">
                                      <a:latin typeface="Cambria Math"/>
                                      <a:ea typeface="Cambria Math"/>
                                    </a:rPr>
                                  </m:ctrlPr>
                                </m:dPr>
                                <m:e>
                                  <m:r>
                                    <a:rPr lang="en-US" sz="2200" b="0" i="1" smtClean="0">
                                      <a:latin typeface="Cambria Math"/>
                                      <a:ea typeface="Cambria Math"/>
                                    </a:rPr>
                                    <m:t>6</m:t>
                                  </m:r>
                                  <m:r>
                                    <a:rPr lang="en-US" sz="2200" b="0" i="1" smtClean="0">
                                      <a:latin typeface="Cambria Math"/>
                                      <a:ea typeface="Cambria Math"/>
                                    </a:rPr>
                                    <m:t>×</m:t>
                                  </m:r>
                                  <m:r>
                                    <a:rPr lang="en-US" sz="2200" b="0" i="1" smtClean="0">
                                      <a:latin typeface="Cambria Math"/>
                                      <a:ea typeface="Cambria Math"/>
                                    </a:rPr>
                                    <m:t>19</m:t>
                                  </m:r>
                                </m:e>
                              </m:d>
                            </m:e>
                          </m:rad>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3</m:t>
                                  </m:r>
                                </m:e>
                              </m:d>
                            </m:e>
                            <m:sup>
                              <m:r>
                                <a:rPr lang="en-US" sz="2200" b="0" i="1" smtClean="0">
                                  <a:latin typeface="Cambria Math"/>
                                </a:rPr>
                                <m:t>2</m:t>
                              </m:r>
                            </m:sup>
                          </m:sSup>
                        </m:den>
                      </m:f>
                      <m:r>
                        <a:rPr lang="en-US" sz="2200" b="0" i="1" smtClean="0">
                          <a:latin typeface="Cambria Math"/>
                        </a:rPr>
                        <m:t>=</m:t>
                      </m:r>
                      <m:f>
                        <m:fPr>
                          <m:ctrlPr>
                            <a:rPr lang="en-US" sz="2200" b="0" i="1" smtClean="0">
                              <a:latin typeface="Cambria Math"/>
                            </a:rPr>
                          </m:ctrlPr>
                        </m:fPr>
                        <m:num>
                          <m:r>
                            <a:rPr lang="en-US" sz="2200" b="0" i="1" smtClean="0">
                              <a:latin typeface="Cambria Math"/>
                            </a:rPr>
                            <m:t>63</m:t>
                          </m:r>
                        </m:num>
                        <m:den>
                          <m:rad>
                            <m:radPr>
                              <m:degHide m:val="on"/>
                              <m:ctrlPr>
                                <a:rPr lang="en-US" sz="2200" b="0" i="1" smtClean="0">
                                  <a:latin typeface="Cambria Math"/>
                                </a:rPr>
                              </m:ctrlPr>
                            </m:radPr>
                            <m:deg/>
                            <m:e>
                              <m:r>
                                <a:rPr lang="en-US" sz="2200" b="0" i="1" smtClean="0">
                                  <a:latin typeface="Cambria Math"/>
                                </a:rPr>
                                <m:t>105</m:t>
                              </m:r>
                            </m:e>
                          </m:rad>
                          <m:rad>
                            <m:radPr>
                              <m:degHide m:val="on"/>
                              <m:ctrlPr>
                                <a:rPr lang="en-US" sz="2200" b="0" i="1" smtClean="0">
                                  <a:latin typeface="Cambria Math"/>
                                </a:rPr>
                              </m:ctrlPr>
                            </m:radPr>
                            <m:deg/>
                            <m:e>
                              <m:r>
                                <a:rPr lang="en-US" sz="2200" b="0" i="1" smtClean="0">
                                  <a:latin typeface="Cambria Math"/>
                                </a:rPr>
                                <m:t>105</m:t>
                              </m:r>
                            </m:e>
                          </m:rad>
                        </m:den>
                      </m:f>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6</m:t>
                      </m:r>
                    </m:oMath>
                  </m:oMathPara>
                </a14:m>
                <a:endParaRPr lang="en-US" sz="2200" dirty="0" smtClean="0"/>
              </a:p>
              <a:p>
                <a:pPr>
                  <a:buFont typeface="Wingdings" pitchFamily="2" charset="2"/>
                  <a:buChar char="v"/>
                </a:pPr>
                <a:endParaRPr lang="en-US" sz="2200" b="1" dirty="0" smtClean="0"/>
              </a:p>
              <a:p>
                <a:pPr>
                  <a:buFont typeface="Wingdings" pitchFamily="2" charset="2"/>
                  <a:buChar char="v"/>
                </a:pPr>
                <a:r>
                  <a:rPr lang="en-US" sz="2200" b="1" dirty="0" smtClean="0"/>
                  <a:t>Calculation of co-efficient of correlation for a bivariate frequency distribution.</a:t>
                </a:r>
              </a:p>
              <a:p>
                <a:r>
                  <a:rPr lang="en-US" sz="2200" dirty="0" smtClean="0"/>
                  <a:t>If the bivariate data on </a:t>
                </a:r>
                <a14:m>
                  <m:oMath xmlns:m="http://schemas.openxmlformats.org/officeDocument/2006/math">
                    <m:r>
                      <a:rPr lang="en-US" sz="2200" b="0" i="1" smtClean="0">
                        <a:latin typeface="Cambria Math"/>
                      </a:rPr>
                      <m:t>𝑥</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𝑦</m:t>
                    </m:r>
                    <m:r>
                      <a:rPr lang="en-US" sz="2200" b="0" i="1" smtClean="0">
                        <a:latin typeface="Cambria Math"/>
                      </a:rPr>
                      <m:t> </m:t>
                    </m:r>
                  </m:oMath>
                </a14:m>
                <a:r>
                  <a:rPr lang="en-US" sz="2200" dirty="0" smtClean="0"/>
                  <a:t>is presented on a two way correlation table and </a:t>
                </a:r>
                <a14:m>
                  <m:oMath xmlns:m="http://schemas.openxmlformats.org/officeDocument/2006/math">
                    <m:r>
                      <a:rPr lang="en-US" sz="2200" b="0" i="1" smtClean="0">
                        <a:latin typeface="Cambria Math"/>
                      </a:rPr>
                      <m:t>𝑓</m:t>
                    </m:r>
                    <m:r>
                      <a:rPr lang="en-US" sz="2200" b="0" i="1" smtClean="0">
                        <a:latin typeface="Cambria Math"/>
                      </a:rPr>
                      <m:t> </m:t>
                    </m:r>
                  </m:oMath>
                </a14:m>
                <a:r>
                  <a:rPr lang="en-US" sz="2200" dirty="0" smtClean="0"/>
                  <a:t>is the frequency of a particular rectangle </a:t>
                </a:r>
              </a:p>
              <a:p>
                <a:r>
                  <a:rPr lang="en-US" sz="2200" dirty="0" smtClean="0"/>
                  <a:t>In the correlation table then</a:t>
                </a: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036C5D7-E3E3-46E3-9294-3CF8EEF78F3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57139387"/>
      </p:ext>
    </p:extLst>
  </p:cSld>
  <p:clrMapOvr>
    <a:masterClrMapping/>
  </p:clrMapOvr>
  <p:transition spd="slow">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𝑓𝑥𝑦</m:t>
                              </m:r>
                            </m:e>
                          </m:nary>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subHide m:val="on"/>
                              <m:supHide m:val="on"/>
                              <m:ctrlPr>
                                <a:rPr lang="en-US" sz="2200" b="0" i="1" smtClean="0">
                                  <a:latin typeface="Cambria Math"/>
                                </a:rPr>
                              </m:ctrlPr>
                            </m:naryPr>
                            <m:sub/>
                            <m:sup/>
                            <m:e>
                              <m:r>
                                <a:rPr lang="en-US" sz="2200" b="0" i="1" smtClean="0">
                                  <a:latin typeface="Cambria Math"/>
                                </a:rPr>
                                <m:t>𝑓𝑥</m:t>
                              </m:r>
                            </m:e>
                          </m:nary>
                          <m:nary>
                            <m:naryPr>
                              <m:chr m:val="∑"/>
                              <m:subHide m:val="on"/>
                              <m:supHide m:val="on"/>
                              <m:ctrlPr>
                                <a:rPr lang="en-US" sz="2200" b="0" i="1" smtClean="0">
                                  <a:latin typeface="Cambria Math"/>
                                </a:rPr>
                              </m:ctrlPr>
                            </m:naryPr>
                            <m:sub/>
                            <m:sup/>
                            <m:e>
                              <m:r>
                                <a:rPr lang="en-US" sz="2200" b="0" i="1" smtClean="0">
                                  <a:latin typeface="Cambria Math"/>
                                </a:rPr>
                                <m:t>𝑓𝑦</m:t>
                              </m:r>
                            </m:e>
                          </m:nary>
                        </m:num>
                        <m:den>
                          <m:rad>
                            <m:radPr>
                              <m:degHide m:val="on"/>
                              <m:ctrlPr>
                                <a:rPr lang="en-US" sz="2200" b="0" i="1" smtClean="0">
                                  <a:latin typeface="Cambria Math"/>
                                </a:rPr>
                              </m:ctrlPr>
                            </m:radPr>
                            <m:deg/>
                            <m:e>
                              <m:nary>
                                <m:naryPr>
                                  <m:chr m:val="∑"/>
                                  <m:subHide m:val="on"/>
                                  <m:supHide m:val="on"/>
                                  <m:ctrlPr>
                                    <a:rPr lang="en-US" sz="2200" i="1">
                                      <a:latin typeface="Cambria Math"/>
                                    </a:rPr>
                                  </m:ctrlPr>
                                </m:naryPr>
                                <m:sub/>
                                <m:sup/>
                                <m:e>
                                  <m:r>
                                    <a:rPr lang="en-US" sz="2200" b="0" i="1" smtClean="0">
                                      <a:latin typeface="Cambria Math"/>
                                    </a:rPr>
                                    <m:t>𝑓</m:t>
                                  </m:r>
                                  <m:sSup>
                                    <m:sSupPr>
                                      <m:ctrlPr>
                                        <a:rPr lang="en-US" sz="2200" i="1">
                                          <a:latin typeface="Cambria Math"/>
                                        </a:rPr>
                                      </m:ctrlPr>
                                    </m:sSupPr>
                                    <m:e>
                                      <m:r>
                                        <a:rPr lang="en-US" sz="2200" b="0" i="1" smtClean="0">
                                          <a:latin typeface="Cambria Math"/>
                                        </a:rPr>
                                        <m:t>𝑥</m:t>
                                      </m:r>
                                    </m:e>
                                    <m:sup>
                                      <m:r>
                                        <a:rPr lang="en-US" sz="2200" b="0" i="1" smtClean="0">
                                          <a:latin typeface="Cambria Math"/>
                                        </a:rPr>
                                        <m:t>2</m:t>
                                      </m:r>
                                    </m:sup>
                                  </m:sSup>
                                  <m:r>
                                    <a:rPr lang="en-US" sz="2200" i="1">
                                      <a:latin typeface="Cambria Math"/>
                                    </a:rPr>
                                    <m:t>−</m:t>
                                  </m:r>
                                  <m:f>
                                    <m:fPr>
                                      <m:ctrlPr>
                                        <a:rPr lang="en-US" sz="2200" i="1">
                                          <a:latin typeface="Cambria Math"/>
                                        </a:rPr>
                                      </m:ctrlPr>
                                    </m:fPr>
                                    <m:num>
                                      <m:r>
                                        <a:rPr lang="en-US" sz="2200" b="0" i="1" smtClean="0">
                                          <a:latin typeface="Cambria Math"/>
                                        </a:rPr>
                                        <m:t>1</m:t>
                                      </m:r>
                                    </m:num>
                                    <m:den>
                                      <m:r>
                                        <a:rPr lang="en-US" sz="2200" b="0" i="1" smtClean="0">
                                          <a:latin typeface="Cambria Math"/>
                                        </a:rPr>
                                        <m:t>𝑛</m:t>
                                      </m:r>
                                    </m:den>
                                  </m:f>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b="0" i="1" smtClean="0">
                                                  <a:latin typeface="Cambria Math"/>
                                                </a:rPr>
                                                <m:t>𝑓𝑥</m:t>
                                              </m:r>
                                            </m:e>
                                          </m:nary>
                                        </m:e>
                                      </m:d>
                                    </m:e>
                                    <m:sup>
                                      <m:r>
                                        <a:rPr lang="en-US" sz="2200" b="0" i="1" smtClean="0">
                                          <a:latin typeface="Cambria Math"/>
                                        </a:rPr>
                                        <m:t>2</m:t>
                                      </m:r>
                                    </m:sup>
                                  </m:sSup>
                                </m:e>
                              </m:nary>
                              <m:d>
                                <m:dPr>
                                  <m:begChr m:val="["/>
                                  <m:endChr m:val="]"/>
                                  <m:ctrlPr>
                                    <a:rPr lang="en-US" sz="2200" b="0" i="1" smtClean="0">
                                      <a:latin typeface="Cambria Math"/>
                                    </a:rPr>
                                  </m:ctrlPr>
                                </m:dPr>
                                <m:e>
                                  <m:nary>
                                    <m:naryPr>
                                      <m:chr m:val="∑"/>
                                      <m:subHide m:val="on"/>
                                      <m:supHide m:val="on"/>
                                      <m:ctrlPr>
                                        <a:rPr lang="en-US" sz="2200" b="0" i="1" smtClean="0">
                                          <a:latin typeface="Cambria Math"/>
                                        </a:rPr>
                                      </m:ctrlPr>
                                    </m:naryPr>
                                    <m:sub/>
                                    <m:sup/>
                                    <m:e>
                                      <m:sSup>
                                        <m:sSupPr>
                                          <m:ctrlPr>
                                            <a:rPr lang="en-US" sz="2200" b="0" i="1" smtClean="0">
                                              <a:latin typeface="Cambria Math"/>
                                            </a:rPr>
                                          </m:ctrlPr>
                                        </m:sSupPr>
                                        <m:e>
                                          <m:r>
                                            <a:rPr lang="en-US" sz="2200" b="0" i="1" smtClean="0">
                                              <a:latin typeface="Cambria Math"/>
                                            </a:rPr>
                                            <m:t>𝑓𝑦</m:t>
                                          </m:r>
                                        </m:e>
                                        <m:sup>
                                          <m:r>
                                            <a:rPr lang="en-US" sz="2200" b="0" i="1" smtClean="0">
                                              <a:latin typeface="Cambria Math"/>
                                            </a:rPr>
                                            <m:t>2</m:t>
                                          </m:r>
                                        </m:sup>
                                      </m:sSup>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sSup>
                                        <m:sSupPr>
                                          <m:ctrlPr>
                                            <a:rPr lang="en-US" sz="2200" b="0" i="1" smtClean="0">
                                              <a:latin typeface="Cambria Math"/>
                                            </a:rPr>
                                          </m:ctrlPr>
                                        </m:sSupPr>
                                        <m:e>
                                          <m:d>
                                            <m:dPr>
                                              <m:ctrlPr>
                                                <a:rPr lang="en-US" sz="2200" b="0" i="1" smtClean="0">
                                                  <a:latin typeface="Cambria Math"/>
                                                </a:rPr>
                                              </m:ctrlPr>
                                            </m:dPr>
                                            <m:e>
                                              <m:nary>
                                                <m:naryPr>
                                                  <m:chr m:val="∑"/>
                                                  <m:subHide m:val="on"/>
                                                  <m:supHide m:val="on"/>
                                                  <m:ctrlPr>
                                                    <a:rPr lang="en-US" sz="2200" b="0" i="1" smtClean="0">
                                                      <a:latin typeface="Cambria Math"/>
                                                    </a:rPr>
                                                  </m:ctrlPr>
                                                </m:naryPr>
                                                <m:sub/>
                                                <m:sup/>
                                                <m:e>
                                                  <m:r>
                                                    <a:rPr lang="en-US" sz="2200" b="0" i="1" smtClean="0">
                                                      <a:latin typeface="Cambria Math"/>
                                                    </a:rPr>
                                                    <m:t>𝑓𝑦</m:t>
                                                  </m:r>
                                                </m:e>
                                              </m:nary>
                                            </m:e>
                                          </m:d>
                                        </m:e>
                                        <m:sup>
                                          <m:r>
                                            <a:rPr lang="en-US" sz="2200" b="0" i="1" smtClean="0">
                                              <a:latin typeface="Cambria Math"/>
                                            </a:rPr>
                                            <m:t>2</m:t>
                                          </m:r>
                                        </m:sup>
                                      </m:sSup>
                                    </m:e>
                                  </m:nary>
                                </m:e>
                              </m:d>
                            </m:e>
                          </m:rad>
                          <m:r>
                            <a:rPr lang="en-US" sz="2200" b="0" i="1" smtClean="0">
                              <a:latin typeface="Cambria Math"/>
                            </a:rPr>
                            <m:t> </m:t>
                          </m:r>
                        </m:den>
                      </m:f>
                    </m:oMath>
                  </m:oMathPara>
                </a14:m>
                <a:endParaRPr lang="en-US" sz="2200" dirty="0" smtClean="0"/>
              </a:p>
              <a:p>
                <a:pPr marL="0" indent="0">
                  <a:buNone/>
                </a:pPr>
                <a:r>
                  <a:rPr lang="en-US" sz="2200" dirty="0" smtClean="0"/>
                  <a:t>Since change of origin and scale do not affect the co-efficient of correlation.</a:t>
                </a:r>
                <a14:m>
                  <m:oMath xmlns:m="http://schemas.openxmlformats.org/officeDocument/2006/math">
                    <m:sSub>
                      <m:sSubPr>
                        <m:ctrlPr>
                          <a:rPr lang="en-US" sz="2200" i="1" smtClean="0">
                            <a:latin typeface="Cambria Math"/>
                          </a:rPr>
                        </m:ctrlPr>
                      </m:sSubPr>
                      <m:e>
                        <m:r>
                          <a:rPr lang="en-US" sz="2200" b="0" i="1" smtClean="0">
                            <a:latin typeface="Cambria Math"/>
                          </a:rPr>
                          <m:t>𝑟</m:t>
                        </m:r>
                      </m:e>
                      <m:sub>
                        <m:r>
                          <a:rPr lang="en-US" sz="2200" b="0" i="1" smtClean="0">
                            <a:latin typeface="Cambria Math"/>
                          </a:rPr>
                          <m:t>𝑥𝑦</m:t>
                        </m:r>
                      </m:sub>
                    </m:sSub>
                    <m:r>
                      <a:rPr lang="en-US" sz="2200" b="0" i="1" smtClean="0">
                        <a:latin typeface="Cambria Math"/>
                      </a:rPr>
                      <m:t>=</m:t>
                    </m:r>
                    <m:sSub>
                      <m:sSubPr>
                        <m:ctrlPr>
                          <a:rPr lang="en-US" sz="2200" b="0" i="1" smtClean="0">
                            <a:latin typeface="Cambria Math"/>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 </m:t>
                    </m:r>
                  </m:oMath>
                </a14:m>
                <a:r>
                  <a:rPr lang="en-US" sz="2200" dirty="0" smtClean="0"/>
                  <a:t>where the new variables </a:t>
                </a:r>
                <a14:m>
                  <m:oMath xmlns:m="http://schemas.openxmlformats.org/officeDocument/2006/math">
                    <m:r>
                      <a:rPr lang="en-US" sz="2200" b="0" i="1" smtClean="0">
                        <a:latin typeface="Cambria Math"/>
                      </a:rPr>
                      <m:t>𝑢</m:t>
                    </m:r>
                    <m:r>
                      <a:rPr lang="en-US" sz="2200" b="0" i="1" smtClean="0">
                        <a:latin typeface="Cambria Math"/>
                      </a:rPr>
                      <m:t>,</m:t>
                    </m:r>
                    <m:r>
                      <a:rPr lang="en-US" sz="2200" b="0" i="1" smtClean="0">
                        <a:latin typeface="Cambria Math"/>
                      </a:rPr>
                      <m:t>𝑣</m:t>
                    </m:r>
                  </m:oMath>
                </a14:m>
                <a:r>
                  <a:rPr lang="en-US" sz="2200" dirty="0" smtClean="0"/>
                  <a:t> are properly chosen.</a:t>
                </a:r>
              </a:p>
              <a:p>
                <a:pPr marL="0" indent="0">
                  <a:buNone/>
                </a:pPr>
                <a:r>
                  <a:rPr lang="en-US" sz="2200" b="1" dirty="0" smtClean="0"/>
                  <a:t>Q. </a:t>
                </a:r>
                <a:r>
                  <a:rPr lang="en-US" sz="2200" dirty="0" smtClean="0"/>
                  <a:t>The following table given according to age the frequency of marks obtained by 100 students is an intelligence test:</a:t>
                </a:r>
              </a:p>
              <a:p>
                <a:endParaRPr lang="en-US" sz="2200"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AD7E896-05DC-4C9F-AB61-CD00B4EA0548}"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19376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fontScale="92500"/>
              </a:bodyPr>
              <a:lstStyle/>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pPr marL="0" indent="0">
                  <a:buNone/>
                </a:pPr>
                <a:r>
                  <a:rPr lang="en-US" sz="2400" dirty="0"/>
                  <a:t>Calculate the coefficient of correlation between age and intelligence.</a:t>
                </a:r>
              </a:p>
              <a:p>
                <a:pPr marL="0" indent="0">
                  <a:buNone/>
                </a:pPr>
                <a:r>
                  <a:rPr lang="en-US" sz="2400" b="1" dirty="0" smtClean="0"/>
                  <a:t>Solution: </a:t>
                </a:r>
                <a:r>
                  <a:rPr lang="en-US" sz="2400" dirty="0"/>
                  <a:t>A</a:t>
                </a:r>
                <a:r>
                  <a:rPr lang="en-US" sz="2400" dirty="0" smtClean="0"/>
                  <a:t>ge </a:t>
                </a:r>
                <a:r>
                  <a:rPr lang="en-US" sz="2400" dirty="0"/>
                  <a:t>and intelligence be denoted by </a:t>
                </a:r>
                <a14:m>
                  <m:oMath xmlns:m="http://schemas.openxmlformats.org/officeDocument/2006/math">
                    <m:r>
                      <a:rPr lang="en-US" sz="2400" i="1">
                        <a:latin typeface="Cambria Math"/>
                      </a:rPr>
                      <m:t>𝑥</m:t>
                    </m:r>
                    <m:r>
                      <a:rPr lang="en-US" sz="2400" i="1">
                        <a:latin typeface="Cambria Math"/>
                      </a:rPr>
                      <m:t> </m:t>
                    </m:r>
                    <m:r>
                      <a:rPr lang="en-US" sz="2400" i="1">
                        <a:latin typeface="Cambria Math"/>
                      </a:rPr>
                      <m:t>𝑎𝑛𝑑</m:t>
                    </m:r>
                    <m:r>
                      <a:rPr lang="en-US" sz="2400" i="1">
                        <a:latin typeface="Cambria Math"/>
                      </a:rPr>
                      <m:t> </m:t>
                    </m:r>
                    <m:r>
                      <a:rPr lang="en-US" sz="2400" i="1">
                        <a:latin typeface="Cambria Math"/>
                      </a:rPr>
                      <m:t>𝑦</m:t>
                    </m:r>
                  </m:oMath>
                </a14:m>
                <a:r>
                  <a:rPr lang="en-US" sz="2400" dirty="0"/>
                  <a:t> respectively</a:t>
                </a:r>
                <a:r>
                  <a:rPr lang="en-US" sz="2400" b="1" dirty="0"/>
                  <a:t>.</a:t>
                </a:r>
              </a:p>
              <a:p>
                <a:endParaRPr lang="en-US" sz="2200"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674" b="-16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EE9EE81-931F-43DC-AC1C-5902E9A452C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3025185616"/>
              </p:ext>
            </p:extLst>
          </p:nvPr>
        </p:nvGraphicFramePr>
        <p:xfrm>
          <a:off x="914400" y="1219200"/>
          <a:ext cx="6286500" cy="2926080"/>
        </p:xfrm>
        <a:graphic>
          <a:graphicData uri="http://schemas.openxmlformats.org/drawingml/2006/table">
            <a:tbl>
              <a:tblPr firstRow="1" bandRow="1">
                <a:tableStyleId>{5C22544A-7EE6-4342-B048-85BDC9FD1C3A}</a:tableStyleId>
              </a:tblPr>
              <a:tblGrid>
                <a:gridCol w="1562100"/>
                <a:gridCol w="622300"/>
                <a:gridCol w="1016000"/>
                <a:gridCol w="1016000"/>
                <a:gridCol w="1016000"/>
                <a:gridCol w="1054100"/>
              </a:tblGrid>
              <a:tr h="127357">
                <a:tc>
                  <a:txBody>
                    <a:bodyPr/>
                    <a:lstStyle/>
                    <a:p>
                      <a:r>
                        <a:rPr lang="en-US" dirty="0" smtClean="0"/>
                        <a:t>Marks</a:t>
                      </a:r>
                      <a:endParaRPr lang="en-US" dirty="0"/>
                    </a:p>
                  </a:txBody>
                  <a:tcPr>
                    <a:lnTlToBr w="12700" cap="flat" cmpd="sng" algn="ctr">
                      <a:solidFill>
                        <a:schemeClr val="tx1"/>
                      </a:solidFill>
                      <a:prstDash val="solid"/>
                      <a:round/>
                      <a:headEnd type="none" w="med" len="med"/>
                      <a:tailEnd type="none" w="med" len="med"/>
                    </a:lnTlToBr>
                  </a:tcPr>
                </a:tc>
                <a:tc>
                  <a:txBody>
                    <a:bodyPr/>
                    <a:lstStyle/>
                    <a:p>
                      <a:r>
                        <a:rPr lang="en-US" dirty="0" smtClean="0"/>
                        <a:t>18</a:t>
                      </a:r>
                      <a:endParaRPr lang="en-US" dirty="0"/>
                    </a:p>
                  </a:txBody>
                  <a:tcPr/>
                </a:tc>
                <a:tc>
                  <a:txBody>
                    <a:bodyPr/>
                    <a:lstStyle/>
                    <a:p>
                      <a:r>
                        <a:rPr lang="en-US" dirty="0" smtClean="0"/>
                        <a:t>19</a:t>
                      </a:r>
                      <a:endParaRPr lang="en-US" dirty="0"/>
                    </a:p>
                  </a:txBody>
                  <a:tcPr/>
                </a:tc>
                <a:tc>
                  <a:txBody>
                    <a:bodyPr/>
                    <a:lstStyle/>
                    <a:p>
                      <a:r>
                        <a:rPr lang="en-US" dirty="0" smtClean="0"/>
                        <a:t>20</a:t>
                      </a:r>
                      <a:endParaRPr lang="en-US" dirty="0"/>
                    </a:p>
                  </a:txBody>
                  <a:tcPr/>
                </a:tc>
                <a:tc>
                  <a:txBody>
                    <a:bodyPr/>
                    <a:lstStyle/>
                    <a:p>
                      <a:r>
                        <a:rPr lang="en-US" dirty="0" smtClean="0"/>
                        <a:t>21</a:t>
                      </a:r>
                      <a:endParaRPr lang="en-US" dirty="0"/>
                    </a:p>
                  </a:txBody>
                  <a:tcPr/>
                </a:tc>
                <a:tc>
                  <a:txBody>
                    <a:bodyPr/>
                    <a:lstStyle/>
                    <a:p>
                      <a:r>
                        <a:rPr lang="en-US" dirty="0" smtClean="0"/>
                        <a:t>total</a:t>
                      </a:r>
                      <a:endParaRPr lang="en-US" dirty="0"/>
                    </a:p>
                  </a:txBody>
                  <a:tcPr/>
                </a:tc>
              </a:tr>
              <a:tr h="129126">
                <a:tc>
                  <a:txBody>
                    <a:bodyPr/>
                    <a:lstStyle/>
                    <a:p>
                      <a:r>
                        <a:rPr lang="en-US" dirty="0" smtClean="0"/>
                        <a:t>10-20</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endParaRPr lang="en-US" dirty="0"/>
                    </a:p>
                  </a:txBody>
                  <a:tcPr/>
                </a:tc>
                <a:tc>
                  <a:txBody>
                    <a:bodyPr/>
                    <a:lstStyle/>
                    <a:p>
                      <a:r>
                        <a:rPr lang="en-US" dirty="0" smtClean="0"/>
                        <a:t>8</a:t>
                      </a:r>
                      <a:endParaRPr lang="en-US" dirty="0"/>
                    </a:p>
                  </a:txBody>
                  <a:tcPr/>
                </a:tc>
              </a:tr>
              <a:tr h="129126">
                <a:tc>
                  <a:txBody>
                    <a:bodyPr/>
                    <a:lstStyle/>
                    <a:p>
                      <a:r>
                        <a:rPr lang="en-US" dirty="0" smtClean="0"/>
                        <a:t>20-30</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19</a:t>
                      </a:r>
                      <a:endParaRPr lang="en-US" dirty="0"/>
                    </a:p>
                  </a:txBody>
                  <a:tcPr/>
                </a:tc>
              </a:tr>
              <a:tr h="129126">
                <a:tc>
                  <a:txBody>
                    <a:bodyPr/>
                    <a:lstStyle/>
                    <a:p>
                      <a:r>
                        <a:rPr lang="en-US" dirty="0" smtClean="0"/>
                        <a:t>30-40</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35</a:t>
                      </a:r>
                      <a:endParaRPr lang="en-US" dirty="0"/>
                    </a:p>
                  </a:txBody>
                  <a:tcPr/>
                </a:tc>
              </a:tr>
              <a:tr h="129126">
                <a:tc>
                  <a:txBody>
                    <a:bodyPr/>
                    <a:lstStyle/>
                    <a:p>
                      <a:r>
                        <a:rPr lang="en-US" dirty="0" smtClean="0"/>
                        <a:t>40-50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22</a:t>
                      </a:r>
                      <a:endParaRPr lang="en-US" dirty="0"/>
                    </a:p>
                  </a:txBody>
                  <a:tcPr/>
                </a:tc>
              </a:tr>
              <a:tr h="129126">
                <a:tc>
                  <a:txBody>
                    <a:bodyPr/>
                    <a:lstStyle/>
                    <a:p>
                      <a:r>
                        <a:rPr lang="en-US" dirty="0" smtClean="0"/>
                        <a:t>50-60</a:t>
                      </a:r>
                      <a:endParaRPr lang="en-US" dirty="0"/>
                    </a:p>
                  </a:txBody>
                  <a:tcPr/>
                </a:tc>
                <a:tc>
                  <a:txBody>
                    <a:bodyPr/>
                    <a:lstStyle/>
                    <a:p>
                      <a:endParaRPr lang="en-US"/>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10</a:t>
                      </a:r>
                      <a:endParaRPr lang="en-US" dirty="0"/>
                    </a:p>
                  </a:txBody>
                  <a:tcPr/>
                </a:tc>
              </a:tr>
              <a:tr h="129126">
                <a:tc>
                  <a:txBody>
                    <a:bodyPr/>
                    <a:lstStyle/>
                    <a:p>
                      <a:r>
                        <a:rPr lang="en-US" dirty="0" smtClean="0"/>
                        <a:t>60-70</a:t>
                      </a:r>
                      <a:endParaRPr lang="en-US" dirty="0"/>
                    </a:p>
                  </a:txBody>
                  <a:tcPr/>
                </a:tc>
                <a:tc>
                  <a:txBody>
                    <a:bodyPr/>
                    <a:lstStyle/>
                    <a:p>
                      <a:endParaRPr lang="en-US"/>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6</a:t>
                      </a:r>
                      <a:endParaRPr lang="en-US" dirty="0"/>
                    </a:p>
                  </a:txBody>
                  <a:tcPr/>
                </a:tc>
              </a:tr>
              <a:tr h="129126">
                <a:tc>
                  <a:txBody>
                    <a:bodyPr/>
                    <a:lstStyle/>
                    <a:p>
                      <a:r>
                        <a:rPr lang="en-US" dirty="0" smtClean="0"/>
                        <a:t>Total</a:t>
                      </a:r>
                      <a:endParaRPr lang="en-US" dirty="0"/>
                    </a:p>
                  </a:txBody>
                  <a:tcPr/>
                </a:tc>
                <a:tc>
                  <a:txBody>
                    <a:bodyPr/>
                    <a:lstStyle/>
                    <a:p>
                      <a:r>
                        <a:rPr lang="en-US" dirty="0" smtClean="0"/>
                        <a:t>19</a:t>
                      </a:r>
                      <a:endParaRPr lang="en-US" dirty="0"/>
                    </a:p>
                  </a:txBody>
                  <a:tcPr/>
                </a:tc>
                <a:tc>
                  <a:txBody>
                    <a:bodyPr/>
                    <a:lstStyle/>
                    <a:p>
                      <a:r>
                        <a:rPr lang="en-US" dirty="0" smtClean="0"/>
                        <a:t>22</a:t>
                      </a:r>
                      <a:endParaRPr lang="en-US" dirty="0"/>
                    </a:p>
                  </a:txBody>
                  <a:tcPr/>
                </a:tc>
                <a:tc>
                  <a:txBody>
                    <a:bodyPr/>
                    <a:lstStyle/>
                    <a:p>
                      <a:r>
                        <a:rPr lang="en-US" dirty="0" smtClean="0"/>
                        <a:t>31</a:t>
                      </a:r>
                      <a:endParaRPr lang="en-US" dirty="0"/>
                    </a:p>
                  </a:txBody>
                  <a:tcPr/>
                </a:tc>
                <a:tc>
                  <a:txBody>
                    <a:bodyPr/>
                    <a:lstStyle/>
                    <a:p>
                      <a:r>
                        <a:rPr lang="en-US" dirty="0" smtClean="0"/>
                        <a:t>28</a:t>
                      </a:r>
                      <a:endParaRPr lang="en-US" dirty="0"/>
                    </a:p>
                  </a:txBody>
                  <a:tcPr/>
                </a:tc>
                <a:tc>
                  <a:txBody>
                    <a:bodyPr/>
                    <a:lstStyle/>
                    <a:p>
                      <a:r>
                        <a:rPr lang="en-US" dirty="0" smtClean="0"/>
                        <a:t>100</a:t>
                      </a:r>
                      <a:endParaRPr lang="en-US" dirty="0"/>
                    </a:p>
                  </a:txBody>
                  <a:tcPr/>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71619654"/>
      </p:ext>
    </p:extLst>
  </p:cSld>
  <p:clrMapOvr>
    <a:masterClrMapping/>
  </p:clrMapOvr>
  <p:transition spd="slow">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000" b="1" dirty="0"/>
          </a:p>
        </p:txBody>
      </p:sp>
      <p:sp>
        <p:nvSpPr>
          <p:cNvPr id="4" name="Date Placeholder 3"/>
          <p:cNvSpPr>
            <a:spLocks noGrp="1"/>
          </p:cNvSpPr>
          <p:nvPr>
            <p:ph type="dt" sz="half" idx="10"/>
          </p:nvPr>
        </p:nvSpPr>
        <p:spPr/>
        <p:txBody>
          <a:bodyPr/>
          <a:lstStyle/>
          <a:p>
            <a:fld id="{EFF4F6ED-34D2-4256-A611-C315A15B81D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3579018563"/>
                  </p:ext>
                </p:extLst>
              </p:nvPr>
            </p:nvGraphicFramePr>
            <p:xfrm>
              <a:off x="304800" y="1520536"/>
              <a:ext cx="8458200" cy="5222558"/>
            </p:xfrm>
            <a:graphic>
              <a:graphicData uri="http://schemas.openxmlformats.org/drawingml/2006/table">
                <a:tbl>
                  <a:tblPr firstRow="1" bandRow="1">
                    <a:tableStyleId>{5C22544A-7EE6-4342-B048-85BDC9FD1C3A}</a:tableStyleId>
                  </a:tblPr>
                  <a:tblGrid>
                    <a:gridCol w="838199"/>
                    <a:gridCol w="1219200"/>
                    <a:gridCol w="762000"/>
                    <a:gridCol w="609601"/>
                    <a:gridCol w="609600"/>
                    <a:gridCol w="609600"/>
                    <a:gridCol w="762000"/>
                    <a:gridCol w="1143000"/>
                    <a:gridCol w="609600"/>
                    <a:gridCol w="533400"/>
                    <a:gridCol w="762000"/>
                  </a:tblGrid>
                  <a:tr h="68580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𝑴𝒊𝒅</m:t>
                                </m:r>
                              </m:oMath>
                            </m:oMathPara>
                          </a14:m>
                          <a:endParaRPr lang="en-US" b="1" i="1" dirty="0" smtClean="0">
                            <a:latin typeface="Cambria Math"/>
                          </a:endParaRPr>
                        </a:p>
                        <a:p>
                          <a:pPr/>
                          <a14:m>
                            <m:oMathPara xmlns:m="http://schemas.openxmlformats.org/officeDocument/2006/math">
                              <m:oMathParaPr>
                                <m:jc m:val="centerGroup"/>
                              </m:oMathParaPr>
                              <m:oMath xmlns:m="http://schemas.openxmlformats.org/officeDocument/2006/math">
                                <m:r>
                                  <a:rPr lang="en-US" b="1" i="1" smtClean="0">
                                    <a:latin typeface="Cambria Math"/>
                                  </a:rPr>
                                  <m:t>𝒗𝒂𝒍𝒖𝒆</m:t>
                                </m:r>
                              </m:oMath>
                            </m:oMathPara>
                          </a14:m>
                          <a:endParaRPr lang="en-US" dirty="0"/>
                        </a:p>
                      </a:txBody>
                      <a:tcPr/>
                    </a:tc>
                    <a:tc>
                      <a:txBody>
                        <a:bodyPr/>
                        <a:lstStyle/>
                        <a:p>
                          <a:r>
                            <a:rPr lang="en-US" dirty="0" smtClean="0"/>
                            <a:t>x</a:t>
                          </a:r>
                          <a14:m>
                            <m:oMath xmlns:m="http://schemas.openxmlformats.org/officeDocument/2006/math">
                              <m:r>
                                <a:rPr lang="en-US" i="1" smtClean="0">
                                  <a:latin typeface="Cambria Math"/>
                                  <a:ea typeface="Cambria Math"/>
                                </a:rPr>
                                <m:t>⟶</m:t>
                              </m:r>
                            </m:oMath>
                          </a14:m>
                          <a:endParaRPr lang="en-US" dirty="0" smtClean="0"/>
                        </a:p>
                        <a:p>
                          <a:r>
                            <a:rPr lang="en-US" dirty="0" smtClean="0"/>
                            <a:t>y</a:t>
                          </a:r>
                          <a14:m>
                            <m:oMath xmlns:m="http://schemas.openxmlformats.org/officeDocument/2006/math">
                              <m:r>
                                <a:rPr lang="en-US" i="1" smtClean="0">
                                  <a:latin typeface="Cambria Math"/>
                                  <a:ea typeface="Cambria Math"/>
                                </a:rPr>
                                <m:t>↓</m:t>
                              </m:r>
                            </m:oMath>
                          </a14:m>
                          <a:endParaRPr lang="en-US" dirty="0"/>
                        </a:p>
                      </a:txBody>
                      <a:tcPr/>
                    </a:tc>
                    <a:tc>
                      <a:txBody>
                        <a:bodyPr/>
                        <a:lstStyle/>
                        <a:p>
                          <a:r>
                            <a:rPr lang="en-US" dirty="0" smtClean="0"/>
                            <a:t>18</a:t>
                          </a:r>
                          <a:endParaRPr lang="en-US" dirty="0"/>
                        </a:p>
                      </a:txBody>
                      <a:tcPr/>
                    </a:tc>
                    <a:tc>
                      <a:txBody>
                        <a:bodyPr/>
                        <a:lstStyle/>
                        <a:p>
                          <a:r>
                            <a:rPr lang="en-US" dirty="0" smtClean="0"/>
                            <a:t>19</a:t>
                          </a:r>
                          <a:endParaRPr lang="en-US" dirty="0"/>
                        </a:p>
                      </a:txBody>
                      <a:tcPr/>
                    </a:tc>
                    <a:tc>
                      <a:txBody>
                        <a:bodyPr/>
                        <a:lstStyle/>
                        <a:p>
                          <a:r>
                            <a:rPr lang="en-US" dirty="0" smtClean="0"/>
                            <a:t>20</a:t>
                          </a:r>
                          <a:endParaRPr lang="en-US" dirty="0"/>
                        </a:p>
                      </a:txBody>
                      <a:tcPr/>
                    </a:tc>
                    <a:tc>
                      <a:txBody>
                        <a:bodyPr/>
                        <a:lstStyle/>
                        <a:p>
                          <a:r>
                            <a:rPr lang="en-US" dirty="0" smtClean="0"/>
                            <a:t>21</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𝒖</m:t>
                                </m:r>
                                <m:r>
                                  <a:rPr lang="en-US" b="1" i="1" smtClean="0">
                                    <a:latin typeface="Cambria Math"/>
                                  </a:rPr>
                                  <m:t>=</m:t>
                                </m:r>
                                <m:f>
                                  <m:fPr>
                                    <m:ctrlPr>
                                      <a:rPr lang="en-US" b="1" i="1" smtClean="0">
                                        <a:latin typeface="Cambria Math"/>
                                      </a:rPr>
                                    </m:ctrlPr>
                                  </m:fPr>
                                  <m:num>
                                    <m:r>
                                      <a:rPr lang="en-US" b="1" i="1" smtClean="0">
                                        <a:latin typeface="Cambria Math"/>
                                      </a:rPr>
                                      <m:t>𝒚</m:t>
                                    </m:r>
                                    <m:r>
                                      <a:rPr lang="en-US" b="1" i="1" smtClean="0">
                                        <a:latin typeface="Cambria Math"/>
                                      </a:rPr>
                                      <m:t>−</m:t>
                                    </m:r>
                                    <m:r>
                                      <a:rPr lang="en-US" b="1" i="1" smtClean="0">
                                        <a:latin typeface="Cambria Math"/>
                                      </a:rPr>
                                      <m:t>𝟒𝟓</m:t>
                                    </m:r>
                                  </m:num>
                                  <m:den>
                                    <m:r>
                                      <a:rPr lang="en-US" b="1" i="1" smtClean="0">
                                        <a:latin typeface="Cambria Math"/>
                                      </a:rPr>
                                      <m:t>𝟏𝟎</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m:t>
                                </m:r>
                              </m:oMath>
                            </m:oMathPara>
                          </a14:m>
                          <a:endParaRPr lang="en-US" dirty="0"/>
                        </a:p>
                      </a:txBody>
                      <a:tcPr/>
                    </a:tc>
                    <a:tc>
                      <a:txBody>
                        <a:bodyPr/>
                        <a:lstStyle/>
                        <a:p>
                          <a:r>
                            <a:rPr lang="en-US" dirty="0" smtClean="0"/>
                            <a:t>f</a:t>
                          </a:r>
                          <a14:m>
                            <m:oMath xmlns:m="http://schemas.openxmlformats.org/officeDocument/2006/math">
                              <m:sSup>
                                <m:sSupPr>
                                  <m:ctrlPr>
                                    <a:rPr lang="en-US" i="1" smtClean="0">
                                      <a:latin typeface="Cambria Math"/>
                                    </a:rPr>
                                  </m:ctrlPr>
                                </m:sSupPr>
                                <m:e>
                                  <m:r>
                                    <a:rPr lang="en-US" b="1" i="1" smtClean="0">
                                      <a:latin typeface="Cambria Math"/>
                                    </a:rPr>
                                    <m:t>𝒖</m:t>
                                  </m:r>
                                </m:e>
                                <m:sup>
                                  <m:r>
                                    <a:rPr lang="en-US" b="1" i="1" smtClean="0">
                                      <a:latin typeface="Cambria Math"/>
                                    </a:rPr>
                                    <m:t>𝟐</m:t>
                                  </m:r>
                                </m:sup>
                              </m:sSup>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𝒇𝒖𝒗</m:t>
                                </m:r>
                              </m:oMath>
                            </m:oMathPara>
                          </a14:m>
                          <a:endParaRPr lang="en-US" dirty="0"/>
                        </a:p>
                      </a:txBody>
                      <a:tcPr/>
                    </a:tc>
                  </a:tr>
                  <a:tr h="370840">
                    <a:tc>
                      <a:txBody>
                        <a:bodyPr/>
                        <a:lstStyle/>
                        <a:p>
                          <a:r>
                            <a:rPr lang="en-US" dirty="0" smtClean="0"/>
                            <a:t>15</a:t>
                          </a:r>
                          <a:endParaRPr lang="en-US" dirty="0"/>
                        </a:p>
                      </a:txBody>
                      <a:tcPr/>
                    </a:tc>
                    <a:tc>
                      <a:txBody>
                        <a:bodyPr/>
                        <a:lstStyle/>
                        <a:p>
                          <a:r>
                            <a:rPr lang="en-US" dirty="0" smtClean="0"/>
                            <a:t>10-20</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endParaRPr lang="en-US" dirty="0"/>
                        </a:p>
                      </a:txBody>
                      <a:tcPr/>
                    </a:tc>
                    <a:tc>
                      <a:txBody>
                        <a:bodyPr/>
                        <a:lstStyle/>
                        <a:p>
                          <a:r>
                            <a:rPr lang="en-US" dirty="0" smtClean="0"/>
                            <a:t>8</a:t>
                          </a:r>
                          <a:endParaRPr lang="en-US" dirty="0"/>
                        </a:p>
                      </a:txBody>
                      <a:tcPr/>
                    </a:tc>
                    <a:tc>
                      <a:txBody>
                        <a:bodyPr/>
                        <a:lstStyle/>
                        <a:p>
                          <a:r>
                            <a:rPr lang="en-US" dirty="0" smtClean="0"/>
                            <a:t>-3</a:t>
                          </a:r>
                          <a:endParaRPr lang="en-US" dirty="0"/>
                        </a:p>
                      </a:txBody>
                      <a:tcPr/>
                    </a:tc>
                    <a:tc>
                      <a:txBody>
                        <a:bodyPr/>
                        <a:lstStyle/>
                        <a:p>
                          <a:r>
                            <a:rPr lang="en-US" dirty="0" smtClean="0"/>
                            <a:t>-24</a:t>
                          </a:r>
                          <a:endParaRPr lang="en-US" dirty="0"/>
                        </a:p>
                      </a:txBody>
                      <a:tcPr/>
                    </a:tc>
                    <a:tc>
                      <a:txBody>
                        <a:bodyPr/>
                        <a:lstStyle/>
                        <a:p>
                          <a:r>
                            <a:rPr lang="en-US" dirty="0" smtClean="0"/>
                            <a:t>72</a:t>
                          </a:r>
                          <a:endParaRPr lang="en-US" dirty="0"/>
                        </a:p>
                      </a:txBody>
                      <a:tcPr/>
                    </a:tc>
                    <a:tc>
                      <a:txBody>
                        <a:bodyPr/>
                        <a:lstStyle/>
                        <a:p>
                          <a:r>
                            <a:rPr lang="en-US" dirty="0" smtClean="0"/>
                            <a:t>30</a:t>
                          </a:r>
                          <a:endParaRPr lang="en-US" dirty="0"/>
                        </a:p>
                      </a:txBody>
                      <a:tcPr/>
                    </a:tc>
                  </a:tr>
                  <a:tr h="370840">
                    <a:tc>
                      <a:txBody>
                        <a:bodyPr/>
                        <a:lstStyle/>
                        <a:p>
                          <a:r>
                            <a:rPr lang="en-US" dirty="0" smtClean="0"/>
                            <a:t>25</a:t>
                          </a:r>
                          <a:endParaRPr lang="en-US" dirty="0"/>
                        </a:p>
                      </a:txBody>
                      <a:tcPr/>
                    </a:tc>
                    <a:tc>
                      <a:txBody>
                        <a:bodyPr/>
                        <a:lstStyle/>
                        <a:p>
                          <a:r>
                            <a:rPr lang="en-US" dirty="0" smtClean="0"/>
                            <a:t>20-30</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19</a:t>
                          </a:r>
                          <a:endParaRPr lang="en-US" dirty="0"/>
                        </a:p>
                      </a:txBody>
                      <a:tcPr/>
                    </a:tc>
                    <a:tc>
                      <a:txBody>
                        <a:bodyPr/>
                        <a:lstStyle/>
                        <a:p>
                          <a:r>
                            <a:rPr lang="en-US" dirty="0" smtClean="0"/>
                            <a:t>-2</a:t>
                          </a:r>
                          <a:endParaRPr lang="en-US" dirty="0"/>
                        </a:p>
                      </a:txBody>
                      <a:tcPr/>
                    </a:tc>
                    <a:tc>
                      <a:txBody>
                        <a:bodyPr/>
                        <a:lstStyle/>
                        <a:p>
                          <a:r>
                            <a:rPr lang="en-US" dirty="0" smtClean="0"/>
                            <a:t>-38</a:t>
                          </a:r>
                          <a:endParaRPr lang="en-US" dirty="0"/>
                        </a:p>
                      </a:txBody>
                      <a:tcPr/>
                    </a:tc>
                    <a:tc>
                      <a:txBody>
                        <a:bodyPr/>
                        <a:lstStyle/>
                        <a:p>
                          <a:r>
                            <a:rPr lang="en-US" dirty="0" smtClean="0"/>
                            <a:t>76</a:t>
                          </a:r>
                          <a:endParaRPr lang="en-US" dirty="0"/>
                        </a:p>
                      </a:txBody>
                      <a:tcPr/>
                    </a:tc>
                    <a:tc>
                      <a:txBody>
                        <a:bodyPr/>
                        <a:lstStyle/>
                        <a:p>
                          <a:r>
                            <a:rPr lang="en-US" dirty="0" smtClean="0"/>
                            <a:t>20</a:t>
                          </a:r>
                          <a:endParaRPr lang="en-US" dirty="0"/>
                        </a:p>
                      </a:txBody>
                      <a:tcPr/>
                    </a:tc>
                  </a:tr>
                  <a:tr h="370840">
                    <a:tc>
                      <a:txBody>
                        <a:bodyPr/>
                        <a:lstStyle/>
                        <a:p>
                          <a:r>
                            <a:rPr lang="en-US" dirty="0" smtClean="0"/>
                            <a:t>35</a:t>
                          </a:r>
                          <a:endParaRPr lang="en-US" dirty="0"/>
                        </a:p>
                      </a:txBody>
                      <a:tcPr/>
                    </a:tc>
                    <a:tc>
                      <a:txBody>
                        <a:bodyPr/>
                        <a:lstStyle/>
                        <a:p>
                          <a:r>
                            <a:rPr lang="en-US" dirty="0" smtClean="0"/>
                            <a:t>30-40</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9</a:t>
                          </a:r>
                          <a:endParaRPr lang="en-US" dirty="0"/>
                        </a:p>
                      </a:txBody>
                      <a:tcPr/>
                    </a:tc>
                  </a:tr>
                  <a:tr h="370840">
                    <a:tc>
                      <a:txBody>
                        <a:bodyPr/>
                        <a:lstStyle/>
                        <a:p>
                          <a:r>
                            <a:rPr lang="en-US" dirty="0" smtClean="0"/>
                            <a:t>45</a:t>
                          </a:r>
                          <a:endParaRPr lang="en-US" dirty="0"/>
                        </a:p>
                      </a:txBody>
                      <a:tcPr/>
                    </a:tc>
                    <a:tc>
                      <a:txBody>
                        <a:bodyPr/>
                        <a:lstStyle/>
                        <a:p>
                          <a:r>
                            <a:rPr lang="en-US" dirty="0" smtClean="0"/>
                            <a:t>40-50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55</a:t>
                          </a:r>
                          <a:endParaRPr lang="en-US" dirty="0"/>
                        </a:p>
                      </a:txBody>
                      <a:tcPr/>
                    </a:tc>
                    <a:tc>
                      <a:txBody>
                        <a:bodyPr/>
                        <a:lstStyle/>
                        <a:p>
                          <a:r>
                            <a:rPr lang="en-US" dirty="0" smtClean="0"/>
                            <a:t>50-60</a:t>
                          </a:r>
                          <a:endParaRPr lang="en-US" dirty="0"/>
                        </a:p>
                      </a:txBody>
                      <a:tcPr/>
                    </a:tc>
                    <a:tc>
                      <a:txBody>
                        <a:bodyPr/>
                        <a:lstStyle/>
                        <a:p>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2</a:t>
                          </a:r>
                          <a:endParaRPr lang="en-US" dirty="0"/>
                        </a:p>
                      </a:txBody>
                      <a:tcPr/>
                    </a:tc>
                  </a:tr>
                  <a:tr h="370840">
                    <a:tc>
                      <a:txBody>
                        <a:bodyPr/>
                        <a:lstStyle/>
                        <a:p>
                          <a:r>
                            <a:rPr lang="en-US" dirty="0" smtClean="0"/>
                            <a:t>65</a:t>
                          </a:r>
                          <a:endParaRPr lang="en-US" dirty="0"/>
                        </a:p>
                      </a:txBody>
                      <a:tcPr/>
                    </a:tc>
                    <a:tc>
                      <a:txBody>
                        <a:bodyPr/>
                        <a:lstStyle/>
                        <a:p>
                          <a:r>
                            <a:rPr lang="en-US" dirty="0" smtClean="0"/>
                            <a:t>60-70</a:t>
                          </a:r>
                          <a:endParaRPr lang="en-US" dirty="0"/>
                        </a:p>
                      </a:txBody>
                      <a:tcPr/>
                    </a:tc>
                    <a:tc>
                      <a:txBody>
                        <a:bodyPr/>
                        <a:lstStyle/>
                        <a:p>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6</a:t>
                          </a:r>
                          <a:endParaRPr lang="en-US" dirty="0"/>
                        </a:p>
                      </a:txBody>
                      <a:tcPr/>
                    </a:tc>
                    <a:tc>
                      <a:txBody>
                        <a:bodyPr/>
                        <a:lstStyle/>
                        <a:p>
                          <a:r>
                            <a:rPr lang="en-US" dirty="0" smtClean="0"/>
                            <a:t>2</a:t>
                          </a:r>
                          <a:endParaRPr lang="en-US" dirty="0"/>
                        </a:p>
                      </a:txBody>
                      <a:tcPr/>
                    </a:tc>
                    <a:tc>
                      <a:txBody>
                        <a:bodyPr/>
                        <a:lstStyle/>
                        <a:p>
                          <a:r>
                            <a:rPr lang="en-US" dirty="0" smtClean="0"/>
                            <a:t>12</a:t>
                          </a:r>
                          <a:endParaRPr lang="en-US" dirty="0"/>
                        </a:p>
                      </a:txBody>
                      <a:tcPr/>
                    </a:tc>
                    <a:tc>
                      <a:txBody>
                        <a:bodyPr/>
                        <a:lstStyle/>
                        <a:p>
                          <a:r>
                            <a:rPr lang="en-US" dirty="0" smtClean="0"/>
                            <a:t>24</a:t>
                          </a:r>
                          <a:endParaRPr lang="en-US" dirty="0"/>
                        </a:p>
                      </a:txBody>
                      <a:tcPr/>
                    </a:tc>
                    <a:tc>
                      <a:txBody>
                        <a:bodyPr/>
                        <a:lstStyle/>
                        <a:p>
                          <a:r>
                            <a:rPr lang="en-US" dirty="0" smtClean="0"/>
                            <a:t>-2</a:t>
                          </a:r>
                          <a:endParaRPr lang="en-US" dirty="0"/>
                        </a:p>
                      </a:txBody>
                      <a:tcPr/>
                    </a:tc>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oMath>
                            </m:oMathPara>
                          </a14:m>
                          <a:endParaRPr lang="en-US" dirty="0"/>
                        </a:p>
                      </a:txBody>
                      <a:tcPr/>
                    </a:tc>
                    <a:tc>
                      <a:txBody>
                        <a:bodyPr/>
                        <a:lstStyle/>
                        <a:p>
                          <a:r>
                            <a:rPr lang="en-US" dirty="0" smtClean="0"/>
                            <a:t>19</a:t>
                          </a:r>
                          <a:endParaRPr lang="en-US" dirty="0"/>
                        </a:p>
                      </a:txBody>
                      <a:tcPr/>
                    </a:tc>
                    <a:tc>
                      <a:txBody>
                        <a:bodyPr/>
                        <a:lstStyle/>
                        <a:p>
                          <a:r>
                            <a:rPr lang="en-US" dirty="0" smtClean="0"/>
                            <a:t>22</a:t>
                          </a:r>
                          <a:endParaRPr lang="en-US" dirty="0"/>
                        </a:p>
                      </a:txBody>
                      <a:tcPr/>
                    </a:tc>
                    <a:tc>
                      <a:txBody>
                        <a:bodyPr/>
                        <a:lstStyle/>
                        <a:p>
                          <a:r>
                            <a:rPr lang="en-US" dirty="0" smtClean="0"/>
                            <a:t>31</a:t>
                          </a:r>
                          <a:endParaRPr lang="en-US" dirty="0"/>
                        </a:p>
                      </a:txBody>
                      <a:tcPr/>
                    </a:tc>
                    <a:tc>
                      <a:txBody>
                        <a:bodyPr/>
                        <a:lstStyle/>
                        <a:p>
                          <a:r>
                            <a:rPr lang="en-US" dirty="0" smtClean="0"/>
                            <a:t>28</a:t>
                          </a:r>
                          <a:endParaRPr lang="en-US" dirty="0"/>
                        </a:p>
                      </a:txBody>
                      <a:tcPr/>
                    </a:tc>
                    <a:tc>
                      <a:txBody>
                        <a:bodyPr/>
                        <a:lstStyle/>
                        <a:p>
                          <a:r>
                            <a:rPr lang="en-US" dirty="0" smtClean="0"/>
                            <a:t>100</a:t>
                          </a:r>
                          <a:endParaRPr lang="en-US" dirty="0"/>
                        </a:p>
                      </a:txBody>
                      <a:tcPr/>
                    </a:tc>
                    <a:tc>
                      <a:txBody>
                        <a:bodyPr/>
                        <a:lstStyle/>
                        <a:p>
                          <a:r>
                            <a:rPr lang="en-US" dirty="0" smtClean="0"/>
                            <a:t>total</a:t>
                          </a:r>
                          <a:endParaRPr lang="en-US" dirty="0"/>
                        </a:p>
                      </a:txBody>
                      <a:tcPr/>
                    </a:tc>
                    <a:tc>
                      <a:txBody>
                        <a:bodyPr/>
                        <a:lstStyle/>
                        <a:p>
                          <a:r>
                            <a:rPr lang="en-US" dirty="0" smtClean="0"/>
                            <a:t>-75</a:t>
                          </a:r>
                          <a:endParaRPr lang="en-US" dirty="0"/>
                        </a:p>
                      </a:txBody>
                      <a:tcPr/>
                    </a:tc>
                    <a:tc>
                      <a:txBody>
                        <a:bodyPr/>
                        <a:lstStyle/>
                        <a:p>
                          <a:r>
                            <a:rPr lang="en-US" dirty="0" smtClean="0"/>
                            <a:t>217</a:t>
                          </a:r>
                          <a:endParaRPr lang="en-US" dirty="0"/>
                        </a:p>
                      </a:txBody>
                      <a:tcPr/>
                    </a:tc>
                    <a:tc>
                      <a:txBody>
                        <a:bodyPr/>
                        <a:lstStyle/>
                        <a:p>
                          <a:r>
                            <a:rPr lang="en-US" dirty="0" smtClean="0"/>
                            <a:t>59</a:t>
                          </a:r>
                          <a:endParaRPr lang="en-US" dirty="0"/>
                        </a:p>
                      </a:txBody>
                      <a:tcPr/>
                    </a:tc>
                  </a:tr>
                  <a:tr h="29972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𝑣</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20</m:t>
                                </m:r>
                              </m:oMath>
                            </m:oMathPara>
                          </a14:m>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Total</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𝑓𝑣</m:t>
                                </m:r>
                              </m:oMath>
                            </m:oMathPara>
                          </a14:m>
                          <a:endParaRPr lang="en-US" dirty="0"/>
                        </a:p>
                      </a:txBody>
                      <a:tcPr/>
                    </a:tc>
                    <a:tc>
                      <a:txBody>
                        <a:bodyPr/>
                        <a:lstStyle/>
                        <a:p>
                          <a:r>
                            <a:rPr lang="en-US" dirty="0" smtClean="0"/>
                            <a:t>-38</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28</a:t>
                          </a:r>
                          <a:endParaRPr lang="en-US" dirty="0"/>
                        </a:p>
                      </a:txBody>
                      <a:tcPr/>
                    </a:tc>
                    <a:tc>
                      <a:txBody>
                        <a:bodyPr/>
                        <a:lstStyle/>
                        <a:p>
                          <a:r>
                            <a:rPr lang="en-US" dirty="0" smtClean="0"/>
                            <a:t>-32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0" i="1" smtClean="0">
                                        <a:latin typeface="Cambria Math"/>
                                      </a:rPr>
                                      <m:t>𝑓𝑣</m:t>
                                    </m:r>
                                  </m:e>
                                  <m:sup>
                                    <m:r>
                                      <a:rPr lang="en-US" b="0" i="1" smtClean="0">
                                        <a:latin typeface="Cambria Math"/>
                                      </a:rPr>
                                      <m:t>2</m:t>
                                    </m:r>
                                  </m:sup>
                                </m:sSup>
                              </m:oMath>
                            </m:oMathPara>
                          </a14:m>
                          <a:endParaRPr lang="en-US" dirty="0"/>
                        </a:p>
                      </a:txBody>
                      <a:tcPr/>
                    </a:tc>
                    <a:tc>
                      <a:txBody>
                        <a:bodyPr/>
                        <a:lstStyle/>
                        <a:p>
                          <a:r>
                            <a:rPr lang="en-US" dirty="0" smtClean="0"/>
                            <a:t>76</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28</a:t>
                          </a:r>
                          <a:endParaRPr lang="en-US" dirty="0"/>
                        </a:p>
                      </a:txBody>
                      <a:tcPr/>
                    </a:tc>
                    <a:tc>
                      <a:txBody>
                        <a:bodyPr/>
                        <a:lstStyle/>
                        <a:p>
                          <a:r>
                            <a:rPr lang="en-US" dirty="0" smtClean="0"/>
                            <a:t>126</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𝑓𝑢𝑣</m:t>
                                </m:r>
                              </m:oMath>
                            </m:oMathPara>
                          </a14:m>
                          <a:endParaRPr lang="en-US" dirty="0"/>
                        </a:p>
                      </a:txBody>
                      <a:tcPr/>
                    </a:tc>
                    <a:tc>
                      <a:txBody>
                        <a:bodyPr/>
                        <a:lstStyle/>
                        <a:p>
                          <a:r>
                            <a:rPr lang="en-US" dirty="0" smtClean="0"/>
                            <a:t>56</a:t>
                          </a:r>
                          <a:endParaRPr lang="en-US" dirty="0"/>
                        </a:p>
                      </a:txBody>
                      <a:tcPr/>
                    </a:tc>
                    <a:tc>
                      <a:txBody>
                        <a:bodyPr/>
                        <a:lstStyle/>
                        <a:p>
                          <a:r>
                            <a:rPr lang="en-US" dirty="0" smtClean="0"/>
                            <a:t>16</a:t>
                          </a:r>
                          <a:endParaRPr lang="en-US" dirty="0"/>
                        </a:p>
                      </a:txBody>
                      <a:tcPr/>
                    </a:tc>
                    <a:tc>
                      <a:txBody>
                        <a:bodyPr/>
                        <a:lstStyle/>
                        <a:p>
                          <a:r>
                            <a:rPr lang="en-US" dirty="0" smtClean="0"/>
                            <a:t>0</a:t>
                          </a:r>
                          <a:endParaRPr lang="en-US" dirty="0"/>
                        </a:p>
                      </a:txBody>
                      <a:tcPr/>
                    </a:tc>
                    <a:tc>
                      <a:txBody>
                        <a:bodyPr/>
                        <a:lstStyle/>
                        <a:p>
                          <a:r>
                            <a:rPr lang="en-US" dirty="0" smtClean="0"/>
                            <a:t>-13</a:t>
                          </a:r>
                          <a:endParaRPr lang="en-US" dirty="0"/>
                        </a:p>
                      </a:txBody>
                      <a:tcPr/>
                    </a:tc>
                    <a:tc>
                      <a:txBody>
                        <a:bodyPr/>
                        <a:lstStyle/>
                        <a:p>
                          <a:r>
                            <a:rPr lang="en-US" dirty="0" smtClean="0"/>
                            <a:t>59</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843367490"/>
                  </p:ext>
                </p:extLst>
              </p:nvPr>
            </p:nvGraphicFramePr>
            <p:xfrm>
              <a:off x="304800" y="1520536"/>
              <a:ext cx="8458200" cy="5222558"/>
            </p:xfrm>
            <a:graphic>
              <a:graphicData uri="http://schemas.openxmlformats.org/drawingml/2006/table">
                <a:tbl>
                  <a:tblPr firstRow="1" bandRow="1">
                    <a:tableStyleId>{5C22544A-7EE6-4342-B048-85BDC9FD1C3A}</a:tableStyleId>
                  </a:tblPr>
                  <a:tblGrid>
                    <a:gridCol w="838199"/>
                    <a:gridCol w="1219200"/>
                    <a:gridCol w="762000"/>
                    <a:gridCol w="609601"/>
                    <a:gridCol w="609600"/>
                    <a:gridCol w="609600"/>
                    <a:gridCol w="762000"/>
                    <a:gridCol w="1143000"/>
                    <a:gridCol w="609600"/>
                    <a:gridCol w="533400"/>
                    <a:gridCol w="762000"/>
                  </a:tblGrid>
                  <a:tr h="880364">
                    <a:tc>
                      <a:txBody>
                        <a:bodyPr/>
                        <a:lstStyle/>
                        <a:p>
                          <a:endParaRPr lang="en-US"/>
                        </a:p>
                      </a:txBody>
                      <a:tcPr>
                        <a:blipFill rotWithShape="1">
                          <a:blip r:embed="rId3"/>
                          <a:stretch>
                            <a:fillRect t="-4167" r="-905797" b="-505556"/>
                          </a:stretch>
                        </a:blipFill>
                      </a:tcPr>
                    </a:tc>
                    <a:tc>
                      <a:txBody>
                        <a:bodyPr/>
                        <a:lstStyle/>
                        <a:p>
                          <a:endParaRPr lang="en-US"/>
                        </a:p>
                      </a:txBody>
                      <a:tcPr>
                        <a:blipFill rotWithShape="1">
                          <a:blip r:embed="rId3"/>
                          <a:stretch>
                            <a:fillRect l="-69000" t="-4167" r="-525000" b="-505556"/>
                          </a:stretch>
                        </a:blipFill>
                      </a:tcPr>
                    </a:tc>
                    <a:tc>
                      <a:txBody>
                        <a:bodyPr/>
                        <a:lstStyle/>
                        <a:p>
                          <a:r>
                            <a:rPr lang="en-US" dirty="0" smtClean="0"/>
                            <a:t>18</a:t>
                          </a:r>
                          <a:endParaRPr lang="en-US" dirty="0"/>
                        </a:p>
                      </a:txBody>
                      <a:tcPr/>
                    </a:tc>
                    <a:tc>
                      <a:txBody>
                        <a:bodyPr/>
                        <a:lstStyle/>
                        <a:p>
                          <a:r>
                            <a:rPr lang="en-US" dirty="0" smtClean="0"/>
                            <a:t>19</a:t>
                          </a:r>
                          <a:endParaRPr lang="en-US" dirty="0"/>
                        </a:p>
                      </a:txBody>
                      <a:tcPr/>
                    </a:tc>
                    <a:tc>
                      <a:txBody>
                        <a:bodyPr/>
                        <a:lstStyle/>
                        <a:p>
                          <a:r>
                            <a:rPr lang="en-US" dirty="0" smtClean="0"/>
                            <a:t>20</a:t>
                          </a:r>
                          <a:endParaRPr lang="en-US" dirty="0"/>
                        </a:p>
                      </a:txBody>
                      <a:tcPr/>
                    </a:tc>
                    <a:tc>
                      <a:txBody>
                        <a:bodyPr/>
                        <a:lstStyle/>
                        <a:p>
                          <a:r>
                            <a:rPr lang="en-US" dirty="0" smtClean="0"/>
                            <a:t>21</a:t>
                          </a:r>
                          <a:endParaRPr lang="en-US" dirty="0"/>
                        </a:p>
                      </a:txBody>
                      <a:tcPr/>
                    </a:tc>
                    <a:tc>
                      <a:txBody>
                        <a:bodyPr/>
                        <a:lstStyle/>
                        <a:p>
                          <a:endParaRPr lang="en-US"/>
                        </a:p>
                      </a:txBody>
                      <a:tcPr>
                        <a:blipFill rotWithShape="1">
                          <a:blip r:embed="rId3"/>
                          <a:stretch>
                            <a:fillRect l="-610400" t="-4167" r="-400000" b="-505556"/>
                          </a:stretch>
                        </a:blipFill>
                      </a:tcPr>
                    </a:tc>
                    <a:tc>
                      <a:txBody>
                        <a:bodyPr/>
                        <a:lstStyle/>
                        <a:p>
                          <a:endParaRPr lang="en-US"/>
                        </a:p>
                      </a:txBody>
                      <a:tcPr>
                        <a:blipFill rotWithShape="1">
                          <a:blip r:embed="rId3"/>
                          <a:stretch>
                            <a:fillRect l="-474866" t="-4167" r="-167380" b="-505556"/>
                          </a:stretch>
                        </a:blipFill>
                      </a:tcPr>
                    </a:tc>
                    <a:tc>
                      <a:txBody>
                        <a:bodyPr/>
                        <a:lstStyle/>
                        <a:p>
                          <a:endParaRPr lang="en-US"/>
                        </a:p>
                      </a:txBody>
                      <a:tcPr>
                        <a:blipFill rotWithShape="1">
                          <a:blip r:embed="rId3"/>
                          <a:stretch>
                            <a:fillRect l="-1075000" t="-4167" r="-213000" b="-505556"/>
                          </a:stretch>
                        </a:blipFill>
                      </a:tcPr>
                    </a:tc>
                    <a:tc>
                      <a:txBody>
                        <a:bodyPr/>
                        <a:lstStyle/>
                        <a:p>
                          <a:endParaRPr lang="en-US"/>
                        </a:p>
                      </a:txBody>
                      <a:tcPr>
                        <a:blipFill rotWithShape="1">
                          <a:blip r:embed="rId3"/>
                          <a:stretch>
                            <a:fillRect l="-1335227" t="-4167" r="-142045" b="-505556"/>
                          </a:stretch>
                        </a:blipFill>
                      </a:tcPr>
                    </a:tc>
                    <a:tc>
                      <a:txBody>
                        <a:bodyPr/>
                        <a:lstStyle/>
                        <a:p>
                          <a:endParaRPr lang="en-US"/>
                        </a:p>
                      </a:txBody>
                      <a:tcPr>
                        <a:blipFill rotWithShape="1">
                          <a:blip r:embed="rId3"/>
                          <a:stretch>
                            <a:fillRect l="-1010400" t="-4167" b="-505556"/>
                          </a:stretch>
                        </a:blipFill>
                      </a:tcPr>
                    </a:tc>
                  </a:tr>
                  <a:tr h="370840">
                    <a:tc>
                      <a:txBody>
                        <a:bodyPr/>
                        <a:lstStyle/>
                        <a:p>
                          <a:r>
                            <a:rPr lang="en-US" dirty="0" smtClean="0"/>
                            <a:t>15</a:t>
                          </a:r>
                          <a:endParaRPr lang="en-US" dirty="0"/>
                        </a:p>
                      </a:txBody>
                      <a:tcPr/>
                    </a:tc>
                    <a:tc>
                      <a:txBody>
                        <a:bodyPr/>
                        <a:lstStyle/>
                        <a:p>
                          <a:r>
                            <a:rPr lang="en-US" dirty="0" smtClean="0"/>
                            <a:t>10-20</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endParaRPr lang="en-US" dirty="0"/>
                        </a:p>
                      </a:txBody>
                      <a:tcPr/>
                    </a:tc>
                    <a:tc>
                      <a:txBody>
                        <a:bodyPr/>
                        <a:lstStyle/>
                        <a:p>
                          <a:r>
                            <a:rPr lang="en-US" dirty="0" smtClean="0"/>
                            <a:t>8</a:t>
                          </a:r>
                          <a:endParaRPr lang="en-US" dirty="0"/>
                        </a:p>
                      </a:txBody>
                      <a:tcPr/>
                    </a:tc>
                    <a:tc>
                      <a:txBody>
                        <a:bodyPr/>
                        <a:lstStyle/>
                        <a:p>
                          <a:r>
                            <a:rPr lang="en-US" dirty="0" smtClean="0"/>
                            <a:t>-3</a:t>
                          </a:r>
                          <a:endParaRPr lang="en-US" dirty="0"/>
                        </a:p>
                      </a:txBody>
                      <a:tcPr/>
                    </a:tc>
                    <a:tc>
                      <a:txBody>
                        <a:bodyPr/>
                        <a:lstStyle/>
                        <a:p>
                          <a:r>
                            <a:rPr lang="en-US" dirty="0" smtClean="0"/>
                            <a:t>-24</a:t>
                          </a:r>
                          <a:endParaRPr lang="en-US" dirty="0"/>
                        </a:p>
                      </a:txBody>
                      <a:tcPr/>
                    </a:tc>
                    <a:tc>
                      <a:txBody>
                        <a:bodyPr/>
                        <a:lstStyle/>
                        <a:p>
                          <a:r>
                            <a:rPr lang="en-US" dirty="0" smtClean="0"/>
                            <a:t>72</a:t>
                          </a:r>
                          <a:endParaRPr lang="en-US" dirty="0"/>
                        </a:p>
                      </a:txBody>
                      <a:tcPr/>
                    </a:tc>
                    <a:tc>
                      <a:txBody>
                        <a:bodyPr/>
                        <a:lstStyle/>
                        <a:p>
                          <a:r>
                            <a:rPr lang="en-US" dirty="0" smtClean="0"/>
                            <a:t>30</a:t>
                          </a:r>
                          <a:endParaRPr lang="en-US" dirty="0"/>
                        </a:p>
                      </a:txBody>
                      <a:tcPr/>
                    </a:tc>
                  </a:tr>
                  <a:tr h="370840">
                    <a:tc>
                      <a:txBody>
                        <a:bodyPr/>
                        <a:lstStyle/>
                        <a:p>
                          <a:r>
                            <a:rPr lang="en-US" dirty="0" smtClean="0"/>
                            <a:t>25</a:t>
                          </a:r>
                          <a:endParaRPr lang="en-US" dirty="0"/>
                        </a:p>
                      </a:txBody>
                      <a:tcPr/>
                    </a:tc>
                    <a:tc>
                      <a:txBody>
                        <a:bodyPr/>
                        <a:lstStyle/>
                        <a:p>
                          <a:r>
                            <a:rPr lang="en-US" dirty="0" smtClean="0"/>
                            <a:t>20-30</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19</a:t>
                          </a:r>
                          <a:endParaRPr lang="en-US" dirty="0"/>
                        </a:p>
                      </a:txBody>
                      <a:tcPr/>
                    </a:tc>
                    <a:tc>
                      <a:txBody>
                        <a:bodyPr/>
                        <a:lstStyle/>
                        <a:p>
                          <a:r>
                            <a:rPr lang="en-US" dirty="0" smtClean="0"/>
                            <a:t>-2</a:t>
                          </a:r>
                          <a:endParaRPr lang="en-US" dirty="0"/>
                        </a:p>
                      </a:txBody>
                      <a:tcPr/>
                    </a:tc>
                    <a:tc>
                      <a:txBody>
                        <a:bodyPr/>
                        <a:lstStyle/>
                        <a:p>
                          <a:r>
                            <a:rPr lang="en-US" dirty="0" smtClean="0"/>
                            <a:t>-38</a:t>
                          </a:r>
                          <a:endParaRPr lang="en-US" dirty="0"/>
                        </a:p>
                      </a:txBody>
                      <a:tcPr/>
                    </a:tc>
                    <a:tc>
                      <a:txBody>
                        <a:bodyPr/>
                        <a:lstStyle/>
                        <a:p>
                          <a:r>
                            <a:rPr lang="en-US" dirty="0" smtClean="0"/>
                            <a:t>76</a:t>
                          </a:r>
                          <a:endParaRPr lang="en-US" dirty="0"/>
                        </a:p>
                      </a:txBody>
                      <a:tcPr/>
                    </a:tc>
                    <a:tc>
                      <a:txBody>
                        <a:bodyPr/>
                        <a:lstStyle/>
                        <a:p>
                          <a:r>
                            <a:rPr lang="en-US" dirty="0" smtClean="0"/>
                            <a:t>20</a:t>
                          </a:r>
                          <a:endParaRPr lang="en-US" dirty="0"/>
                        </a:p>
                      </a:txBody>
                      <a:tcPr/>
                    </a:tc>
                  </a:tr>
                  <a:tr h="370840">
                    <a:tc>
                      <a:txBody>
                        <a:bodyPr/>
                        <a:lstStyle/>
                        <a:p>
                          <a:r>
                            <a:rPr lang="en-US" dirty="0" smtClean="0"/>
                            <a:t>35</a:t>
                          </a:r>
                          <a:endParaRPr lang="en-US" dirty="0"/>
                        </a:p>
                      </a:txBody>
                      <a:tcPr/>
                    </a:tc>
                    <a:tc>
                      <a:txBody>
                        <a:bodyPr/>
                        <a:lstStyle/>
                        <a:p>
                          <a:r>
                            <a:rPr lang="en-US" dirty="0" smtClean="0"/>
                            <a:t>30-40</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35</a:t>
                          </a:r>
                          <a:endParaRPr lang="en-US" dirty="0"/>
                        </a:p>
                      </a:txBody>
                      <a:tcPr/>
                    </a:tc>
                    <a:tc>
                      <a:txBody>
                        <a:bodyPr/>
                        <a:lstStyle/>
                        <a:p>
                          <a:r>
                            <a:rPr lang="en-US" dirty="0" smtClean="0"/>
                            <a:t>-1</a:t>
                          </a:r>
                          <a:endParaRPr lang="en-US" dirty="0"/>
                        </a:p>
                      </a:txBody>
                      <a:tcPr/>
                    </a:tc>
                    <a:tc>
                      <a:txBody>
                        <a:bodyPr/>
                        <a:lstStyle/>
                        <a:p>
                          <a:r>
                            <a:rPr lang="en-US" dirty="0" smtClean="0"/>
                            <a:t>-35</a:t>
                          </a:r>
                          <a:endParaRPr lang="en-US" dirty="0"/>
                        </a:p>
                      </a:txBody>
                      <a:tcPr/>
                    </a:tc>
                    <a:tc>
                      <a:txBody>
                        <a:bodyPr/>
                        <a:lstStyle/>
                        <a:p>
                          <a:r>
                            <a:rPr lang="en-US" dirty="0" smtClean="0"/>
                            <a:t>35</a:t>
                          </a:r>
                          <a:endParaRPr lang="en-US" dirty="0"/>
                        </a:p>
                      </a:txBody>
                      <a:tcPr/>
                    </a:tc>
                    <a:tc>
                      <a:txBody>
                        <a:bodyPr/>
                        <a:lstStyle/>
                        <a:p>
                          <a:r>
                            <a:rPr lang="en-US" dirty="0" smtClean="0"/>
                            <a:t>9</a:t>
                          </a:r>
                          <a:endParaRPr lang="en-US" dirty="0"/>
                        </a:p>
                      </a:txBody>
                      <a:tcPr/>
                    </a:tc>
                  </a:tr>
                  <a:tr h="370840">
                    <a:tc>
                      <a:txBody>
                        <a:bodyPr/>
                        <a:lstStyle/>
                        <a:p>
                          <a:r>
                            <a:rPr lang="en-US" dirty="0" smtClean="0"/>
                            <a:t>45</a:t>
                          </a:r>
                          <a:endParaRPr lang="en-US" dirty="0"/>
                        </a:p>
                      </a:txBody>
                      <a:tcPr/>
                    </a:tc>
                    <a:tc>
                      <a:txBody>
                        <a:bodyPr/>
                        <a:lstStyle/>
                        <a:p>
                          <a:r>
                            <a:rPr lang="en-US" dirty="0" smtClean="0"/>
                            <a:t>40-50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55</a:t>
                          </a:r>
                          <a:endParaRPr lang="en-US" dirty="0"/>
                        </a:p>
                      </a:txBody>
                      <a:tcPr/>
                    </a:tc>
                    <a:tc>
                      <a:txBody>
                        <a:bodyPr/>
                        <a:lstStyle/>
                        <a:p>
                          <a:r>
                            <a:rPr lang="en-US" dirty="0" smtClean="0"/>
                            <a:t>50-60</a:t>
                          </a:r>
                          <a:endParaRPr lang="en-US" dirty="0"/>
                        </a:p>
                      </a:txBody>
                      <a:tcPr/>
                    </a:tc>
                    <a:tc>
                      <a:txBody>
                        <a:bodyPr/>
                        <a:lstStyle/>
                        <a:p>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2</a:t>
                          </a:r>
                          <a:endParaRPr lang="en-US" dirty="0"/>
                        </a:p>
                      </a:txBody>
                      <a:tcPr/>
                    </a:tc>
                  </a:tr>
                  <a:tr h="370840">
                    <a:tc>
                      <a:txBody>
                        <a:bodyPr/>
                        <a:lstStyle/>
                        <a:p>
                          <a:r>
                            <a:rPr lang="en-US" dirty="0" smtClean="0"/>
                            <a:t>65</a:t>
                          </a:r>
                          <a:endParaRPr lang="en-US" dirty="0"/>
                        </a:p>
                      </a:txBody>
                      <a:tcPr/>
                    </a:tc>
                    <a:tc>
                      <a:txBody>
                        <a:bodyPr/>
                        <a:lstStyle/>
                        <a:p>
                          <a:r>
                            <a:rPr lang="en-US" dirty="0" smtClean="0"/>
                            <a:t>60-70</a:t>
                          </a:r>
                          <a:endParaRPr lang="en-US" dirty="0"/>
                        </a:p>
                      </a:txBody>
                      <a:tcPr/>
                    </a:tc>
                    <a:tc>
                      <a:txBody>
                        <a:bodyPr/>
                        <a:lstStyle/>
                        <a:p>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6</a:t>
                          </a:r>
                          <a:endParaRPr lang="en-US" dirty="0"/>
                        </a:p>
                      </a:txBody>
                      <a:tcPr/>
                    </a:tc>
                    <a:tc>
                      <a:txBody>
                        <a:bodyPr/>
                        <a:lstStyle/>
                        <a:p>
                          <a:r>
                            <a:rPr lang="en-US" dirty="0" smtClean="0"/>
                            <a:t>2</a:t>
                          </a:r>
                          <a:endParaRPr lang="en-US" dirty="0"/>
                        </a:p>
                      </a:txBody>
                      <a:tcPr/>
                    </a:tc>
                    <a:tc>
                      <a:txBody>
                        <a:bodyPr/>
                        <a:lstStyle/>
                        <a:p>
                          <a:r>
                            <a:rPr lang="en-US" dirty="0" smtClean="0"/>
                            <a:t>12</a:t>
                          </a:r>
                          <a:endParaRPr lang="en-US" dirty="0"/>
                        </a:p>
                      </a:txBody>
                      <a:tcPr/>
                    </a:tc>
                    <a:tc>
                      <a:txBody>
                        <a:bodyPr/>
                        <a:lstStyle/>
                        <a:p>
                          <a:r>
                            <a:rPr lang="en-US" dirty="0" smtClean="0"/>
                            <a:t>24</a:t>
                          </a:r>
                          <a:endParaRPr lang="en-US" dirty="0"/>
                        </a:p>
                      </a:txBody>
                      <a:tcPr/>
                    </a:tc>
                    <a:tc>
                      <a:txBody>
                        <a:bodyPr/>
                        <a:lstStyle/>
                        <a:p>
                          <a:r>
                            <a:rPr lang="en-US" dirty="0" smtClean="0"/>
                            <a:t>-2</a:t>
                          </a:r>
                          <a:endParaRPr lang="en-US" dirty="0"/>
                        </a:p>
                      </a:txBody>
                      <a:tcPr/>
                    </a:tc>
                  </a:tr>
                  <a:tr h="370840">
                    <a:tc>
                      <a:txBody>
                        <a:bodyPr/>
                        <a:lstStyle/>
                        <a:p>
                          <a:endParaRPr lang="en-US"/>
                        </a:p>
                      </a:txBody>
                      <a:tcPr/>
                    </a:tc>
                    <a:tc>
                      <a:txBody>
                        <a:bodyPr/>
                        <a:lstStyle/>
                        <a:p>
                          <a:endParaRPr lang="en-US"/>
                        </a:p>
                      </a:txBody>
                      <a:tcPr>
                        <a:blipFill rotWithShape="1">
                          <a:blip r:embed="rId3"/>
                          <a:stretch>
                            <a:fillRect l="-69000" t="-860000" r="-525000" b="-503333"/>
                          </a:stretch>
                        </a:blipFill>
                      </a:tcPr>
                    </a:tc>
                    <a:tc>
                      <a:txBody>
                        <a:bodyPr/>
                        <a:lstStyle/>
                        <a:p>
                          <a:r>
                            <a:rPr lang="en-US" dirty="0" smtClean="0"/>
                            <a:t>19</a:t>
                          </a:r>
                          <a:endParaRPr lang="en-US" dirty="0"/>
                        </a:p>
                      </a:txBody>
                      <a:tcPr/>
                    </a:tc>
                    <a:tc>
                      <a:txBody>
                        <a:bodyPr/>
                        <a:lstStyle/>
                        <a:p>
                          <a:r>
                            <a:rPr lang="en-US" dirty="0" smtClean="0"/>
                            <a:t>22</a:t>
                          </a:r>
                          <a:endParaRPr lang="en-US" dirty="0"/>
                        </a:p>
                      </a:txBody>
                      <a:tcPr/>
                    </a:tc>
                    <a:tc>
                      <a:txBody>
                        <a:bodyPr/>
                        <a:lstStyle/>
                        <a:p>
                          <a:r>
                            <a:rPr lang="en-US" dirty="0" smtClean="0"/>
                            <a:t>31</a:t>
                          </a:r>
                          <a:endParaRPr lang="en-US" dirty="0"/>
                        </a:p>
                      </a:txBody>
                      <a:tcPr/>
                    </a:tc>
                    <a:tc>
                      <a:txBody>
                        <a:bodyPr/>
                        <a:lstStyle/>
                        <a:p>
                          <a:r>
                            <a:rPr lang="en-US" dirty="0" smtClean="0"/>
                            <a:t>28</a:t>
                          </a:r>
                          <a:endParaRPr lang="en-US" dirty="0"/>
                        </a:p>
                      </a:txBody>
                      <a:tcPr/>
                    </a:tc>
                    <a:tc>
                      <a:txBody>
                        <a:bodyPr/>
                        <a:lstStyle/>
                        <a:p>
                          <a:r>
                            <a:rPr lang="en-US" dirty="0" smtClean="0"/>
                            <a:t>100</a:t>
                          </a:r>
                          <a:endParaRPr lang="en-US" dirty="0"/>
                        </a:p>
                      </a:txBody>
                      <a:tcPr/>
                    </a:tc>
                    <a:tc>
                      <a:txBody>
                        <a:bodyPr/>
                        <a:lstStyle/>
                        <a:p>
                          <a:r>
                            <a:rPr lang="en-US" dirty="0" smtClean="0"/>
                            <a:t>total</a:t>
                          </a:r>
                          <a:endParaRPr lang="en-US" dirty="0"/>
                        </a:p>
                      </a:txBody>
                      <a:tcPr/>
                    </a:tc>
                    <a:tc>
                      <a:txBody>
                        <a:bodyPr/>
                        <a:lstStyle/>
                        <a:p>
                          <a:r>
                            <a:rPr lang="en-US" dirty="0" smtClean="0"/>
                            <a:t>-75</a:t>
                          </a:r>
                          <a:endParaRPr lang="en-US" dirty="0"/>
                        </a:p>
                      </a:txBody>
                      <a:tcPr/>
                    </a:tc>
                    <a:tc>
                      <a:txBody>
                        <a:bodyPr/>
                        <a:lstStyle/>
                        <a:p>
                          <a:r>
                            <a:rPr lang="en-US" dirty="0" smtClean="0"/>
                            <a:t>217</a:t>
                          </a:r>
                          <a:endParaRPr lang="en-US" dirty="0"/>
                        </a:p>
                      </a:txBody>
                      <a:tcPr/>
                    </a:tc>
                    <a:tc>
                      <a:txBody>
                        <a:bodyPr/>
                        <a:lstStyle/>
                        <a:p>
                          <a:r>
                            <a:rPr lang="en-US" dirty="0" smtClean="0"/>
                            <a:t>59</a:t>
                          </a:r>
                          <a:endParaRPr lang="en-US" dirty="0"/>
                        </a:p>
                      </a:txBody>
                      <a:tcPr/>
                    </a:tc>
                  </a:tr>
                  <a:tr h="633794">
                    <a:tc>
                      <a:txBody>
                        <a:bodyPr/>
                        <a:lstStyle/>
                        <a:p>
                          <a:endParaRPr lang="en-US"/>
                        </a:p>
                      </a:txBody>
                      <a:tcPr/>
                    </a:tc>
                    <a:tc>
                      <a:txBody>
                        <a:bodyPr/>
                        <a:lstStyle/>
                        <a:p>
                          <a:endParaRPr lang="en-US"/>
                        </a:p>
                      </a:txBody>
                      <a:tcPr>
                        <a:blipFill rotWithShape="1">
                          <a:blip r:embed="rId3"/>
                          <a:stretch>
                            <a:fillRect l="-69000" t="-553846" r="-525000" b="-190385"/>
                          </a:stretch>
                        </a:blipFill>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Total</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endParaRPr lang="en-US"/>
                        </a:p>
                      </a:txBody>
                      <a:tcPr>
                        <a:blipFill rotWithShape="1">
                          <a:blip r:embed="rId3"/>
                          <a:stretch>
                            <a:fillRect l="-69000" t="-1114754" r="-525000" b="-224590"/>
                          </a:stretch>
                        </a:blipFill>
                      </a:tcPr>
                    </a:tc>
                    <a:tc>
                      <a:txBody>
                        <a:bodyPr/>
                        <a:lstStyle/>
                        <a:p>
                          <a:r>
                            <a:rPr lang="en-US" dirty="0" smtClean="0"/>
                            <a:t>-38</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28</a:t>
                          </a:r>
                          <a:endParaRPr lang="en-US" dirty="0"/>
                        </a:p>
                      </a:txBody>
                      <a:tcPr/>
                    </a:tc>
                    <a:tc>
                      <a:txBody>
                        <a:bodyPr/>
                        <a:lstStyle/>
                        <a:p>
                          <a:r>
                            <a:rPr lang="en-US" dirty="0" smtClean="0"/>
                            <a:t>-32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blipFill rotWithShape="1">
                          <a:blip r:embed="rId3"/>
                          <a:stretch>
                            <a:fillRect l="-69000" t="-1214754" r="-525000" b="-124590"/>
                          </a:stretch>
                        </a:blipFill>
                      </a:tcPr>
                    </a:tc>
                    <a:tc>
                      <a:txBody>
                        <a:bodyPr/>
                        <a:lstStyle/>
                        <a:p>
                          <a:r>
                            <a:rPr lang="en-US" dirty="0" smtClean="0"/>
                            <a:t>76</a:t>
                          </a:r>
                          <a:endParaRPr lang="en-US" dirty="0"/>
                        </a:p>
                      </a:txBody>
                      <a:tcPr/>
                    </a:tc>
                    <a:tc>
                      <a:txBody>
                        <a:bodyPr/>
                        <a:lstStyle/>
                        <a:p>
                          <a:r>
                            <a:rPr lang="en-US" dirty="0" smtClean="0"/>
                            <a:t>22</a:t>
                          </a:r>
                          <a:endParaRPr lang="en-US" dirty="0"/>
                        </a:p>
                      </a:txBody>
                      <a:tcPr/>
                    </a:tc>
                    <a:tc>
                      <a:txBody>
                        <a:bodyPr/>
                        <a:lstStyle/>
                        <a:p>
                          <a:r>
                            <a:rPr lang="en-US" dirty="0" smtClean="0"/>
                            <a:t>0</a:t>
                          </a:r>
                          <a:endParaRPr lang="en-US" dirty="0"/>
                        </a:p>
                      </a:txBody>
                      <a:tcPr/>
                    </a:tc>
                    <a:tc>
                      <a:txBody>
                        <a:bodyPr/>
                        <a:lstStyle/>
                        <a:p>
                          <a:r>
                            <a:rPr lang="en-US" dirty="0" smtClean="0"/>
                            <a:t>28</a:t>
                          </a:r>
                          <a:endParaRPr lang="en-US" dirty="0"/>
                        </a:p>
                      </a:txBody>
                      <a:tcPr/>
                    </a:tc>
                    <a:tc>
                      <a:txBody>
                        <a:bodyPr/>
                        <a:lstStyle/>
                        <a:p>
                          <a:r>
                            <a:rPr lang="en-US" dirty="0" smtClean="0"/>
                            <a:t>126</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endParaRPr lang="en-US"/>
                        </a:p>
                      </a:txBody>
                      <a:tcPr>
                        <a:blipFill rotWithShape="1">
                          <a:blip r:embed="rId3"/>
                          <a:stretch>
                            <a:fillRect l="-69000" t="-1314754" r="-525000" b="-24590"/>
                          </a:stretch>
                        </a:blipFill>
                      </a:tcPr>
                    </a:tc>
                    <a:tc>
                      <a:txBody>
                        <a:bodyPr/>
                        <a:lstStyle/>
                        <a:p>
                          <a:r>
                            <a:rPr lang="en-US" dirty="0" smtClean="0"/>
                            <a:t>56</a:t>
                          </a:r>
                          <a:endParaRPr lang="en-US" dirty="0"/>
                        </a:p>
                      </a:txBody>
                      <a:tcPr/>
                    </a:tc>
                    <a:tc>
                      <a:txBody>
                        <a:bodyPr/>
                        <a:lstStyle/>
                        <a:p>
                          <a:r>
                            <a:rPr lang="en-US" dirty="0" smtClean="0"/>
                            <a:t>16</a:t>
                          </a:r>
                          <a:endParaRPr lang="en-US" dirty="0"/>
                        </a:p>
                      </a:txBody>
                      <a:tcPr/>
                    </a:tc>
                    <a:tc>
                      <a:txBody>
                        <a:bodyPr/>
                        <a:lstStyle/>
                        <a:p>
                          <a:r>
                            <a:rPr lang="en-US" dirty="0" smtClean="0"/>
                            <a:t>0</a:t>
                          </a:r>
                          <a:endParaRPr lang="en-US" dirty="0"/>
                        </a:p>
                      </a:txBody>
                      <a:tcPr/>
                    </a:tc>
                    <a:tc>
                      <a:txBody>
                        <a:bodyPr/>
                        <a:lstStyle/>
                        <a:p>
                          <a:r>
                            <a:rPr lang="en-US" dirty="0" smtClean="0"/>
                            <a:t>-13</a:t>
                          </a:r>
                          <a:endParaRPr lang="en-US" dirty="0"/>
                        </a:p>
                      </a:txBody>
                      <a:tcPr/>
                    </a:tc>
                    <a:tc>
                      <a:txBody>
                        <a:bodyPr/>
                        <a:lstStyle/>
                        <a:p>
                          <a:r>
                            <a:rPr lang="en-US" dirty="0" smtClean="0"/>
                            <a:t>59</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mc:Fallback>
      </mc:AlternateContent>
      <p:cxnSp>
        <p:nvCxnSpPr>
          <p:cNvPr id="10" name="Straight Connector 9"/>
          <p:cNvCxnSpPr/>
          <p:nvPr/>
        </p:nvCxnSpPr>
        <p:spPr>
          <a:xfrm>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447800" y="1143000"/>
            <a:ext cx="7620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055845532"/>
      </p:ext>
    </p:extLst>
  </p:cSld>
  <p:clrMapOvr>
    <a:masterClrMapping/>
  </p:clrMapOvr>
  <p:transition spd="slow">
    <p:push dir="u"/>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smtClean="0">
                    <a:latin typeface="+mj-lt"/>
                  </a:rPr>
                  <a:t>Let us define two new variables </a:t>
                </a:r>
                <a14:m>
                  <m:oMath xmlns:m="http://schemas.openxmlformats.org/officeDocument/2006/math">
                    <m:r>
                      <a:rPr lang="en-US" sz="2200" b="0" i="1" smtClean="0">
                        <a:latin typeface="Cambria Math"/>
                      </a:rPr>
                      <m:t>𝑢</m:t>
                    </m:r>
                    <m:r>
                      <a:rPr lang="en-US" sz="2200" b="0" i="1" smtClean="0">
                        <a:latin typeface="Cambria Math"/>
                      </a:rPr>
                      <m:t> </m:t>
                    </m:r>
                    <m:r>
                      <a:rPr lang="en-US" sz="2200" b="0" i="1" smtClean="0">
                        <a:latin typeface="Cambria Math"/>
                      </a:rPr>
                      <m:t>𝑎𝑛𝑑</m:t>
                    </m:r>
                    <m:r>
                      <a:rPr lang="en-US" sz="2200" b="0" i="1" smtClean="0">
                        <a:latin typeface="Cambria Math"/>
                      </a:rPr>
                      <m:t> </m:t>
                    </m:r>
                    <m:r>
                      <a:rPr lang="en-US" sz="2200" b="0" i="1" smtClean="0">
                        <a:latin typeface="Cambria Math"/>
                      </a:rPr>
                      <m:t>𝑣</m:t>
                    </m:r>
                    <m:r>
                      <a:rPr lang="en-US" sz="2200" b="0" i="1" smtClean="0">
                        <a:latin typeface="Cambria Math"/>
                      </a:rPr>
                      <m:t> </m:t>
                    </m:r>
                    <m:r>
                      <a:rPr lang="en-US" sz="2200" b="0" i="1" smtClean="0">
                        <a:latin typeface="Cambria Math"/>
                      </a:rPr>
                      <m:t>𝑎𝑠</m:t>
                    </m:r>
                    <m:r>
                      <a:rPr lang="en-US" sz="2200" b="0" i="1" smtClean="0">
                        <a:latin typeface="Cambria Math"/>
                      </a:rPr>
                      <m:t> </m:t>
                    </m:r>
                    <m:r>
                      <a:rPr lang="en-US" sz="2200" b="0" i="1" smtClean="0">
                        <a:latin typeface="Cambria Math"/>
                      </a:rPr>
                      <m:t>𝑢</m:t>
                    </m:r>
                    <m:r>
                      <a:rPr lang="en-US" sz="2200" b="0" i="1" smtClean="0">
                        <a:latin typeface="Cambria Math"/>
                      </a:rPr>
                      <m:t>=</m:t>
                    </m:r>
                    <m:f>
                      <m:fPr>
                        <m:ctrlPr>
                          <a:rPr lang="en-US" sz="2200" b="0" i="1" smtClean="0">
                            <a:latin typeface="Cambria Math"/>
                          </a:rPr>
                        </m:ctrlPr>
                      </m:fPr>
                      <m:num>
                        <m:r>
                          <a:rPr lang="en-US" sz="2200" b="0" i="1" smtClean="0">
                            <a:latin typeface="Cambria Math"/>
                          </a:rPr>
                          <m:t>𝑦</m:t>
                        </m:r>
                        <m:r>
                          <a:rPr lang="en-US" sz="2200" b="0" i="1" smtClean="0">
                            <a:latin typeface="Cambria Math"/>
                          </a:rPr>
                          <m:t>−</m:t>
                        </m:r>
                        <m:r>
                          <a:rPr lang="en-US" sz="2200" b="0" i="1" smtClean="0">
                            <a:latin typeface="Cambria Math"/>
                          </a:rPr>
                          <m:t>45</m:t>
                        </m:r>
                      </m:num>
                      <m:den>
                        <m:r>
                          <a:rPr lang="en-US" sz="2200" b="0" i="1" smtClean="0">
                            <a:latin typeface="Cambria Math"/>
                          </a:rPr>
                          <m:t>10</m:t>
                        </m:r>
                      </m:den>
                    </m:f>
                    <m:r>
                      <a:rPr lang="en-US" sz="2200" b="0" i="1" smtClean="0">
                        <a:latin typeface="Cambria Math"/>
                      </a:rPr>
                      <m:t>,</m:t>
                    </m:r>
                    <m:r>
                      <a:rPr lang="en-US" sz="2200" b="0" i="1" smtClean="0">
                        <a:latin typeface="Cambria Math"/>
                      </a:rPr>
                      <m:t>𝑣</m:t>
                    </m:r>
                    <m:r>
                      <a:rPr lang="en-US" sz="2200" b="0" i="1" smtClean="0">
                        <a:latin typeface="Cambria Math"/>
                      </a:rPr>
                      <m:t>=</m:t>
                    </m:r>
                    <m:r>
                      <a:rPr lang="en-US" sz="2200" b="0" i="1" smtClean="0">
                        <a:latin typeface="Cambria Math"/>
                      </a:rPr>
                      <m:t>𝑥</m:t>
                    </m:r>
                    <m:r>
                      <a:rPr lang="en-US" sz="2200" b="0" i="1" smtClean="0">
                        <a:latin typeface="Cambria Math"/>
                      </a:rPr>
                      <m:t>−</m:t>
                    </m:r>
                    <m:r>
                      <a:rPr lang="en-US" sz="2200" b="0" i="1" smtClean="0">
                        <a:latin typeface="Cambria Math"/>
                      </a:rPr>
                      <m:t>20</m:t>
                    </m:r>
                  </m:oMath>
                </a14:m>
                <a:endParaRPr lang="en-US" sz="2200" b="0" dirty="0" smtClean="0">
                  <a:latin typeface="+mj-lt"/>
                </a:endParaRP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𝑥𝑦</m:t>
                          </m:r>
                        </m:sub>
                      </m:sSub>
                      <m:r>
                        <a:rPr lang="en-US" sz="2200" b="0" i="1" smtClean="0">
                          <a:latin typeface="Cambria Math"/>
                        </a:rPr>
                        <m:t>=</m:t>
                      </m:r>
                      <m:sSub>
                        <m:sSubPr>
                          <m:ctrlPr>
                            <a:rPr lang="en-US" sz="2200" b="0" i="1" smtClean="0">
                              <a:latin typeface="Cambria Math"/>
                            </a:rPr>
                          </m:ctrlPr>
                        </m:sSubPr>
                        <m:e>
                          <m:r>
                            <a:rPr lang="en-US" sz="2200" b="0" i="1" smtClean="0">
                              <a:latin typeface="Cambria Math"/>
                            </a:rPr>
                            <m:t>𝑟</m:t>
                          </m:r>
                        </m:e>
                        <m:sub>
                          <m:r>
                            <a:rPr lang="en-US" sz="2200" b="0" i="1" smtClean="0">
                              <a:latin typeface="Cambria Math"/>
                            </a:rPr>
                            <m:t>𝑢𝑣</m:t>
                          </m:r>
                        </m:sub>
                      </m:sSub>
                      <m:r>
                        <a:rPr lang="en-US" sz="2200" b="0" i="1" smtClean="0">
                          <a:latin typeface="Cambria Math"/>
                        </a:rPr>
                        <m:t>=</m:t>
                      </m:r>
                      <m:f>
                        <m:fPr>
                          <m:ctrlPr>
                            <a:rPr lang="en-US" sz="2200" i="1" smtClean="0">
                              <a:latin typeface="Cambria Math"/>
                            </a:rPr>
                          </m:ctrlPr>
                        </m:fPr>
                        <m:num>
                          <m:nary>
                            <m:naryPr>
                              <m:chr m:val="∑"/>
                              <m:subHide m:val="on"/>
                              <m:supHide m:val="on"/>
                              <m:ctrlPr>
                                <a:rPr lang="en-US" sz="2200" i="1">
                                  <a:latin typeface="Cambria Math"/>
                                </a:rPr>
                              </m:ctrlPr>
                            </m:naryPr>
                            <m:sub/>
                            <m:sup/>
                            <m:e>
                              <m:r>
                                <a:rPr lang="en-US" sz="2200" i="1">
                                  <a:latin typeface="Cambria Math"/>
                                </a:rPr>
                                <m:t>𝑓</m:t>
                              </m:r>
                              <m:r>
                                <a:rPr lang="en-US" sz="2200" b="0" i="1" smtClean="0">
                                  <a:latin typeface="Cambria Math"/>
                                </a:rPr>
                                <m:t>𝑢𝑣</m:t>
                              </m:r>
                            </m:e>
                          </m:nary>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𝑛</m:t>
                              </m:r>
                            </m:den>
                          </m:f>
                          <m:nary>
                            <m:naryPr>
                              <m:chr m:val="∑"/>
                              <m:subHide m:val="on"/>
                              <m:supHide m:val="on"/>
                              <m:ctrlPr>
                                <a:rPr lang="en-US" sz="2200" i="1">
                                  <a:latin typeface="Cambria Math"/>
                                </a:rPr>
                              </m:ctrlPr>
                            </m:naryPr>
                            <m:sub/>
                            <m:sup/>
                            <m:e>
                              <m:r>
                                <a:rPr lang="en-US" sz="2200" i="1">
                                  <a:latin typeface="Cambria Math"/>
                                </a:rPr>
                                <m:t>𝑓</m:t>
                              </m:r>
                              <m:r>
                                <a:rPr lang="en-US" sz="2200" b="0" i="1" smtClean="0">
                                  <a:latin typeface="Cambria Math"/>
                                </a:rPr>
                                <m:t>𝑢</m:t>
                              </m:r>
                            </m:e>
                          </m:nary>
                          <m:nary>
                            <m:naryPr>
                              <m:chr m:val="∑"/>
                              <m:subHide m:val="on"/>
                              <m:supHide m:val="on"/>
                              <m:ctrlPr>
                                <a:rPr lang="en-US" sz="2200" i="1">
                                  <a:latin typeface="Cambria Math"/>
                                </a:rPr>
                              </m:ctrlPr>
                            </m:naryPr>
                            <m:sub/>
                            <m:sup/>
                            <m:e>
                              <m:r>
                                <a:rPr lang="en-US" sz="2200" i="1">
                                  <a:latin typeface="Cambria Math"/>
                                </a:rPr>
                                <m:t>𝑓</m:t>
                              </m:r>
                              <m:r>
                                <a:rPr lang="en-US" sz="2200" b="0" i="1" smtClean="0">
                                  <a:latin typeface="Cambria Math"/>
                                </a:rPr>
                                <m:t>𝑣</m:t>
                              </m:r>
                            </m:e>
                          </m:nary>
                        </m:num>
                        <m:den>
                          <m:rad>
                            <m:radPr>
                              <m:degHide m:val="on"/>
                              <m:ctrlPr>
                                <a:rPr lang="en-US" sz="2200" i="1">
                                  <a:latin typeface="Cambria Math"/>
                                </a:rPr>
                              </m:ctrlPr>
                            </m:radPr>
                            <m:deg/>
                            <m:e>
                              <m:nary>
                                <m:naryPr>
                                  <m:chr m:val="∑"/>
                                  <m:subHide m:val="on"/>
                                  <m:supHide m:val="on"/>
                                  <m:ctrlPr>
                                    <a:rPr lang="en-US" sz="2200" i="1">
                                      <a:latin typeface="Cambria Math"/>
                                    </a:rPr>
                                  </m:ctrlPr>
                                </m:naryPr>
                                <m:sub/>
                                <m:sup/>
                                <m:e>
                                  <m:r>
                                    <a:rPr lang="en-US" sz="2200" i="1">
                                      <a:latin typeface="Cambria Math"/>
                                    </a:rPr>
                                    <m:t>𝑓</m:t>
                                  </m:r>
                                  <m:sSup>
                                    <m:sSupPr>
                                      <m:ctrlPr>
                                        <a:rPr lang="en-US" sz="2200" i="1">
                                          <a:latin typeface="Cambria Math"/>
                                        </a:rPr>
                                      </m:ctrlPr>
                                    </m:sSupPr>
                                    <m:e>
                                      <m:r>
                                        <a:rPr lang="en-US" sz="2200" b="0" i="1" smtClean="0">
                                          <a:latin typeface="Cambria Math"/>
                                        </a:rPr>
                                        <m:t>𝑢</m:t>
                                      </m:r>
                                    </m:e>
                                    <m:sup>
                                      <m:r>
                                        <a:rPr lang="en-US" sz="2200" i="1">
                                          <a:latin typeface="Cambria Math"/>
                                        </a:rPr>
                                        <m:t>2</m:t>
                                      </m:r>
                                    </m:sup>
                                  </m:sSup>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𝑛</m:t>
                                      </m:r>
                                    </m:den>
                                  </m:f>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𝑓</m:t>
                                              </m:r>
                                              <m:r>
                                                <a:rPr lang="en-US" sz="2200" b="0" i="1" smtClean="0">
                                                  <a:latin typeface="Cambria Math"/>
                                                </a:rPr>
                                                <m:t>𝑢</m:t>
                                              </m:r>
                                            </m:e>
                                          </m:nary>
                                        </m:e>
                                      </m:d>
                                    </m:e>
                                    <m:sup>
                                      <m:r>
                                        <a:rPr lang="en-US" sz="2200" i="1">
                                          <a:latin typeface="Cambria Math"/>
                                        </a:rPr>
                                        <m:t>2</m:t>
                                      </m:r>
                                    </m:sup>
                                  </m:sSup>
                                </m:e>
                              </m:nary>
                              <m:d>
                                <m:dPr>
                                  <m:begChr m:val="["/>
                                  <m:endChr m:val="]"/>
                                  <m:ctrlPr>
                                    <a:rPr lang="en-US" sz="2200" i="1">
                                      <a:latin typeface="Cambria Math"/>
                                    </a:rPr>
                                  </m:ctrlPr>
                                </m:dPr>
                                <m:e>
                                  <m:nary>
                                    <m:naryPr>
                                      <m:chr m:val="∑"/>
                                      <m:subHide m:val="on"/>
                                      <m:supHide m:val="on"/>
                                      <m:ctrlPr>
                                        <a:rPr lang="en-US" sz="2200" i="1">
                                          <a:latin typeface="Cambria Math"/>
                                        </a:rPr>
                                      </m:ctrlPr>
                                    </m:naryPr>
                                    <m:sub/>
                                    <m:sup/>
                                    <m:e>
                                      <m:sSup>
                                        <m:sSupPr>
                                          <m:ctrlPr>
                                            <a:rPr lang="en-US" sz="2200" i="1">
                                              <a:latin typeface="Cambria Math"/>
                                            </a:rPr>
                                          </m:ctrlPr>
                                        </m:sSupPr>
                                        <m:e>
                                          <m:r>
                                            <a:rPr lang="en-US" sz="2200" i="1">
                                              <a:latin typeface="Cambria Math"/>
                                            </a:rPr>
                                            <m:t>𝑓</m:t>
                                          </m:r>
                                          <m:r>
                                            <a:rPr lang="en-US" sz="2200" b="0" i="1" smtClean="0">
                                              <a:latin typeface="Cambria Math"/>
                                            </a:rPr>
                                            <m:t>𝑣</m:t>
                                          </m:r>
                                        </m:e>
                                        <m:sup>
                                          <m:r>
                                            <a:rPr lang="en-US" sz="2200" i="1">
                                              <a:latin typeface="Cambria Math"/>
                                            </a:rPr>
                                            <m:t>2</m:t>
                                          </m:r>
                                        </m:sup>
                                      </m:sSup>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𝑛</m:t>
                                          </m:r>
                                        </m:den>
                                      </m:f>
                                      <m:sSup>
                                        <m:sSupPr>
                                          <m:ctrlPr>
                                            <a:rPr lang="en-US" sz="2200" i="1">
                                              <a:latin typeface="Cambria Math"/>
                                            </a:rPr>
                                          </m:ctrlPr>
                                        </m:sSupPr>
                                        <m:e>
                                          <m:d>
                                            <m:dPr>
                                              <m:ctrlPr>
                                                <a:rPr lang="en-US" sz="2200" i="1">
                                                  <a:latin typeface="Cambria Math"/>
                                                </a:rPr>
                                              </m:ctrlPr>
                                            </m:dPr>
                                            <m:e>
                                              <m:nary>
                                                <m:naryPr>
                                                  <m:chr m:val="∑"/>
                                                  <m:subHide m:val="on"/>
                                                  <m:supHide m:val="on"/>
                                                  <m:ctrlPr>
                                                    <a:rPr lang="en-US" sz="2200" i="1">
                                                      <a:latin typeface="Cambria Math"/>
                                                    </a:rPr>
                                                  </m:ctrlPr>
                                                </m:naryPr>
                                                <m:sub/>
                                                <m:sup/>
                                                <m:e>
                                                  <m:r>
                                                    <a:rPr lang="en-US" sz="2200" i="1">
                                                      <a:latin typeface="Cambria Math"/>
                                                    </a:rPr>
                                                    <m:t>𝑓</m:t>
                                                  </m:r>
                                                  <m:r>
                                                    <a:rPr lang="en-US" sz="2200" b="0" i="1" smtClean="0">
                                                      <a:latin typeface="Cambria Math"/>
                                                    </a:rPr>
                                                    <m:t>𝑣</m:t>
                                                  </m:r>
                                                </m:e>
                                              </m:nary>
                                            </m:e>
                                          </m:d>
                                        </m:e>
                                        <m:sup>
                                          <m:r>
                                            <a:rPr lang="en-US" sz="2200" i="1">
                                              <a:latin typeface="Cambria Math"/>
                                            </a:rPr>
                                            <m:t>2</m:t>
                                          </m:r>
                                        </m:sup>
                                      </m:sSup>
                                    </m:e>
                                  </m:nary>
                                </m:e>
                              </m:d>
                            </m:e>
                          </m:rad>
                          <m:r>
                            <a:rPr lang="en-US" sz="2200" i="1">
                              <a:latin typeface="Cambria Math"/>
                            </a:rPr>
                            <m:t> </m:t>
                          </m:r>
                        </m:den>
                      </m:f>
                    </m:oMath>
                  </m:oMathPara>
                </a14:m>
                <a:endParaRPr lang="en-US" sz="2200" b="0" dirty="0" smtClean="0">
                  <a:latin typeface="+mj-lt"/>
                </a:endParaRP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m:t>
                      </m:r>
                      <m:f>
                        <m:fPr>
                          <m:ctrlPr>
                            <a:rPr lang="en-US" sz="2200" b="0" i="1" smtClean="0">
                              <a:latin typeface="Cambria Math"/>
                            </a:rPr>
                          </m:ctrlPr>
                        </m:fPr>
                        <m:num>
                          <m:r>
                            <a:rPr lang="en-US" sz="2200" b="0" i="1" smtClean="0">
                              <a:latin typeface="Cambria Math"/>
                            </a:rPr>
                            <m:t>59</m:t>
                          </m:r>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100</m:t>
                              </m:r>
                            </m:den>
                          </m:f>
                          <m:d>
                            <m:dPr>
                              <m:ctrlPr>
                                <a:rPr lang="en-US" sz="2200" b="0" i="1" smtClean="0">
                                  <a:latin typeface="Cambria Math"/>
                                </a:rPr>
                              </m:ctrlPr>
                            </m:dPr>
                            <m:e>
                              <m:r>
                                <a:rPr lang="en-US" sz="2200" b="0" i="1" smtClean="0">
                                  <a:latin typeface="Cambria Math"/>
                                </a:rPr>
                                <m:t>−</m:t>
                              </m:r>
                              <m:r>
                                <a:rPr lang="en-US" sz="2200" b="0" i="1" smtClean="0">
                                  <a:latin typeface="Cambria Math"/>
                                </a:rPr>
                                <m:t>75</m:t>
                              </m:r>
                            </m:e>
                          </m:d>
                          <m:d>
                            <m:dPr>
                              <m:ctrlPr>
                                <a:rPr lang="en-US" sz="2200" b="0" i="1" smtClean="0">
                                  <a:latin typeface="Cambria Math"/>
                                </a:rPr>
                              </m:ctrlPr>
                            </m:dPr>
                            <m:e>
                              <m:r>
                                <a:rPr lang="en-US" sz="2200" b="0" i="1" smtClean="0">
                                  <a:latin typeface="Cambria Math"/>
                                </a:rPr>
                                <m:t>−</m:t>
                              </m:r>
                              <m:r>
                                <a:rPr lang="en-US" sz="2200" b="0" i="1" smtClean="0">
                                  <a:latin typeface="Cambria Math"/>
                                </a:rPr>
                                <m:t>32</m:t>
                              </m:r>
                            </m:e>
                          </m:d>
                        </m:num>
                        <m:den>
                          <m:rad>
                            <m:radPr>
                              <m:degHide m:val="on"/>
                              <m:ctrlPr>
                                <a:rPr lang="en-US" sz="2200" b="0" i="1" smtClean="0">
                                  <a:latin typeface="Cambria Math"/>
                                </a:rPr>
                              </m:ctrlPr>
                            </m:radPr>
                            <m:deg/>
                            <m:e>
                              <m:d>
                                <m:dPr>
                                  <m:begChr m:val="["/>
                                  <m:endChr m:val="]"/>
                                  <m:ctrlPr>
                                    <a:rPr lang="en-US" sz="2200" i="1">
                                      <a:latin typeface="Cambria Math"/>
                                    </a:rPr>
                                  </m:ctrlPr>
                                </m:dPr>
                                <m:e>
                                  <m:r>
                                    <a:rPr lang="en-US" sz="2200" i="1">
                                      <a:latin typeface="Cambria Math"/>
                                    </a:rPr>
                                    <m:t>217</m:t>
                                  </m:r>
                                  <m:r>
                                    <a:rPr lang="en-US" sz="2200" i="1">
                                      <a:latin typeface="Cambria Math"/>
                                    </a:rPr>
                                    <m:t>−</m:t>
                                  </m:r>
                                  <m:f>
                                    <m:fPr>
                                      <m:ctrlPr>
                                        <a:rPr lang="en-US" sz="2200" i="1">
                                          <a:latin typeface="Cambria Math"/>
                                        </a:rPr>
                                      </m:ctrlPr>
                                    </m:fPr>
                                    <m:num>
                                      <m:r>
                                        <a:rPr lang="en-US" sz="2200" b="0" i="1" smtClean="0">
                                          <a:latin typeface="Cambria Math"/>
                                        </a:rPr>
                                        <m:t>1</m:t>
                                      </m:r>
                                    </m:num>
                                    <m:den>
                                      <m:r>
                                        <a:rPr lang="en-US" sz="2200" b="0" i="1" smtClean="0">
                                          <a:latin typeface="Cambria Math"/>
                                        </a:rPr>
                                        <m:t>100</m:t>
                                      </m:r>
                                    </m:den>
                                  </m:f>
                                  <m:sSup>
                                    <m:sSupPr>
                                      <m:ctrlPr>
                                        <a:rPr lang="en-US" sz="2200" i="1">
                                          <a:latin typeface="Cambria Math"/>
                                        </a:rPr>
                                      </m:ctrlPr>
                                    </m:sSupPr>
                                    <m:e>
                                      <m:d>
                                        <m:dPr>
                                          <m:ctrlPr>
                                            <a:rPr lang="en-US" sz="2200" i="1">
                                              <a:latin typeface="Cambria Math"/>
                                            </a:rPr>
                                          </m:ctrlPr>
                                        </m:dPr>
                                        <m:e>
                                          <m:r>
                                            <a:rPr lang="en-US" sz="2200" b="0" i="1" smtClean="0">
                                              <a:latin typeface="Cambria Math"/>
                                            </a:rPr>
                                            <m:t>−</m:t>
                                          </m:r>
                                          <m:r>
                                            <a:rPr lang="en-US" sz="2200" b="0" i="1" smtClean="0">
                                              <a:latin typeface="Cambria Math"/>
                                            </a:rPr>
                                            <m:t>75</m:t>
                                          </m:r>
                                        </m:e>
                                      </m:d>
                                    </m:e>
                                    <m:sup>
                                      <m:r>
                                        <a:rPr lang="en-US" sz="2200" b="0" i="1" smtClean="0">
                                          <a:latin typeface="Cambria Math"/>
                                        </a:rPr>
                                        <m:t>2</m:t>
                                      </m:r>
                                    </m:sup>
                                  </m:sSup>
                                </m:e>
                              </m:d>
                              <m:d>
                                <m:dPr>
                                  <m:begChr m:val="["/>
                                  <m:endChr m:val="]"/>
                                  <m:ctrlPr>
                                    <a:rPr lang="en-US" sz="2200" b="0" i="1" smtClean="0">
                                      <a:latin typeface="Cambria Math"/>
                                    </a:rPr>
                                  </m:ctrlPr>
                                </m:dPr>
                                <m:e>
                                  <m:r>
                                    <a:rPr lang="en-US" sz="2200" b="0" i="1" smtClean="0">
                                      <a:latin typeface="Cambria Math"/>
                                    </a:rPr>
                                    <m:t>126</m:t>
                                  </m:r>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100</m:t>
                                      </m:r>
                                    </m:den>
                                  </m:f>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32</m:t>
                                          </m:r>
                                        </m:e>
                                      </m:d>
                                    </m:e>
                                    <m:sup>
                                      <m:r>
                                        <a:rPr lang="en-US" sz="2200" b="0" i="1" smtClean="0">
                                          <a:latin typeface="Cambria Math"/>
                                        </a:rPr>
                                        <m:t>2</m:t>
                                      </m:r>
                                    </m:sup>
                                  </m:sSup>
                                </m:e>
                              </m:d>
                            </m:e>
                          </m:rad>
                        </m:den>
                      </m:f>
                      <m:r>
                        <a:rPr lang="en-US" sz="2200" b="0" i="0" smtClean="0">
                          <a:latin typeface="Cambria Math"/>
                        </a:rPr>
                        <m:t>=</m:t>
                      </m:r>
                      <m:f>
                        <m:fPr>
                          <m:ctrlPr>
                            <a:rPr lang="en-US" sz="2200" b="0" i="1" smtClean="0">
                              <a:latin typeface="Cambria Math"/>
                            </a:rPr>
                          </m:ctrlPr>
                        </m:fPr>
                        <m:num>
                          <m:r>
                            <a:rPr lang="en-US" sz="2200" b="0" i="1" smtClean="0">
                              <a:latin typeface="Cambria Math"/>
                            </a:rPr>
                            <m:t>59</m:t>
                          </m:r>
                          <m:r>
                            <a:rPr lang="en-US" sz="2200" b="0" i="1" smtClean="0">
                              <a:latin typeface="Cambria Math"/>
                            </a:rPr>
                            <m:t>−</m:t>
                          </m:r>
                          <m:r>
                            <a:rPr lang="en-US" sz="2200" b="0" i="1" smtClean="0">
                              <a:latin typeface="Cambria Math"/>
                            </a:rPr>
                            <m:t>24</m:t>
                          </m:r>
                        </m:num>
                        <m:den>
                          <m:rad>
                            <m:radPr>
                              <m:degHide m:val="on"/>
                              <m:ctrlPr>
                                <a:rPr lang="en-US" sz="2200" b="0" i="1" smtClean="0">
                                  <a:latin typeface="Cambria Math"/>
                                </a:rPr>
                              </m:ctrlPr>
                            </m:radPr>
                            <m:deg/>
                            <m:e>
                              <m:f>
                                <m:fPr>
                                  <m:ctrlPr>
                                    <a:rPr lang="en-US" sz="2200" b="0" i="1" smtClean="0">
                                      <a:latin typeface="Cambria Math"/>
                                    </a:rPr>
                                  </m:ctrlPr>
                                </m:fPr>
                                <m:num>
                                  <m:r>
                                    <a:rPr lang="en-US" sz="2200" b="0" i="1" smtClean="0">
                                      <a:latin typeface="Cambria Math"/>
                                    </a:rPr>
                                    <m:t>643</m:t>
                                  </m:r>
                                </m:num>
                                <m:den>
                                  <m:r>
                                    <a:rPr lang="en-US" sz="2200" b="0" i="1" smtClean="0">
                                      <a:latin typeface="Cambria Math"/>
                                    </a:rPr>
                                    <m:t>4</m:t>
                                  </m:r>
                                </m:den>
                              </m:f>
                              <m:r>
                                <a:rPr lang="en-US" sz="2200" b="0" i="1" smtClean="0">
                                  <a:latin typeface="Cambria Math"/>
                                  <a:ea typeface="Cambria Math"/>
                                </a:rPr>
                                <m:t>×</m:t>
                              </m:r>
                              <m:f>
                                <m:fPr>
                                  <m:ctrlPr>
                                    <a:rPr lang="en-US" sz="2200" b="0" i="1" smtClean="0">
                                      <a:latin typeface="Cambria Math"/>
                                      <a:ea typeface="Cambria Math"/>
                                    </a:rPr>
                                  </m:ctrlPr>
                                </m:fPr>
                                <m:num>
                                  <m:r>
                                    <a:rPr lang="en-US" sz="2200" b="0" i="1" smtClean="0">
                                      <a:latin typeface="Cambria Math"/>
                                      <a:ea typeface="Cambria Math"/>
                                    </a:rPr>
                                    <m:t>2894</m:t>
                                  </m:r>
                                </m:num>
                                <m:den>
                                  <m:r>
                                    <a:rPr lang="en-US" sz="2200" b="0" i="1" smtClean="0">
                                      <a:latin typeface="Cambria Math"/>
                                      <a:ea typeface="Cambria Math"/>
                                    </a:rPr>
                                    <m:t>25</m:t>
                                  </m:r>
                                </m:den>
                              </m:f>
                            </m:e>
                          </m:rad>
                        </m:den>
                      </m:f>
                      <m:r>
                        <a:rPr lang="en-US" sz="2200" b="0" i="0" smtClean="0">
                          <a:latin typeface="Cambria Math"/>
                        </a:rPr>
                        <m:t>=</m:t>
                      </m:r>
                      <m:r>
                        <a:rPr lang="en-US" sz="2200" b="0" i="0" smtClean="0">
                          <a:latin typeface="Cambria Math"/>
                        </a:rPr>
                        <m:t>0</m:t>
                      </m:r>
                      <m:r>
                        <a:rPr lang="en-US" sz="2200" b="0" i="0" smtClean="0">
                          <a:latin typeface="Cambria Math"/>
                        </a:rPr>
                        <m:t>.</m:t>
                      </m:r>
                      <m:r>
                        <a:rPr lang="en-US" sz="2200" b="0" i="0" smtClean="0">
                          <a:latin typeface="Cambria Math"/>
                        </a:rPr>
                        <m:t>25</m:t>
                      </m:r>
                    </m:oMath>
                  </m:oMathPara>
                </a14:m>
                <a:endParaRPr lang="en-US" sz="2200" b="0" dirty="0" smtClean="0">
                  <a:latin typeface="+mj-lt"/>
                </a:endParaRPr>
              </a:p>
              <a:p>
                <a:pPr marL="0" indent="0">
                  <a:buNone/>
                </a:pPr>
                <a:endParaRPr lang="en-US" sz="2200" b="1" dirty="0" smtClean="0">
                  <a:latin typeface="+mj-lt"/>
                </a:endParaRPr>
              </a:p>
              <a:p>
                <a:pPr marL="0" indent="0">
                  <a:buNone/>
                </a:pPr>
                <a:endParaRPr lang="en-US" sz="22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74B8BDF-EA08-479A-9939-271EFC9B078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291705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RANK CORRELATION:</a:t>
                </a:r>
              </a:p>
              <a:p>
                <a:pPr marL="98425" marR="5080" indent="0">
                  <a:lnSpc>
                    <a:spcPct val="102200"/>
                  </a:lnSpc>
                  <a:spcBef>
                    <a:spcPts val="1110"/>
                  </a:spcBef>
                  <a:buNone/>
                </a:pPr>
                <a:r>
                  <a:rPr lang="en-US" sz="2200" spc="-60" dirty="0">
                    <a:cs typeface="Tahoma"/>
                  </a:rPr>
                  <a:t>Definition: Assuming </a:t>
                </a:r>
                <a:r>
                  <a:rPr lang="en-US" sz="2200" spc="-25" dirty="0">
                    <a:cs typeface="Tahoma"/>
                  </a:rPr>
                  <a:t>that </a:t>
                </a:r>
                <a:r>
                  <a:rPr lang="en-US" sz="2200" spc="-85" dirty="0">
                    <a:uFill>
                      <a:solidFill>
                        <a:srgbClr val="7F007F"/>
                      </a:solidFill>
                    </a:uFill>
                    <a:cs typeface="Tahoma"/>
                  </a:rPr>
                  <a:t>no two </a:t>
                </a:r>
                <a:r>
                  <a:rPr lang="en-US" sz="2200" spc="-55" dirty="0">
                    <a:uFill>
                      <a:solidFill>
                        <a:srgbClr val="7F007F"/>
                      </a:solidFill>
                    </a:uFill>
                    <a:cs typeface="Tahoma"/>
                  </a:rPr>
                  <a:t>individuals </a:t>
                </a:r>
                <a:r>
                  <a:rPr lang="en-US" sz="2200" spc="-110" dirty="0">
                    <a:uFill>
                      <a:solidFill>
                        <a:srgbClr val="7F007F"/>
                      </a:solidFill>
                    </a:uFill>
                    <a:cs typeface="Tahoma"/>
                  </a:rPr>
                  <a:t>are </a:t>
                </a:r>
                <a:r>
                  <a:rPr lang="en-US" sz="2200" spc="-80" dirty="0">
                    <a:uFill>
                      <a:solidFill>
                        <a:srgbClr val="7F007F"/>
                      </a:solidFill>
                    </a:uFill>
                    <a:cs typeface="Tahoma"/>
                  </a:rPr>
                  <a:t>bracketed equal </a:t>
                </a:r>
                <a:r>
                  <a:rPr lang="en-US" sz="2200" spc="-40" dirty="0">
                    <a:uFill>
                      <a:solidFill>
                        <a:srgbClr val="7F007F"/>
                      </a:solidFill>
                    </a:uFill>
                    <a:cs typeface="Tahoma"/>
                  </a:rPr>
                  <a:t>in </a:t>
                </a:r>
                <a:r>
                  <a:rPr lang="en-US" sz="2200" spc="-40" dirty="0">
                    <a:cs typeface="Tahoma"/>
                  </a:rPr>
                  <a:t/>
                </a:r>
                <a:r>
                  <a:rPr lang="en-US" sz="2200" spc="-65" dirty="0">
                    <a:uFill>
                      <a:solidFill>
                        <a:srgbClr val="7F007F"/>
                      </a:solidFill>
                    </a:uFill>
                    <a:cs typeface="Tahoma"/>
                  </a:rPr>
                  <a:t>either </a:t>
                </a:r>
                <a:r>
                  <a:rPr lang="en-US" sz="2200" spc="-45" dirty="0">
                    <a:uFill>
                      <a:solidFill>
                        <a:srgbClr val="7F007F"/>
                      </a:solidFill>
                    </a:uFill>
                    <a:cs typeface="Tahoma"/>
                  </a:rPr>
                  <a:t>classification,</a:t>
                </a:r>
                <a:r>
                  <a:rPr lang="en-US" sz="2200" spc="-45" dirty="0">
                    <a:cs typeface="Tahoma"/>
                  </a:rPr>
                  <a:t/>
                </a:r>
                <a:r>
                  <a:rPr lang="en-US" sz="2200" spc="-90" dirty="0">
                    <a:cs typeface="Tahoma"/>
                  </a:rPr>
                  <a:t>each </a:t>
                </a:r>
                <a:r>
                  <a:rPr lang="en-US" sz="2200" spc="-55" dirty="0">
                    <a:cs typeface="Tahoma"/>
                  </a:rPr>
                  <a:t>of </a:t>
                </a:r>
                <a:r>
                  <a:rPr lang="en-US" sz="2200" spc="-65" dirty="0">
                    <a:cs typeface="Tahoma"/>
                  </a:rPr>
                  <a:t>the </a:t>
                </a:r>
                <a:r>
                  <a:rPr lang="en-US" sz="2200" spc="-75" dirty="0">
                    <a:cs typeface="Tahoma"/>
                  </a:rPr>
                  <a:t>variables </a:t>
                </a:r>
                <a:r>
                  <a:rPr lang="en-US" sz="2200" i="1" spc="170" dirty="0">
                    <a:cs typeface="Trebuchet MS"/>
                  </a:rPr>
                  <a:t>X </a:t>
                </a:r>
                <a:r>
                  <a:rPr lang="en-US" sz="2200" spc="-80" dirty="0">
                    <a:cs typeface="Tahoma"/>
                  </a:rPr>
                  <a:t>and </a:t>
                </a:r>
                <a:r>
                  <a:rPr lang="en-US" sz="2200" i="1" spc="145" dirty="0">
                    <a:cs typeface="Trebuchet MS"/>
                  </a:rPr>
                  <a:t>Y </a:t>
                </a:r>
                <a:r>
                  <a:rPr lang="en-US" sz="2200" spc="-80" dirty="0">
                    <a:cs typeface="Tahoma"/>
                  </a:rPr>
                  <a:t>takes  </a:t>
                </a:r>
                <a:r>
                  <a:rPr lang="en-US" sz="2200" spc="-65" dirty="0">
                    <a:cs typeface="Tahoma"/>
                  </a:rPr>
                  <a:t>the </a:t>
                </a:r>
                <a:r>
                  <a:rPr lang="en-US" sz="2200" spc="-85" dirty="0">
                    <a:cs typeface="Tahoma"/>
                  </a:rPr>
                  <a:t>values </a:t>
                </a:r>
                <a:r>
                  <a:rPr lang="en-US" sz="2200" spc="-125" dirty="0">
                    <a:cs typeface="Tahoma"/>
                  </a:rPr>
                  <a:t>1</a:t>
                </a:r>
                <a:r>
                  <a:rPr lang="en-US" sz="2200" i="1" spc="-125" dirty="0">
                    <a:cs typeface="Verdana"/>
                  </a:rPr>
                  <a:t>, </a:t>
                </a:r>
                <a:r>
                  <a:rPr lang="en-US" sz="2200" spc="-120" dirty="0">
                    <a:cs typeface="Tahoma"/>
                  </a:rPr>
                  <a:t>2</a:t>
                </a:r>
                <a:r>
                  <a:rPr lang="en-US" sz="2200" i="1" spc="-120" dirty="0">
                    <a:cs typeface="Verdana"/>
                  </a:rPr>
                  <a:t>, </a:t>
                </a:r>
                <a:r>
                  <a:rPr lang="en-US" sz="2200" i="1" spc="-155" dirty="0">
                    <a:cs typeface="Verdana"/>
                  </a:rPr>
                  <a:t>...,</a:t>
                </a:r>
                <a:r>
                  <a:rPr lang="en-US" sz="2200" i="1" spc="-480" dirty="0">
                    <a:cs typeface="Verdana"/>
                  </a:rPr>
                  <a:t/>
                </a:r>
                <a:r>
                  <a:rPr lang="en-US" sz="2200" i="1" spc="-40" dirty="0">
                    <a:cs typeface="Trebuchet MS"/>
                  </a:rPr>
                  <a:t>n</a:t>
                </a:r>
                <a:r>
                  <a:rPr lang="en-US" sz="2200" spc="-40" dirty="0">
                    <a:cs typeface="Tahoma"/>
                  </a:rPr>
                  <a:t>.</a:t>
                </a:r>
                <a:endParaRPr lang="en-US" sz="2200" dirty="0">
                  <a:cs typeface="Tahoma"/>
                </a:endParaRPr>
              </a:p>
              <a:p>
                <a:pPr marL="98425" indent="0">
                  <a:lnSpc>
                    <a:spcPct val="100000"/>
                  </a:lnSpc>
                  <a:spcBef>
                    <a:spcPts val="1320"/>
                  </a:spcBef>
                  <a:buNone/>
                </a:pPr>
                <a:r>
                  <a:rPr lang="en-US" sz="2200" spc="-70" dirty="0" smtClean="0">
                    <a:latin typeface="+mj-lt"/>
                    <a:cs typeface="Tahoma"/>
                  </a:rPr>
                  <a:t>Hence</a:t>
                </a:r>
                <a:r>
                  <a:rPr lang="en-US" sz="2200" spc="-70" dirty="0">
                    <a:latin typeface="+mj-lt"/>
                    <a:cs typeface="Tahoma"/>
                  </a:rPr>
                  <a:t>, </a:t>
                </a:r>
                <a:r>
                  <a:rPr lang="en-US" sz="2200" spc="-65" dirty="0">
                    <a:latin typeface="+mj-lt"/>
                    <a:cs typeface="Tahoma"/>
                  </a:rPr>
                  <a:t>the </a:t>
                </a:r>
                <a:r>
                  <a:rPr lang="en-US" sz="2200" spc="-60" dirty="0">
                    <a:latin typeface="+mj-lt"/>
                    <a:cs typeface="Tahoma"/>
                  </a:rPr>
                  <a:t>rank </a:t>
                </a:r>
                <a:r>
                  <a:rPr lang="en-US" sz="2200" spc="-55" dirty="0">
                    <a:latin typeface="+mj-lt"/>
                    <a:cs typeface="Tahoma"/>
                  </a:rPr>
                  <a:t>correlation </a:t>
                </a:r>
                <a:r>
                  <a:rPr lang="en-US" sz="2200" spc="-50" dirty="0">
                    <a:latin typeface="+mj-lt"/>
                    <a:cs typeface="Tahoma"/>
                  </a:rPr>
                  <a:t>coefficient </a:t>
                </a:r>
                <a:r>
                  <a:rPr lang="en-US" sz="2200" spc="-105" dirty="0">
                    <a:latin typeface="+mj-lt"/>
                    <a:cs typeface="Tahoma"/>
                  </a:rPr>
                  <a:t>between </a:t>
                </a:r>
                <a:r>
                  <a:rPr lang="en-US" sz="2200" i="1" spc="75" dirty="0">
                    <a:latin typeface="+mj-lt"/>
                    <a:cs typeface="Trebuchet MS"/>
                  </a:rPr>
                  <a:t>A </a:t>
                </a:r>
                <a:r>
                  <a:rPr lang="en-US" sz="2200" spc="-80" dirty="0">
                    <a:latin typeface="+mj-lt"/>
                    <a:cs typeface="Tahoma"/>
                  </a:rPr>
                  <a:t>and</a:t>
                </a:r>
                <a:r>
                  <a:rPr lang="en-US" sz="2200" spc="135" dirty="0">
                    <a:latin typeface="+mj-lt"/>
                    <a:cs typeface="Tahoma"/>
                  </a:rPr>
                  <a:t/>
                </a:r>
                <a:r>
                  <a:rPr lang="en-US" sz="2200" i="1" spc="155" dirty="0" err="1" smtClean="0">
                    <a:latin typeface="+mj-lt"/>
                    <a:cs typeface="Trebuchet MS"/>
                  </a:rPr>
                  <a:t>B</a:t>
                </a:r>
                <a:r>
                  <a:rPr lang="en-US" sz="2200" spc="-55" dirty="0" err="1" smtClean="0">
                    <a:latin typeface="+mj-lt"/>
                    <a:cs typeface="Tahoma"/>
                  </a:rPr>
                  <a:t>is</a:t>
                </a:r>
                <a:r>
                  <a:rPr lang="en-US" sz="2200" spc="-55" dirty="0" smtClean="0">
                    <a:latin typeface="+mj-lt"/>
                    <a:cs typeface="Tahoma"/>
                  </a:rPr>
                  <a:t/>
                </a:r>
                <a:r>
                  <a:rPr lang="en-US" sz="2200" spc="-80" dirty="0">
                    <a:latin typeface="+mj-lt"/>
                    <a:cs typeface="Tahoma"/>
                  </a:rPr>
                  <a:t>denoted </a:t>
                </a:r>
                <a:r>
                  <a:rPr lang="en-US" sz="2200" spc="-100" dirty="0">
                    <a:latin typeface="+mj-lt"/>
                    <a:cs typeface="Tahoma"/>
                  </a:rPr>
                  <a:t>by </a:t>
                </a:r>
                <a:r>
                  <a:rPr lang="en-US" sz="2200" spc="-100" dirty="0" smtClean="0">
                    <a:latin typeface="+mj-lt"/>
                    <a:cs typeface="Tahoma"/>
                  </a:rPr>
                  <a:t>r</a:t>
                </a:r>
                <a:r>
                  <a:rPr lang="en-US" sz="2200" spc="-120" dirty="0" smtClean="0">
                    <a:latin typeface="+mj-lt"/>
                    <a:cs typeface="Tahoma"/>
                  </a:rPr>
                  <a:t>, </a:t>
                </a:r>
                <a:r>
                  <a:rPr lang="en-US" sz="2200" spc="-80" dirty="0">
                    <a:latin typeface="+mj-lt"/>
                    <a:cs typeface="Tahoma"/>
                  </a:rPr>
                  <a:t>and </a:t>
                </a:r>
                <a:r>
                  <a:rPr lang="en-US" sz="2200" spc="-55" dirty="0">
                    <a:latin typeface="+mj-lt"/>
                    <a:cs typeface="Tahoma"/>
                  </a:rPr>
                  <a:t>is </a:t>
                </a:r>
                <a:r>
                  <a:rPr lang="en-US" sz="2200" spc="-80" dirty="0">
                    <a:latin typeface="+mj-lt"/>
                    <a:cs typeface="Tahoma"/>
                  </a:rPr>
                  <a:t>given</a:t>
                </a:r>
                <a:r>
                  <a:rPr lang="en-US" sz="2200" spc="275" dirty="0">
                    <a:latin typeface="+mj-lt"/>
                    <a:cs typeface="Tahoma"/>
                  </a:rPr>
                  <a:t/>
                </a:r>
                <a:r>
                  <a:rPr lang="en-US" sz="2200" spc="-110" dirty="0">
                    <a:latin typeface="+mj-lt"/>
                    <a:cs typeface="Tahoma"/>
                  </a:rPr>
                  <a:t>as:</a:t>
                </a:r>
                <a:endParaRPr lang="en-US" sz="2200" dirty="0">
                  <a:latin typeface="+mj-lt"/>
                  <a:cs typeface="Tahoma"/>
                </a:endParaRPr>
              </a:p>
              <a:p>
                <a:pPr marL="0" indent="0">
                  <a:buNone/>
                </a:pPr>
                <a:endParaRPr lang="en-US" sz="2200" b="1" i="1" dirty="0" smtClean="0">
                  <a:latin typeface="+mj-lt"/>
                </a:endParaRPr>
              </a:p>
              <a:p>
                <a:pPr marL="0" indent="0">
                  <a:buNone/>
                </a:pPr>
                <a14:m>
                  <m:oMathPara xmlns:m="http://schemas.openxmlformats.org/officeDocument/2006/math">
                    <m:oMathParaPr>
                      <m:jc m:val="centerGroup"/>
                    </m:oMathParaPr>
                    <m:oMath xmlns:m="http://schemas.openxmlformats.org/officeDocument/2006/math">
                      <m:r>
                        <a:rPr lang="en-US" sz="2200" b="1" i="1" smtClean="0">
                          <a:latin typeface="Cambria Math"/>
                        </a:rPr>
                        <m:t>𝒓</m:t>
                      </m:r>
                      <m:r>
                        <a:rPr lang="en-US" sz="2200" b="1" i="1" smtClean="0">
                          <a:latin typeface="Cambria Math"/>
                        </a:rPr>
                        <m:t>=</m:t>
                      </m:r>
                      <m:r>
                        <a:rPr lang="en-US" sz="2200" b="1" i="1" smtClean="0">
                          <a:latin typeface="Cambria Math"/>
                        </a:rPr>
                        <m:t>𝟏</m:t>
                      </m:r>
                      <m:r>
                        <a:rPr lang="en-US" sz="2200" b="1" i="1" smtClean="0">
                          <a:latin typeface="Cambria Math"/>
                        </a:rPr>
                        <m:t>−</m:t>
                      </m:r>
                      <m:d>
                        <m:dPr>
                          <m:begChr m:val="["/>
                          <m:endChr m:val="]"/>
                          <m:ctrlPr>
                            <a:rPr lang="en-US" sz="2200" b="1" i="1" smtClean="0">
                              <a:latin typeface="Cambria Math"/>
                            </a:rPr>
                          </m:ctrlPr>
                        </m:dPr>
                        <m:e>
                          <m:f>
                            <m:fPr>
                              <m:ctrlPr>
                                <a:rPr lang="en-US" sz="2200" b="1" i="1" smtClean="0">
                                  <a:latin typeface="Cambria Math"/>
                                </a:rPr>
                              </m:ctrlPr>
                            </m:fPr>
                            <m:num>
                              <m:r>
                                <a:rPr lang="en-US" sz="2200" b="1" i="1" smtClean="0">
                                  <a:latin typeface="Cambria Math"/>
                                </a:rPr>
                                <m:t>𝟔</m:t>
                              </m:r>
                              <m:nary>
                                <m:naryPr>
                                  <m:chr m:val="∑"/>
                                  <m:subHide m:val="on"/>
                                  <m:supHide m:val="on"/>
                                  <m:ctrlPr>
                                    <a:rPr lang="en-US" sz="2200" b="1" i="1" smtClean="0">
                                      <a:latin typeface="Cambria Math"/>
                                    </a:rPr>
                                  </m:ctrlPr>
                                </m:naryPr>
                                <m:sub/>
                                <m:sup/>
                                <m:e>
                                  <m:sSup>
                                    <m:sSupPr>
                                      <m:ctrlPr>
                                        <a:rPr lang="en-US" sz="2200" b="1" i="1" smtClean="0">
                                          <a:latin typeface="Cambria Math"/>
                                        </a:rPr>
                                      </m:ctrlPr>
                                    </m:sSupPr>
                                    <m:e>
                                      <m:sSub>
                                        <m:sSubPr>
                                          <m:ctrlPr>
                                            <a:rPr lang="en-US" sz="2200" b="1" i="1" smtClean="0">
                                              <a:latin typeface="Cambria Math"/>
                                            </a:rPr>
                                          </m:ctrlPr>
                                        </m:sSubPr>
                                        <m:e>
                                          <m:r>
                                            <a:rPr lang="en-US" sz="2200" b="1" i="1" smtClean="0">
                                              <a:latin typeface="Cambria Math"/>
                                            </a:rPr>
                                            <m:t>𝑫</m:t>
                                          </m:r>
                                        </m:e>
                                        <m:sub>
                                          <m:r>
                                            <a:rPr lang="en-US" sz="2200" b="1" i="1" smtClean="0">
                                              <a:latin typeface="Cambria Math"/>
                                            </a:rPr>
                                            <m:t>𝒊</m:t>
                                          </m:r>
                                        </m:sub>
                                      </m:sSub>
                                    </m:e>
                                    <m:sup>
                                      <m:r>
                                        <a:rPr lang="en-US" sz="2200" b="1" i="1" smtClean="0">
                                          <a:latin typeface="Cambria Math"/>
                                        </a:rPr>
                                        <m:t>𝟐</m:t>
                                      </m:r>
                                    </m:sup>
                                  </m:sSup>
                                </m:e>
                              </m:nary>
                            </m:num>
                            <m:den>
                              <m:r>
                                <a:rPr lang="en-US" sz="2200" b="1" i="1" smtClean="0">
                                  <a:latin typeface="Cambria Math"/>
                                </a:rPr>
                                <m:t>𝒏</m:t>
                              </m:r>
                              <m:d>
                                <m:dPr>
                                  <m:ctrlPr>
                                    <a:rPr lang="en-US" sz="2200" b="1" i="1" smtClean="0">
                                      <a:latin typeface="Cambria Math"/>
                                    </a:rPr>
                                  </m:ctrlPr>
                                </m:dPr>
                                <m:e>
                                  <m:sSup>
                                    <m:sSupPr>
                                      <m:ctrlPr>
                                        <a:rPr lang="en-US" sz="2200" b="1" i="1" smtClean="0">
                                          <a:latin typeface="Cambria Math"/>
                                        </a:rPr>
                                      </m:ctrlPr>
                                    </m:sSupPr>
                                    <m:e>
                                      <m:r>
                                        <a:rPr lang="en-US" sz="2200" b="1" i="1" smtClean="0">
                                          <a:latin typeface="Cambria Math"/>
                                        </a:rPr>
                                        <m:t>𝒏</m:t>
                                      </m:r>
                                    </m:e>
                                    <m:sup>
                                      <m:r>
                                        <a:rPr lang="en-US" sz="2200" b="1" i="1" smtClean="0">
                                          <a:latin typeface="Cambria Math"/>
                                        </a:rPr>
                                        <m:t>𝟐</m:t>
                                      </m:r>
                                    </m:sup>
                                  </m:sSup>
                                  <m:r>
                                    <a:rPr lang="en-US" sz="2200" b="1" i="1" smtClean="0">
                                      <a:latin typeface="Cambria Math"/>
                                    </a:rPr>
                                    <m:t>−</m:t>
                                  </m:r>
                                  <m:r>
                                    <a:rPr lang="en-US" sz="2200" b="1" i="1" smtClean="0">
                                      <a:latin typeface="Cambria Math"/>
                                    </a:rPr>
                                    <m:t>𝟏</m:t>
                                  </m:r>
                                </m:e>
                              </m:d>
                            </m:den>
                          </m:f>
                        </m:e>
                      </m:d>
                    </m:oMath>
                  </m:oMathPara>
                </a14:m>
                <a:endParaRPr lang="en-US" sz="2200" b="1" dirty="0" smtClean="0">
                  <a:latin typeface="+mj-lt"/>
                </a:endParaRP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9C80BD9-40C8-48EF-9BD4-BBB68405897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Rank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3598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Question. Compute the rank correlation coefficient for the following data.</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b="1" dirty="0"/>
                  <a:t>Sol</a:t>
                </a:r>
                <a:r>
                  <a:rPr lang="en-US" sz="2200" dirty="0"/>
                  <a:t>. Here the ranks are given and </a:t>
                </a:r>
                <a14:m>
                  <m:oMath xmlns:m="http://schemas.openxmlformats.org/officeDocument/2006/math">
                    <m:r>
                      <a:rPr lang="en-US" sz="2200" i="1">
                        <a:latin typeface="Cambria Math"/>
                      </a:rPr>
                      <m:t>𝑛</m:t>
                    </m:r>
                    <m:r>
                      <a:rPr lang="en-US" sz="2200" i="1">
                        <a:latin typeface="Cambria Math"/>
                      </a:rPr>
                      <m:t>=</m:t>
                    </m:r>
                    <m:r>
                      <a:rPr lang="en-US" sz="2200" i="1">
                        <a:latin typeface="Cambria Math"/>
                      </a:rPr>
                      <m:t>10</m:t>
                    </m:r>
                  </m:oMath>
                </a14:m>
                <a:endParaRPr lang="en-US" sz="2200" dirty="0"/>
              </a:p>
              <a:p>
                <a:pPr marL="0" indent="0">
                  <a:buNone/>
                </a:pPr>
                <a:endParaRPr lang="en-US" sz="2200" dirty="0" smtClean="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a:p>
                <a:endParaRPr lang="en-US" sz="2200" b="1" dirty="0" smtClean="0"/>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617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D5A8A8F-8AAD-469C-BC10-B27AEF11B74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4157357176"/>
              </p:ext>
            </p:extLst>
          </p:nvPr>
        </p:nvGraphicFramePr>
        <p:xfrm>
          <a:off x="914400" y="2438400"/>
          <a:ext cx="7315200" cy="1651000"/>
        </p:xfrm>
        <a:graphic>
          <a:graphicData uri="http://schemas.openxmlformats.org/drawingml/2006/table">
            <a:tbl>
              <a:tblPr firstRow="1" bandRow="1">
                <a:tableStyleId>{5C22544A-7EE6-4342-B048-85BDC9FD1C3A}</a:tableStyleId>
              </a:tblPr>
              <a:tblGrid>
                <a:gridCol w="900084"/>
                <a:gridCol w="547716"/>
                <a:gridCol w="685800"/>
                <a:gridCol w="533400"/>
                <a:gridCol w="533400"/>
                <a:gridCol w="762000"/>
                <a:gridCol w="609600"/>
                <a:gridCol w="609600"/>
                <a:gridCol w="609600"/>
                <a:gridCol w="685800"/>
                <a:gridCol w="838200"/>
              </a:tblGrid>
              <a:tr h="370840">
                <a:tc>
                  <a:txBody>
                    <a:bodyPr/>
                    <a:lstStyle/>
                    <a:p>
                      <a:r>
                        <a:rPr lang="en-US" dirty="0" smtClean="0"/>
                        <a:t>Person</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G</a:t>
                      </a:r>
                      <a:endParaRPr lang="en-US" dirty="0"/>
                    </a:p>
                  </a:txBody>
                  <a:tcPr/>
                </a:tc>
                <a:tc>
                  <a:txBody>
                    <a:bodyPr/>
                    <a:lstStyle/>
                    <a:p>
                      <a:r>
                        <a:rPr lang="en-US" dirty="0" smtClean="0"/>
                        <a:t>H</a:t>
                      </a:r>
                      <a:endParaRPr lang="en-US" dirty="0"/>
                    </a:p>
                  </a:txBody>
                  <a:tcPr/>
                </a:tc>
                <a:tc>
                  <a:txBody>
                    <a:bodyPr/>
                    <a:lstStyle/>
                    <a:p>
                      <a:r>
                        <a:rPr lang="en-US" dirty="0" smtClean="0"/>
                        <a:t>I</a:t>
                      </a:r>
                      <a:endParaRPr lang="en-US" dirty="0"/>
                    </a:p>
                  </a:txBody>
                  <a:tcPr/>
                </a:tc>
                <a:tc>
                  <a:txBody>
                    <a:bodyPr/>
                    <a:lstStyle/>
                    <a:p>
                      <a:r>
                        <a:rPr lang="en-US" dirty="0" smtClean="0"/>
                        <a:t>J</a:t>
                      </a:r>
                      <a:endParaRPr lang="en-US" dirty="0"/>
                    </a:p>
                  </a:txBody>
                  <a:tcPr/>
                </a:tc>
              </a:tr>
              <a:tr h="370840">
                <a:tc>
                  <a:txBody>
                    <a:bodyPr/>
                    <a:lstStyle/>
                    <a:p>
                      <a:r>
                        <a:rPr lang="en-US" dirty="0" smtClean="0"/>
                        <a:t>Rank in </a:t>
                      </a:r>
                      <a:r>
                        <a:rPr lang="en-US" dirty="0" err="1" smtClean="0"/>
                        <a:t>maths</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6</a:t>
                      </a:r>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r>
              <a:tr h="370840">
                <a:tc>
                  <a:txBody>
                    <a:bodyPr/>
                    <a:lstStyle/>
                    <a:p>
                      <a:r>
                        <a:rPr lang="en-US" dirty="0" smtClean="0"/>
                        <a:t>Rank</a:t>
                      </a:r>
                      <a:r>
                        <a:rPr lang="en-US" baseline="0" dirty="0" smtClean="0"/>
                        <a:t> in physics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Rank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596182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sz="2000" dirty="0"/>
          </a:p>
        </p:txBody>
      </p:sp>
      <p:sp>
        <p:nvSpPr>
          <p:cNvPr id="4" name="Date Placeholder 3"/>
          <p:cNvSpPr>
            <a:spLocks noGrp="1"/>
          </p:cNvSpPr>
          <p:nvPr>
            <p:ph type="dt" sz="half" idx="10"/>
          </p:nvPr>
        </p:nvSpPr>
        <p:spPr/>
        <p:txBody>
          <a:bodyPr/>
          <a:lstStyle/>
          <a:p>
            <a:fld id="{9D0C390B-BAB0-463F-96CA-3A95A594A551}"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4255961434"/>
                  </p:ext>
                </p:extLst>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gridCol w="1330504"/>
                    <a:gridCol w="1587383"/>
                    <a:gridCol w="2023983"/>
                    <a:gridCol w="1995755"/>
                  </a:tblGrid>
                  <a:tr h="370840">
                    <a:tc>
                      <a:txBody>
                        <a:bodyPr/>
                        <a:lstStyle/>
                        <a:p>
                          <a:r>
                            <a:rPr lang="en-US" dirty="0" smtClean="0"/>
                            <a:t>Person</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smtClean="0">
                                        <a:latin typeface="Cambria Math"/>
                                      </a:rPr>
                                      <m:t>𝑹</m:t>
                                    </m:r>
                                  </m:e>
                                  <m:sub>
                                    <m:r>
                                      <a:rPr lang="en-US" b="1" i="1" smtClean="0">
                                        <a:latin typeface="Cambria Math"/>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smtClean="0">
                                        <a:latin typeface="Cambria Math"/>
                                      </a:rPr>
                                      <m:t>𝑹</m:t>
                                    </m:r>
                                  </m:e>
                                  <m:sub>
                                    <m:r>
                                      <a:rPr lang="en-US" b="1" i="1" smtClean="0">
                                        <a:latin typeface="Cambria Math"/>
                                      </a:rPr>
                                      <m:t>𝟐</m:t>
                                    </m:r>
                                  </m:sub>
                                </m:sSub>
                              </m:oMath>
                            </m:oMathPara>
                          </a14:m>
                          <a:endParaRPr lang="en-US" dirty="0"/>
                        </a:p>
                      </a:txBody>
                      <a:tcPr/>
                    </a:tc>
                    <a:tc>
                      <a:txBody>
                        <a:bodyPr/>
                        <a:lstStyle/>
                        <a:p>
                          <a:r>
                            <a:rPr lang="en-US" i="0" dirty="0" smtClean="0">
                              <a:latin typeface="+mn-lt"/>
                            </a:rPr>
                            <a:t>D=</a:t>
                          </a:r>
                          <a14:m>
                            <m:oMath xmlns:m="http://schemas.openxmlformats.org/officeDocument/2006/math">
                              <m:sSub>
                                <m:sSubPr>
                                  <m:ctrlPr>
                                    <a:rPr lang="en-US" i="1" smtClean="0">
                                      <a:latin typeface="Cambria Math"/>
                                    </a:rPr>
                                  </m:ctrlPr>
                                </m:sSubPr>
                                <m:e>
                                  <m:r>
                                    <a:rPr lang="en-US" b="1" i="1" smtClean="0">
                                      <a:latin typeface="Cambria Math"/>
                                    </a:rPr>
                                    <m:t>𝑹</m:t>
                                  </m:r>
                                </m:e>
                                <m:sub>
                                  <m:r>
                                    <a:rPr lang="en-US" b="1" i="1" smtClean="0">
                                      <a:latin typeface="Cambria Math"/>
                                    </a:rPr>
                                    <m:t>𝟏</m:t>
                                  </m:r>
                                </m:sub>
                              </m:sSub>
                              <m:r>
                                <a:rPr lang="en-US" b="1" i="1" smtClean="0">
                                  <a:latin typeface="Cambria Math"/>
                                </a:rPr>
                                <m:t>−</m:t>
                              </m:r>
                              <m:sSub>
                                <m:sSubPr>
                                  <m:ctrlPr>
                                    <a:rPr lang="en-US" b="1" i="1" smtClean="0">
                                      <a:latin typeface="Cambria Math"/>
                                    </a:rPr>
                                  </m:ctrlPr>
                                </m:sSubPr>
                                <m:e>
                                  <m:r>
                                    <a:rPr lang="en-US" b="1" i="1" smtClean="0">
                                      <a:latin typeface="Cambria Math"/>
                                    </a:rPr>
                                    <m:t>𝑹</m:t>
                                  </m:r>
                                </m:e>
                                <m:sub>
                                  <m:r>
                                    <a:rPr lang="en-US" b="1" i="1" smtClean="0">
                                      <a:latin typeface="Cambria Math"/>
                                    </a:rPr>
                                    <m:t>𝟐</m:t>
                                  </m:r>
                                </m:sub>
                              </m:sSub>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𝑫</m:t>
                                    </m:r>
                                  </m:e>
                                  <m:sup>
                                    <m:r>
                                      <a:rPr lang="en-US" b="1" i="1" smtClean="0">
                                        <a:latin typeface="Cambria Math"/>
                                      </a:rPr>
                                      <m:t>𝟐</m:t>
                                    </m:r>
                                  </m:sup>
                                </m:sSup>
                              </m:oMath>
                            </m:oMathPara>
                          </a14:m>
                          <a:endParaRPr lang="en-US" dirty="0"/>
                        </a:p>
                      </a:txBody>
                      <a:tcPr/>
                    </a:tc>
                  </a:tr>
                  <a:tr h="370840">
                    <a:tc>
                      <a:txBody>
                        <a:bodyPr/>
                        <a:lstStyle/>
                        <a:p>
                          <a:r>
                            <a:rPr lang="en-US" dirty="0" smtClean="0"/>
                            <a:t>A</a:t>
                          </a:r>
                          <a:endParaRPr lang="en-US" dirty="0"/>
                        </a:p>
                      </a:txBody>
                      <a:tcPr/>
                    </a:tc>
                    <a:tc>
                      <a:txBody>
                        <a:bodyPr/>
                        <a:lstStyle/>
                        <a:p>
                          <a:r>
                            <a:rPr lang="en-US" dirty="0" smtClean="0"/>
                            <a:t>9</a:t>
                          </a:r>
                          <a:endParaRPr lang="en-US" dirty="0"/>
                        </a:p>
                      </a:txBody>
                      <a:tcPr/>
                    </a:tc>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B</a:t>
                          </a:r>
                          <a:endParaRPr lang="en-US" dirty="0"/>
                        </a:p>
                      </a:txBody>
                      <a:tcPr/>
                    </a:tc>
                    <a:tc>
                      <a:txBody>
                        <a:bodyPr/>
                        <a:lstStyle/>
                        <a:p>
                          <a:r>
                            <a:rPr lang="en-US" dirty="0" smtClean="0"/>
                            <a:t>10</a:t>
                          </a:r>
                          <a:endParaRPr lang="en-US" dirty="0"/>
                        </a:p>
                      </a:txBody>
                      <a:tcPr/>
                    </a:tc>
                    <a:tc>
                      <a:txBody>
                        <a:bodyPr/>
                        <a:lstStyle/>
                        <a:p>
                          <a:r>
                            <a:rPr lang="en-US" dirty="0" smtClean="0"/>
                            <a:t>2</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C</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D</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E</a:t>
                          </a:r>
                          <a:endParaRPr lang="en-US" dirty="0"/>
                        </a:p>
                      </a:txBody>
                      <a:tcPr/>
                    </a:tc>
                    <a:tc>
                      <a:txBody>
                        <a:bodyPr/>
                        <a:lstStyle/>
                        <a:p>
                          <a:r>
                            <a:rPr lang="en-US" dirty="0" smtClean="0"/>
                            <a:t>7</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F</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G</a:t>
                          </a:r>
                          <a:endParaRPr lang="en-US" dirty="0"/>
                        </a:p>
                      </a:txBody>
                      <a:tcPr/>
                    </a:tc>
                    <a:tc>
                      <a:txBody>
                        <a:bodyPr/>
                        <a:lstStyle/>
                        <a:p>
                          <a:r>
                            <a:rPr lang="en-US" dirty="0" smtClean="0"/>
                            <a:t>4</a:t>
                          </a:r>
                          <a:endParaRPr lang="en-US" dirty="0"/>
                        </a:p>
                      </a:txBody>
                      <a:tcPr/>
                    </a:tc>
                    <a:tc>
                      <a:txBody>
                        <a:bodyPr/>
                        <a:lstStyle/>
                        <a:p>
                          <a:r>
                            <a:rPr lang="en-US" dirty="0" smtClean="0"/>
                            <a:t>7</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H</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I</a:t>
                          </a:r>
                          <a:endParaRPr lang="en-US" dirty="0"/>
                        </a:p>
                      </a:txBody>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J</a:t>
                          </a:r>
                          <a:endParaRPr lang="en-US" dirty="0"/>
                        </a:p>
                      </a:txBody>
                      <a:tcPr/>
                    </a:tc>
                    <a:tc>
                      <a:txBody>
                        <a:bodyPr/>
                        <a:lstStyle/>
                        <a:p>
                          <a:r>
                            <a:rPr lang="en-US" dirty="0" smtClean="0"/>
                            <a:t>3</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49</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r>
                                          <a:rPr lang="en-US" b="0" i="1" smtClean="0">
                                            <a:latin typeface="Cambria Math"/>
                                          </a:rPr>
                                          <m:t>𝐷</m:t>
                                        </m:r>
                                      </m:e>
                                      <m:sup>
                                        <m:r>
                                          <a:rPr lang="en-US" b="0" i="1" smtClean="0">
                                            <a:latin typeface="Cambria Math"/>
                                          </a:rPr>
                                          <m:t>2</m:t>
                                        </m:r>
                                      </m:sup>
                                    </m:sSup>
                                    <m:r>
                                      <a:rPr lang="en-US" b="0" i="1" smtClean="0">
                                        <a:latin typeface="Cambria Math"/>
                                      </a:rPr>
                                      <m:t>=</m:t>
                                    </m:r>
                                    <m:r>
                                      <a:rPr lang="en-US" b="0" i="1" smtClean="0">
                                        <a:latin typeface="Cambria Math"/>
                                      </a:rPr>
                                      <m:t>280</m:t>
                                    </m:r>
                                  </m:e>
                                </m:nary>
                              </m:oMath>
                            </m:oMathPara>
                          </a14:m>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889962787"/>
                  </p:ext>
                </p:extLst>
              </p:nvPr>
            </p:nvGraphicFramePr>
            <p:xfrm>
              <a:off x="533400" y="1143000"/>
              <a:ext cx="8458200" cy="4836034"/>
            </p:xfrm>
            <a:graphic>
              <a:graphicData uri="http://schemas.openxmlformats.org/drawingml/2006/table">
                <a:tbl>
                  <a:tblPr firstRow="1" bandRow="1">
                    <a:tableStyleId>{5C22544A-7EE6-4342-B048-85BDC9FD1C3A}</a:tableStyleId>
                  </a:tblPr>
                  <a:tblGrid>
                    <a:gridCol w="1520575"/>
                    <a:gridCol w="1330504"/>
                    <a:gridCol w="1587383"/>
                    <a:gridCol w="2023983"/>
                    <a:gridCol w="1995755"/>
                  </a:tblGrid>
                  <a:tr h="371920">
                    <a:tc>
                      <a:txBody>
                        <a:bodyPr/>
                        <a:lstStyle/>
                        <a:p>
                          <a:r>
                            <a:rPr lang="en-US" dirty="0" smtClean="0"/>
                            <a:t>Person</a:t>
                          </a:r>
                          <a:endParaRPr lang="en-US" dirty="0"/>
                        </a:p>
                      </a:txBody>
                      <a:tcPr/>
                    </a:tc>
                    <a:tc>
                      <a:txBody>
                        <a:bodyPr/>
                        <a:lstStyle/>
                        <a:p>
                          <a:endParaRPr lang="en-US"/>
                        </a:p>
                      </a:txBody>
                      <a:tcPr>
                        <a:blipFill rotWithShape="1">
                          <a:blip r:embed="rId3"/>
                          <a:stretch>
                            <a:fillRect l="-114155" t="-8197" r="-419635" b="-1200000"/>
                          </a:stretch>
                        </a:blipFill>
                      </a:tcPr>
                    </a:tc>
                    <a:tc>
                      <a:txBody>
                        <a:bodyPr/>
                        <a:lstStyle/>
                        <a:p>
                          <a:endParaRPr lang="en-US"/>
                        </a:p>
                      </a:txBody>
                      <a:tcPr>
                        <a:blipFill rotWithShape="1">
                          <a:blip r:embed="rId3"/>
                          <a:stretch>
                            <a:fillRect l="-180385" t="-8197" r="-253462" b="-1200000"/>
                          </a:stretch>
                        </a:blipFill>
                      </a:tcPr>
                    </a:tc>
                    <a:tc>
                      <a:txBody>
                        <a:bodyPr/>
                        <a:lstStyle/>
                        <a:p>
                          <a:endParaRPr lang="en-US"/>
                        </a:p>
                      </a:txBody>
                      <a:tcPr>
                        <a:blipFill rotWithShape="1">
                          <a:blip r:embed="rId3"/>
                          <a:stretch>
                            <a:fillRect l="-219578" t="-8197" r="-98494" b="-1200000"/>
                          </a:stretch>
                        </a:blipFill>
                      </a:tcPr>
                    </a:tc>
                    <a:tc>
                      <a:txBody>
                        <a:bodyPr/>
                        <a:lstStyle/>
                        <a:p>
                          <a:endParaRPr lang="en-US"/>
                        </a:p>
                      </a:txBody>
                      <a:tcPr>
                        <a:blipFill rotWithShape="1">
                          <a:blip r:embed="rId3"/>
                          <a:stretch>
                            <a:fillRect l="-324465" t="-8197" b="-1200000"/>
                          </a:stretch>
                        </a:blipFill>
                      </a:tcPr>
                    </a:tc>
                  </a:tr>
                  <a:tr h="370840">
                    <a:tc>
                      <a:txBody>
                        <a:bodyPr/>
                        <a:lstStyle/>
                        <a:p>
                          <a:r>
                            <a:rPr lang="en-US" dirty="0" smtClean="0"/>
                            <a:t>A</a:t>
                          </a:r>
                          <a:endParaRPr lang="en-US" dirty="0"/>
                        </a:p>
                      </a:txBody>
                      <a:tcPr/>
                    </a:tc>
                    <a:tc>
                      <a:txBody>
                        <a:bodyPr/>
                        <a:lstStyle/>
                        <a:p>
                          <a:r>
                            <a:rPr lang="en-US" dirty="0" smtClean="0"/>
                            <a:t>9</a:t>
                          </a:r>
                          <a:endParaRPr lang="en-US" dirty="0"/>
                        </a:p>
                      </a:txBody>
                      <a:tcPr/>
                    </a:tc>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B</a:t>
                          </a:r>
                          <a:endParaRPr lang="en-US" dirty="0"/>
                        </a:p>
                      </a:txBody>
                      <a:tcPr/>
                    </a:tc>
                    <a:tc>
                      <a:txBody>
                        <a:bodyPr/>
                        <a:lstStyle/>
                        <a:p>
                          <a:r>
                            <a:rPr lang="en-US" dirty="0" smtClean="0"/>
                            <a:t>10</a:t>
                          </a:r>
                          <a:endParaRPr lang="en-US" dirty="0"/>
                        </a:p>
                      </a:txBody>
                      <a:tcPr/>
                    </a:tc>
                    <a:tc>
                      <a:txBody>
                        <a:bodyPr/>
                        <a:lstStyle/>
                        <a:p>
                          <a:r>
                            <a:rPr lang="en-US" dirty="0" smtClean="0"/>
                            <a:t>2</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C</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D</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E</a:t>
                          </a:r>
                          <a:endParaRPr lang="en-US" dirty="0"/>
                        </a:p>
                      </a:txBody>
                      <a:tcPr/>
                    </a:tc>
                    <a:tc>
                      <a:txBody>
                        <a:bodyPr/>
                        <a:lstStyle/>
                        <a:p>
                          <a:r>
                            <a:rPr lang="en-US" dirty="0" smtClean="0"/>
                            <a:t>7</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F</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G</a:t>
                          </a:r>
                          <a:endParaRPr lang="en-US" dirty="0"/>
                        </a:p>
                      </a:txBody>
                      <a:tcPr/>
                    </a:tc>
                    <a:tc>
                      <a:txBody>
                        <a:bodyPr/>
                        <a:lstStyle/>
                        <a:p>
                          <a:r>
                            <a:rPr lang="en-US" dirty="0" smtClean="0"/>
                            <a:t>4</a:t>
                          </a:r>
                          <a:endParaRPr lang="en-US" dirty="0"/>
                        </a:p>
                      </a:txBody>
                      <a:tcPr/>
                    </a:tc>
                    <a:tc>
                      <a:txBody>
                        <a:bodyPr/>
                        <a:lstStyle/>
                        <a:p>
                          <a:r>
                            <a:rPr lang="en-US" dirty="0" smtClean="0"/>
                            <a:t>7</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H</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I</a:t>
                          </a:r>
                          <a:endParaRPr lang="en-US" dirty="0"/>
                        </a:p>
                      </a:txBody>
                      <a:tcPr/>
                    </a:tc>
                    <a:tc>
                      <a:txBody>
                        <a:bodyPr/>
                        <a:lstStyle/>
                        <a:p>
                          <a:r>
                            <a:rPr lang="en-US" dirty="0" smtClean="0"/>
                            <a:t>1</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64</a:t>
                          </a:r>
                          <a:endParaRPr lang="en-US" dirty="0"/>
                        </a:p>
                      </a:txBody>
                      <a:tcPr/>
                    </a:tc>
                  </a:tr>
                  <a:tr h="370840">
                    <a:tc>
                      <a:txBody>
                        <a:bodyPr/>
                        <a:lstStyle/>
                        <a:p>
                          <a:r>
                            <a:rPr lang="en-US" dirty="0" smtClean="0"/>
                            <a:t>J</a:t>
                          </a:r>
                          <a:endParaRPr lang="en-US" dirty="0"/>
                        </a:p>
                      </a:txBody>
                      <a:tcPr/>
                    </a:tc>
                    <a:tc>
                      <a:txBody>
                        <a:bodyPr/>
                        <a:lstStyle/>
                        <a:p>
                          <a:r>
                            <a:rPr lang="en-US" dirty="0" smtClean="0"/>
                            <a:t>3</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c>
                      <a:txBody>
                        <a:bodyPr/>
                        <a:lstStyle/>
                        <a:p>
                          <a:r>
                            <a:rPr lang="en-US" dirty="0" smtClean="0"/>
                            <a:t>49</a:t>
                          </a:r>
                          <a:endParaRPr lang="en-US" dirty="0"/>
                        </a:p>
                      </a:txBody>
                      <a:tcPr/>
                    </a:tc>
                  </a:tr>
                  <a:tr h="755714">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blipFill rotWithShape="1">
                          <a:blip r:embed="rId3"/>
                          <a:stretch>
                            <a:fillRect l="-324465" t="-543548"/>
                          </a:stretch>
                        </a:blipFill>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Rank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1470787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R="17780">
                  <a:lnSpc>
                    <a:spcPct val="107600"/>
                  </a:lnSpc>
                  <a:spcBef>
                    <a:spcPts val="90"/>
                  </a:spcBef>
                  <a:buFont typeface="Wingdings" pitchFamily="2" charset="2"/>
                  <a:buChar char="v"/>
                  <a:tabLst>
                    <a:tab pos="3712845" algn="l"/>
                    <a:tab pos="5478780" algn="l"/>
                  </a:tabLst>
                </a:pPr>
                <a:r>
                  <a:rPr lang="en-US" sz="2200" b="1" spc="20" dirty="0" smtClean="0">
                    <a:latin typeface="+mj-lt"/>
                    <a:cs typeface="LM Roman Caps 10"/>
                  </a:rPr>
                  <a:t>When</a:t>
                </a:r>
                <a:r>
                  <a:rPr lang="en-US" sz="2200" b="1" spc="10" dirty="0">
                    <a:latin typeface="+mj-lt"/>
                    <a:cs typeface="LM Roman Caps 10"/>
                  </a:rPr>
                  <a:t/>
                </a:r>
                <a:r>
                  <a:rPr lang="en-US" sz="2200" b="1" spc="15" dirty="0" smtClean="0">
                    <a:latin typeface="+mj-lt"/>
                    <a:cs typeface="LM Roman Caps 10"/>
                  </a:rPr>
                  <a:t>the values of </a:t>
                </a:r>
                <a:r>
                  <a:rPr lang="en-US" sz="2200" b="1" i="1" spc="10" dirty="0" smtClean="0">
                    <a:latin typeface="+mj-lt"/>
                    <a:cs typeface="LM Sans 17"/>
                  </a:rPr>
                  <a:t>x </a:t>
                </a:r>
                <a:r>
                  <a:rPr lang="en-US" sz="2200" b="1" spc="20" dirty="0" smtClean="0">
                    <a:latin typeface="+mj-lt"/>
                    <a:cs typeface="LM Roman Caps 10"/>
                  </a:rPr>
                  <a:t>or</a:t>
                </a:r>
                <a:r>
                  <a:rPr lang="en-US" sz="2200" b="1" spc="10" dirty="0" smtClean="0">
                    <a:latin typeface="+mj-lt"/>
                    <a:cs typeface="LM Roman Caps 10"/>
                  </a:rPr>
                  <a:t/>
                </a:r>
                <a:r>
                  <a:rPr lang="en-US" sz="2200" b="1" spc="15" dirty="0">
                    <a:latin typeface="+mj-lt"/>
                    <a:cs typeface="LM Roman Caps 10"/>
                  </a:rPr>
                  <a:t>(and)</a:t>
                </a:r>
                <a:r>
                  <a:rPr lang="en-US" sz="2200" b="1" spc="10" dirty="0">
                    <a:latin typeface="+mj-lt"/>
                    <a:cs typeface="LM Roman Caps 10"/>
                  </a:rPr>
                  <a:t/>
                </a:r>
                <a:r>
                  <a:rPr lang="en-US" sz="2200" b="1" i="1" spc="10" dirty="0" smtClean="0">
                    <a:latin typeface="+mj-lt"/>
                    <a:cs typeface="LM Sans 17"/>
                  </a:rPr>
                  <a:t>f </a:t>
                </a:r>
                <a:r>
                  <a:rPr lang="en-US" sz="2200" b="1" spc="15" dirty="0" smtClean="0">
                    <a:latin typeface="+mj-lt"/>
                    <a:cs typeface="LM Roman Caps 10"/>
                  </a:rPr>
                  <a:t>are  </a:t>
                </a:r>
                <a:r>
                  <a:rPr lang="en-US" sz="2200" b="1" spc="5" dirty="0">
                    <a:latin typeface="+mj-lt"/>
                    <a:cs typeface="LM Roman Caps 10"/>
                  </a:rPr>
                  <a:t>large</a:t>
                </a:r>
                <a:endParaRPr lang="en-US" sz="2200" b="1" dirty="0">
                  <a:latin typeface="+mj-lt"/>
                  <a:cs typeface="LM Roman Caps 10"/>
                </a:endParaRPr>
              </a:p>
              <a:p>
                <a:pPr marL="0" marR="207010" indent="0">
                  <a:lnSpc>
                    <a:spcPct val="102200"/>
                  </a:lnSpc>
                  <a:buNone/>
                </a:pPr>
                <a:r>
                  <a:rPr lang="en-US" sz="2200" spc="10" dirty="0" smtClean="0">
                    <a:solidFill>
                      <a:schemeClr val="tx1">
                        <a:lumMod val="85000"/>
                        <a:lumOff val="15000"/>
                      </a:schemeClr>
                    </a:solidFill>
                    <a:latin typeface="+mj-lt"/>
                    <a:cs typeface="LM Sans 12"/>
                  </a:rPr>
                  <a:t>The </a:t>
                </a:r>
                <a:r>
                  <a:rPr lang="en-US" sz="2200" spc="5" dirty="0">
                    <a:solidFill>
                      <a:schemeClr val="tx1">
                        <a:lumMod val="85000"/>
                        <a:lumOff val="15000"/>
                      </a:schemeClr>
                    </a:solidFill>
                    <a:latin typeface="+mj-lt"/>
                    <a:cs typeface="LM Sans 12"/>
                  </a:rPr>
                  <a:t>calculation of </a:t>
                </a:r>
                <a:r>
                  <a:rPr lang="en-US" sz="2200" spc="10" dirty="0">
                    <a:solidFill>
                      <a:schemeClr val="tx1">
                        <a:lumMod val="85000"/>
                        <a:lumOff val="15000"/>
                      </a:schemeClr>
                    </a:solidFill>
                    <a:latin typeface="+mj-lt"/>
                    <a:cs typeface="LM Sans 12"/>
                  </a:rPr>
                  <a:t>mean </a:t>
                </a:r>
                <a:r>
                  <a:rPr lang="en-US" sz="2200" spc="-15" dirty="0">
                    <a:solidFill>
                      <a:schemeClr val="tx1">
                        <a:lumMod val="85000"/>
                        <a:lumOff val="15000"/>
                      </a:schemeClr>
                    </a:solidFill>
                    <a:latin typeface="+mj-lt"/>
                    <a:cs typeface="LM Sans 12"/>
                  </a:rPr>
                  <a:t>by </a:t>
                </a:r>
                <a:r>
                  <a:rPr lang="en-US" sz="2200" spc="20" dirty="0">
                    <a:solidFill>
                      <a:schemeClr val="tx1">
                        <a:lumMod val="85000"/>
                        <a:lumOff val="15000"/>
                      </a:schemeClr>
                    </a:solidFill>
                    <a:latin typeface="+mj-lt"/>
                    <a:cs typeface="LM Sans 12"/>
                  </a:rPr>
                  <a:t>above </a:t>
                </a:r>
                <a:r>
                  <a:rPr lang="en-US" sz="2200" dirty="0">
                    <a:solidFill>
                      <a:schemeClr val="tx1">
                        <a:lumMod val="85000"/>
                        <a:lumOff val="15000"/>
                      </a:schemeClr>
                    </a:solidFill>
                    <a:latin typeface="+mj-lt"/>
                    <a:cs typeface="LM Sans 12"/>
                  </a:rPr>
                  <a:t>formula </a:t>
                </a:r>
                <a:r>
                  <a:rPr lang="en-US" sz="2200" spc="5" dirty="0">
                    <a:solidFill>
                      <a:schemeClr val="tx1">
                        <a:lumMod val="85000"/>
                        <a:lumOff val="15000"/>
                      </a:schemeClr>
                    </a:solidFill>
                    <a:latin typeface="+mj-lt"/>
                    <a:cs typeface="LM Sans 12"/>
                  </a:rPr>
                  <a:t>is </a:t>
                </a:r>
                <a:r>
                  <a:rPr lang="en-US" sz="2200" spc="10" dirty="0">
                    <a:solidFill>
                      <a:schemeClr val="tx1">
                        <a:lumMod val="85000"/>
                        <a:lumOff val="15000"/>
                      </a:schemeClr>
                    </a:solidFill>
                    <a:latin typeface="+mj-lt"/>
                    <a:cs typeface="LM Sans 12"/>
                  </a:rPr>
                  <a:t>time-consuming  and </a:t>
                </a:r>
                <a:r>
                  <a:rPr lang="en-US" sz="2200" spc="5" dirty="0">
                    <a:solidFill>
                      <a:schemeClr val="tx1">
                        <a:lumMod val="85000"/>
                        <a:lumOff val="15000"/>
                      </a:schemeClr>
                    </a:solidFill>
                    <a:latin typeface="+mj-lt"/>
                    <a:cs typeface="LM Sans 12"/>
                  </a:rPr>
                  <a:t>tedious. </a:t>
                </a:r>
                <a:r>
                  <a:rPr lang="en-US" sz="2200" i="1" dirty="0">
                    <a:solidFill>
                      <a:schemeClr val="tx1">
                        <a:lumMod val="85000"/>
                        <a:lumOff val="15000"/>
                      </a:schemeClr>
                    </a:solidFill>
                    <a:latin typeface="+mj-lt"/>
                    <a:cs typeface="LM Sans 12"/>
                  </a:rPr>
                  <a:t>Therefore </a:t>
                </a:r>
                <a:r>
                  <a:rPr lang="en-US" sz="2200" i="1" spc="10" dirty="0">
                    <a:solidFill>
                      <a:schemeClr val="tx1">
                        <a:lumMod val="85000"/>
                        <a:lumOff val="15000"/>
                      </a:schemeClr>
                    </a:solidFill>
                    <a:latin typeface="+mj-lt"/>
                    <a:cs typeface="LM Sans 12"/>
                  </a:rPr>
                  <a:t>the </a:t>
                </a:r>
                <a:r>
                  <a:rPr lang="en-US" sz="2200" i="1" spc="5" dirty="0">
                    <a:solidFill>
                      <a:schemeClr val="tx1">
                        <a:lumMod val="85000"/>
                        <a:lumOff val="15000"/>
                      </a:schemeClr>
                    </a:solidFill>
                    <a:latin typeface="+mj-lt"/>
                    <a:cs typeface="LM Sans 12"/>
                  </a:rPr>
                  <a:t>deviations of </a:t>
                </a:r>
                <a:r>
                  <a:rPr lang="en-US" sz="2200" i="1" spc="10" dirty="0">
                    <a:solidFill>
                      <a:schemeClr val="tx1">
                        <a:lumMod val="85000"/>
                        <a:lumOff val="15000"/>
                      </a:schemeClr>
                    </a:solidFill>
                    <a:latin typeface="+mj-lt"/>
                    <a:cs typeface="LM Sans 12"/>
                  </a:rPr>
                  <a:t>the </a:t>
                </a:r>
                <a:r>
                  <a:rPr lang="en-US" sz="2200" i="1" spc="5" dirty="0">
                    <a:solidFill>
                      <a:schemeClr val="tx1">
                        <a:lumMod val="85000"/>
                        <a:lumOff val="15000"/>
                      </a:schemeClr>
                    </a:solidFill>
                    <a:latin typeface="+mj-lt"/>
                    <a:cs typeface="LM Sans 12"/>
                  </a:rPr>
                  <a:t>given </a:t>
                </a:r>
                <a:r>
                  <a:rPr lang="en-US" sz="2200" i="1" spc="10" dirty="0">
                    <a:solidFill>
                      <a:schemeClr val="tx1">
                        <a:lumMod val="85000"/>
                        <a:lumOff val="15000"/>
                      </a:schemeClr>
                    </a:solidFill>
                    <a:latin typeface="+mj-lt"/>
                    <a:cs typeface="LM Sans 12"/>
                  </a:rPr>
                  <a:t>values from  any </a:t>
                </a:r>
                <a:r>
                  <a:rPr lang="en-US" sz="2200" i="1" spc="-5" dirty="0">
                    <a:solidFill>
                      <a:schemeClr val="tx1">
                        <a:lumMod val="85000"/>
                        <a:lumOff val="15000"/>
                      </a:schemeClr>
                    </a:solidFill>
                    <a:latin typeface="+mj-lt"/>
                    <a:cs typeface="LM Sans 12"/>
                  </a:rPr>
                  <a:t>arbitrary </a:t>
                </a:r>
                <a:r>
                  <a:rPr lang="en-US" sz="2200" i="1" spc="15" dirty="0">
                    <a:solidFill>
                      <a:schemeClr val="tx1">
                        <a:lumMod val="85000"/>
                        <a:lumOff val="15000"/>
                      </a:schemeClr>
                    </a:solidFill>
                    <a:latin typeface="+mj-lt"/>
                    <a:cs typeface="LM Sans 12"/>
                  </a:rPr>
                  <a:t>point </a:t>
                </a:r>
                <a:r>
                  <a:rPr lang="en-US" sz="2200" i="1" spc="5" dirty="0">
                    <a:solidFill>
                      <a:schemeClr val="tx1">
                        <a:lumMod val="85000"/>
                        <a:lumOff val="15000"/>
                      </a:schemeClr>
                    </a:solidFill>
                    <a:latin typeface="+mj-lt"/>
                    <a:cs typeface="LM Sans 12"/>
                  </a:rPr>
                  <a:t>‘A’ is </a:t>
                </a:r>
                <a:r>
                  <a:rPr lang="en-US" sz="2200" i="1" dirty="0">
                    <a:solidFill>
                      <a:schemeClr val="tx1">
                        <a:lumMod val="85000"/>
                        <a:lumOff val="15000"/>
                      </a:schemeClr>
                    </a:solidFill>
                    <a:latin typeface="+mj-lt"/>
                    <a:cs typeface="LM Sans 12"/>
                  </a:rPr>
                  <a:t>taken </a:t>
                </a:r>
                <a:r>
                  <a:rPr lang="en-US" sz="2200" i="1" spc="10" dirty="0">
                    <a:solidFill>
                      <a:schemeClr val="tx1">
                        <a:lumMod val="85000"/>
                        <a:lumOff val="15000"/>
                      </a:schemeClr>
                    </a:solidFill>
                    <a:latin typeface="+mj-lt"/>
                    <a:cs typeface="LM Sans 12"/>
                  </a:rPr>
                  <a:t>given as </a:t>
                </a:r>
                <a:r>
                  <a:rPr lang="en-US" sz="2200" i="1" dirty="0">
                    <a:solidFill>
                      <a:schemeClr val="tx1">
                        <a:lumMod val="85000"/>
                        <a:lumOff val="15000"/>
                      </a:schemeClr>
                    </a:solidFill>
                    <a:latin typeface="+mj-lt"/>
                    <a:cs typeface="LM Sans 12"/>
                  </a:rPr>
                  <a:t>follows:</a:t>
                </a:r>
                <a:endParaRPr lang="en-US" sz="2200" dirty="0">
                  <a:solidFill>
                    <a:schemeClr val="tx1">
                      <a:lumMod val="85000"/>
                      <a:lumOff val="15000"/>
                    </a:schemeClr>
                  </a:solidFill>
                  <a:latin typeface="+mj-lt"/>
                  <a:cs typeface="LM Sans 12"/>
                </a:endParaRPr>
              </a:p>
              <a:p>
                <a:pPr marL="0" indent="0">
                  <a:lnSpc>
                    <a:spcPct val="100000"/>
                  </a:lnSpc>
                  <a:buNone/>
                </a:pPr>
                <a:r>
                  <a:rPr lang="en-US" sz="2200" spc="10" dirty="0" smtClean="0">
                    <a:latin typeface="+mj-lt"/>
                    <a:cs typeface="LM Sans 12"/>
                  </a:rPr>
                  <a:t>Let </a:t>
                </a:r>
                <a:r>
                  <a:rPr lang="en-US" sz="2200" i="1" spc="5" dirty="0">
                    <a:latin typeface="+mj-lt"/>
                    <a:cs typeface="LM Sans 12"/>
                  </a:rPr>
                  <a:t>d</a:t>
                </a:r>
                <a:r>
                  <a:rPr lang="en-US" sz="2200" i="1" spc="7" baseline="-12077" dirty="0">
                    <a:latin typeface="+mj-lt"/>
                    <a:cs typeface="LM Sans 8"/>
                  </a:rPr>
                  <a:t>i </a:t>
                </a:r>
                <a:r>
                  <a:rPr lang="en-US" sz="2200" spc="15" dirty="0">
                    <a:latin typeface="+mj-lt"/>
                    <a:cs typeface="LM Sans 12"/>
                  </a:rPr>
                  <a:t>= </a:t>
                </a:r>
                <a:r>
                  <a:rPr lang="en-US" sz="2200" i="1" dirty="0">
                    <a:latin typeface="+mj-lt"/>
                    <a:cs typeface="LM Sans 12"/>
                  </a:rPr>
                  <a:t>x</a:t>
                </a:r>
                <a:r>
                  <a:rPr lang="en-US" sz="2200" i="1" baseline="-12077" dirty="0">
                    <a:latin typeface="+mj-lt"/>
                    <a:cs typeface="LM Sans 8"/>
                  </a:rPr>
                  <a:t>i </a:t>
                </a:r>
                <a:r>
                  <a:rPr lang="en-US" sz="2200" i="1" spc="345" dirty="0">
                    <a:latin typeface="+mj-lt"/>
                    <a:cs typeface="FreeSans"/>
                  </a:rPr>
                  <a:t>−</a:t>
                </a:r>
                <a:r>
                  <a:rPr lang="en-US" sz="2200" i="1" spc="-195" dirty="0">
                    <a:latin typeface="+mj-lt"/>
                    <a:cs typeface="FreeSans"/>
                  </a:rPr>
                  <a:t/>
                </a:r>
                <a:r>
                  <a:rPr lang="en-US" sz="2200" i="1" spc="10" dirty="0" smtClean="0">
                    <a:latin typeface="+mj-lt"/>
                    <a:cs typeface="LM Sans 12"/>
                  </a:rPr>
                  <a:t>A</a:t>
                </a:r>
                <a:r>
                  <a:rPr lang="en-US" sz="2200" spc="10" dirty="0" smtClean="0">
                    <a:latin typeface="+mj-lt"/>
                    <a:cs typeface="LM Sans 12"/>
                  </a:rPr>
                  <a:t>.</a:t>
                </a:r>
              </a:p>
              <a:p>
                <a:pPr marL="0" indent="0">
                  <a:lnSpc>
                    <a:spcPct val="100000"/>
                  </a:lnSpc>
                  <a:buNone/>
                </a:pPr>
                <a:r>
                  <a:rPr lang="en-US" sz="2200" spc="10" dirty="0" smtClean="0">
                    <a:latin typeface="+mj-lt"/>
                    <a:cs typeface="LM Sans 12"/>
                  </a:rPr>
                  <a:t>Then</a:t>
                </a:r>
                <a:r>
                  <a:rPr lang="en-US" sz="2200" dirty="0" smtClean="0">
                    <a:latin typeface="+mj-lt"/>
                    <a:cs typeface="LM Sans 12"/>
                  </a:rPr>
                  <a:t/>
                </a:r>
                <a:r>
                  <a:rPr lang="en-US" sz="2200" i="1" dirty="0">
                    <a:latin typeface="+mj-lt"/>
                    <a:cs typeface="LM Sans 12"/>
                  </a:rPr>
                  <a:t>f</a:t>
                </a:r>
                <a:r>
                  <a:rPr lang="en-US" sz="2200" i="1" baseline="-12077" dirty="0">
                    <a:latin typeface="+mj-lt"/>
                    <a:cs typeface="LM Sans 8"/>
                  </a:rPr>
                  <a:t>i</a:t>
                </a:r>
                <a:r>
                  <a:rPr lang="en-US" sz="2200" i="1" spc="-337" baseline="-12077" dirty="0">
                    <a:latin typeface="+mj-lt"/>
                    <a:cs typeface="LM Sans 8"/>
                  </a:rPr>
                  <a:t/>
                </a:r>
                <a:r>
                  <a:rPr lang="en-US" sz="2200" i="1" spc="5" dirty="0">
                    <a:latin typeface="+mj-lt"/>
                    <a:cs typeface="LM Sans 12"/>
                  </a:rPr>
                  <a:t>d</a:t>
                </a:r>
                <a:r>
                  <a:rPr lang="en-US" sz="2200" i="1" spc="7" baseline="-12077" dirty="0">
                    <a:latin typeface="+mj-lt"/>
                    <a:cs typeface="LM Sans 8"/>
                  </a:rPr>
                  <a:t>i</a:t>
                </a:r>
                <a:r>
                  <a:rPr lang="en-US" sz="2200" i="1" spc="390" baseline="-12077" dirty="0">
                    <a:latin typeface="+mj-lt"/>
                    <a:cs typeface="LM Sans 8"/>
                  </a:rPr>
                  <a:t/>
                </a:r>
                <a:r>
                  <a:rPr lang="en-US" sz="2200" spc="15" dirty="0">
                    <a:latin typeface="+mj-lt"/>
                    <a:cs typeface="LM Sans 12"/>
                  </a:rPr>
                  <a:t>=</a:t>
                </a:r>
                <a:r>
                  <a:rPr lang="en-US" sz="2200" spc="-75" dirty="0">
                    <a:latin typeface="+mj-lt"/>
                    <a:cs typeface="LM Sans 12"/>
                  </a:rPr>
                  <a:t/>
                </a:r>
                <a:r>
                  <a:rPr lang="en-US" sz="2200" i="1" dirty="0">
                    <a:latin typeface="+mj-lt"/>
                    <a:cs typeface="LM Sans 12"/>
                  </a:rPr>
                  <a:t>f</a:t>
                </a:r>
                <a:r>
                  <a:rPr lang="en-US" sz="2200" i="1" baseline="-12077" dirty="0">
                    <a:latin typeface="+mj-lt"/>
                    <a:cs typeface="LM Sans 8"/>
                  </a:rPr>
                  <a:t>i</a:t>
                </a:r>
                <a:r>
                  <a:rPr lang="en-US" sz="2200" i="1" spc="-337" baseline="-12077" dirty="0">
                    <a:latin typeface="+mj-lt"/>
                    <a:cs typeface="LM Sans 8"/>
                  </a:rPr>
                  <a:t/>
                </a:r>
                <a:r>
                  <a:rPr lang="en-US" sz="2200" spc="5" dirty="0">
                    <a:latin typeface="+mj-lt"/>
                    <a:cs typeface="LM Sans 12"/>
                  </a:rPr>
                  <a:t>(</a:t>
                </a:r>
                <a:r>
                  <a:rPr lang="en-US" sz="2200" i="1" spc="5" dirty="0">
                    <a:latin typeface="+mj-lt"/>
                    <a:cs typeface="LM Sans 12"/>
                  </a:rPr>
                  <a:t>x</a:t>
                </a:r>
                <a:r>
                  <a:rPr lang="en-US" sz="2200" i="1" spc="7" baseline="-12077" dirty="0">
                    <a:latin typeface="+mj-lt"/>
                    <a:cs typeface="LM Sans 8"/>
                  </a:rPr>
                  <a:t>i</a:t>
                </a:r>
                <a:r>
                  <a:rPr lang="en-US" sz="2200" i="1" spc="232" baseline="-12077" dirty="0">
                    <a:latin typeface="+mj-lt"/>
                    <a:cs typeface="LM Sans 8"/>
                  </a:rPr>
                  <a:t/>
                </a:r>
                <a:r>
                  <a:rPr lang="en-US" sz="2200" i="1" spc="345" dirty="0">
                    <a:latin typeface="+mj-lt"/>
                    <a:cs typeface="FreeSans"/>
                  </a:rPr>
                  <a:t>−</a:t>
                </a:r>
                <a:r>
                  <a:rPr lang="en-US" sz="2200" i="1" spc="-90" dirty="0">
                    <a:latin typeface="+mj-lt"/>
                    <a:cs typeface="FreeSans"/>
                  </a:rPr>
                  <a:t/>
                </a:r>
                <a:r>
                  <a:rPr lang="en-US" sz="2200" i="1" spc="10" dirty="0">
                    <a:latin typeface="+mj-lt"/>
                    <a:cs typeface="LM Sans 12"/>
                  </a:rPr>
                  <a:t>A</a:t>
                </a:r>
                <a:r>
                  <a:rPr lang="en-US" sz="2200" spc="10" dirty="0">
                    <a:latin typeface="+mj-lt"/>
                    <a:cs typeface="LM Sans 12"/>
                  </a:rPr>
                  <a:t>)</a:t>
                </a:r>
                <a:r>
                  <a:rPr lang="en-US" sz="2200" spc="-75" dirty="0">
                    <a:latin typeface="+mj-lt"/>
                    <a:cs typeface="LM Sans 12"/>
                  </a:rPr>
                  <a:t/>
                </a:r>
                <a:r>
                  <a:rPr lang="en-US" sz="2200" spc="15" dirty="0">
                    <a:latin typeface="+mj-lt"/>
                    <a:cs typeface="LM Sans 12"/>
                  </a:rPr>
                  <a:t>=</a:t>
                </a:r>
                <a:r>
                  <a:rPr lang="en-US" sz="2200" spc="-75" dirty="0">
                    <a:latin typeface="+mj-lt"/>
                    <a:cs typeface="LM Sans 12"/>
                  </a:rPr>
                  <a:t/>
                </a:r>
                <a:r>
                  <a:rPr lang="en-US" sz="2200" i="1" dirty="0">
                    <a:latin typeface="+mj-lt"/>
                    <a:cs typeface="LM Sans 12"/>
                  </a:rPr>
                  <a:t>f</a:t>
                </a:r>
                <a:r>
                  <a:rPr lang="en-US" sz="2200" i="1" baseline="-12077" dirty="0">
                    <a:latin typeface="+mj-lt"/>
                    <a:cs typeface="LM Sans 8"/>
                  </a:rPr>
                  <a:t>i</a:t>
                </a:r>
                <a:r>
                  <a:rPr lang="en-US" sz="2200" i="1" spc="-337" baseline="-12077" dirty="0">
                    <a:latin typeface="+mj-lt"/>
                    <a:cs typeface="LM Sans 8"/>
                  </a:rPr>
                  <a:t/>
                </a:r>
                <a:r>
                  <a:rPr lang="en-US" sz="2200" i="1" dirty="0">
                    <a:latin typeface="+mj-lt"/>
                    <a:cs typeface="LM Sans 12"/>
                  </a:rPr>
                  <a:t>x</a:t>
                </a:r>
                <a:r>
                  <a:rPr lang="en-US" sz="2200" i="1" baseline="-12077" dirty="0">
                    <a:latin typeface="+mj-lt"/>
                    <a:cs typeface="LM Sans 8"/>
                  </a:rPr>
                  <a:t>i</a:t>
                </a:r>
                <a:r>
                  <a:rPr lang="en-US" sz="2200" i="1" spc="240" baseline="-12077" dirty="0">
                    <a:latin typeface="+mj-lt"/>
                    <a:cs typeface="LM Sans 8"/>
                  </a:rPr>
                  <a:t/>
                </a:r>
                <a:r>
                  <a:rPr lang="en-US" sz="2200" i="1" spc="345" dirty="0">
                    <a:latin typeface="+mj-lt"/>
                    <a:cs typeface="FreeSans"/>
                  </a:rPr>
                  <a:t>−</a:t>
                </a:r>
                <a:r>
                  <a:rPr lang="en-US" sz="2200" i="1" spc="-90" dirty="0">
                    <a:latin typeface="+mj-lt"/>
                    <a:cs typeface="FreeSans"/>
                  </a:rPr>
                  <a:t/>
                </a:r>
                <a:r>
                  <a:rPr lang="en-US" sz="2200" i="1" spc="5" dirty="0" err="1" smtClean="0">
                    <a:latin typeface="+mj-lt"/>
                    <a:cs typeface="LM Sans 12"/>
                  </a:rPr>
                  <a:t>Af</a:t>
                </a:r>
                <a:r>
                  <a:rPr lang="en-US" sz="2200" i="1" spc="7" baseline="-12077" dirty="0" err="1" smtClean="0">
                    <a:latin typeface="+mj-lt"/>
                    <a:cs typeface="LM Sans 8"/>
                  </a:rPr>
                  <a:t>i</a:t>
                </a:r>
                <a:endParaRPr lang="en-US" sz="2200" i="1" spc="7" baseline="-12077" dirty="0" smtClean="0">
                  <a:latin typeface="+mj-lt"/>
                  <a:cs typeface="LM Sans 8"/>
                </a:endParaRPr>
              </a:p>
              <a:p>
                <a:pPr marL="0" indent="0">
                  <a:lnSpc>
                    <a:spcPct val="100000"/>
                  </a:lnSpc>
                  <a:buNone/>
                </a:pPr>
                <a:r>
                  <a:rPr lang="en-US" sz="2200" spc="10" dirty="0" smtClean="0">
                    <a:latin typeface="+mj-lt"/>
                    <a:cs typeface="LM Sans 12"/>
                  </a:rPr>
                  <a:t>Summing </a:t>
                </a:r>
                <a:r>
                  <a:rPr lang="en-US" sz="2200" spc="20" dirty="0">
                    <a:latin typeface="+mj-lt"/>
                    <a:cs typeface="LM Sans 12"/>
                  </a:rPr>
                  <a:t>both </a:t>
                </a:r>
                <a:r>
                  <a:rPr lang="en-US" sz="2200" spc="5" dirty="0">
                    <a:latin typeface="+mj-lt"/>
                    <a:cs typeface="LM Sans 12"/>
                  </a:rPr>
                  <a:t>sides over </a:t>
                </a:r>
                <a:r>
                  <a:rPr lang="en-US" sz="2200" i="1" spc="5" dirty="0">
                    <a:latin typeface="+mj-lt"/>
                    <a:cs typeface="LM Sans 12"/>
                  </a:rPr>
                  <a:t>i </a:t>
                </a:r>
                <a:r>
                  <a:rPr lang="en-US" sz="2200" spc="10" dirty="0">
                    <a:latin typeface="+mj-lt"/>
                    <a:cs typeface="LM Sans 12"/>
                  </a:rPr>
                  <a:t>from 1 </a:t>
                </a:r>
                <a:r>
                  <a:rPr lang="en-US" sz="2200" spc="5" dirty="0">
                    <a:latin typeface="+mj-lt"/>
                    <a:cs typeface="LM Sans 12"/>
                  </a:rPr>
                  <a:t>to </a:t>
                </a:r>
                <a:r>
                  <a:rPr lang="en-US" sz="2200" i="1" spc="25" dirty="0">
                    <a:latin typeface="+mj-lt"/>
                    <a:cs typeface="LM Sans 12"/>
                  </a:rPr>
                  <a:t>n</a:t>
                </a:r>
                <a:r>
                  <a:rPr lang="en-US" sz="2200" spc="25" dirty="0">
                    <a:latin typeface="+mj-lt"/>
                    <a:cs typeface="LM Sans 12"/>
                  </a:rPr>
                  <a:t>, </a:t>
                </a:r>
                <a:r>
                  <a:rPr lang="en-US" sz="2200" spc="-15" dirty="0">
                    <a:latin typeface="+mj-lt"/>
                    <a:cs typeface="LM Sans 12"/>
                  </a:rPr>
                  <a:t>we</a:t>
                </a:r>
                <a:r>
                  <a:rPr lang="en-US" sz="2200" spc="155" dirty="0">
                    <a:latin typeface="+mj-lt"/>
                    <a:cs typeface="LM Sans 12"/>
                  </a:rPr>
                  <a:t/>
                </a:r>
                <a:r>
                  <a:rPr lang="en-US" sz="2200" spc="5" dirty="0">
                    <a:latin typeface="+mj-lt"/>
                    <a:cs typeface="LM Sans 12"/>
                  </a:rPr>
                  <a:t>get</a:t>
                </a:r>
                <a:endParaRPr lang="en-US" sz="2200" dirty="0">
                  <a:latin typeface="+mj-lt"/>
                  <a:cs typeface="LM Sans 12"/>
                </a:endParaRPr>
              </a:p>
              <a:p>
                <a:pPr marL="0" indent="0">
                  <a:buNone/>
                </a:pPr>
                <a14:m>
                  <m:oMathPara xmlns:m="http://schemas.openxmlformats.org/officeDocument/2006/math">
                    <m:oMathParaPr>
                      <m:jc m:val="left"/>
                    </m:oMathParaPr>
                    <m:oMath xmlns:m="http://schemas.openxmlformats.org/officeDocument/2006/math">
                      <m:nary>
                        <m:naryPr>
                          <m:chr m:val="∑"/>
                          <m:ctrlPr>
                            <a:rPr lang="en-US" sz="220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spc="5" dirty="0">
                              <a:cs typeface="LM Sans 12"/>
                            </a:rPr>
                            <m:t>d</m:t>
                          </m:r>
                          <m:r>
                            <m:rPr>
                              <m:nor/>
                            </m:rPr>
                            <a:rPr lang="en-US" sz="2200" i="1" spc="7" baseline="-12077" dirty="0">
                              <a:cs typeface="LM Sans 8"/>
                            </a:rPr>
                            <m:t>i</m:t>
                          </m:r>
                          <m:r>
                            <m:rPr>
                              <m:nor/>
                            </m:rPr>
                            <a:rPr lang="en-US" sz="2200" i="1" spc="390" baseline="-12077" dirty="0">
                              <a:cs typeface="LM Sans 8"/>
                            </a:rPr>
                            <m:t> </m:t>
                          </m:r>
                        </m:e>
                      </m:nary>
                      <m:r>
                        <a:rPr lang="en-US" sz="2200" b="0" i="1" smtClean="0">
                          <a:latin typeface="Cambria Math"/>
                        </a:rPr>
                        <m:t>=</m:t>
                      </m:r>
                      <m:nary>
                        <m:naryPr>
                          <m:chr m:val="∑"/>
                          <m:ctrlPr>
                            <a:rPr lang="en-US" sz="220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dirty="0">
                              <a:cs typeface="LM Sans 12"/>
                            </a:rPr>
                            <m:t>x</m:t>
                          </m:r>
                          <m:r>
                            <m:rPr>
                              <m:nor/>
                            </m:rPr>
                            <a:rPr lang="en-US" sz="2200" i="1" baseline="-12077" dirty="0">
                              <a:cs typeface="LM Sans 8"/>
                            </a:rPr>
                            <m:t>i</m:t>
                          </m:r>
                          <m:r>
                            <m:rPr>
                              <m:nor/>
                            </m:rPr>
                            <a:rPr lang="en-US" sz="2200" i="1" spc="240" baseline="-12077" dirty="0">
                              <a:cs typeface="LM Sans 8"/>
                            </a:rPr>
                            <m:t> </m:t>
                          </m:r>
                          <m:r>
                            <m:rPr>
                              <m:nor/>
                            </m:rPr>
                            <a:rPr lang="en-US" sz="2200" i="1" spc="345" dirty="0">
                              <a:cs typeface="FreeSans"/>
                            </a:rPr>
                            <m:t>−</m:t>
                          </m:r>
                          <m:r>
                            <m:rPr>
                              <m:nor/>
                            </m:rPr>
                            <a:rPr lang="en-US" sz="2200" i="1" spc="-90" dirty="0">
                              <a:cs typeface="FreeSans"/>
                            </a:rPr>
                            <m:t> </m:t>
                          </m:r>
                          <m:r>
                            <m:rPr>
                              <m:nor/>
                            </m:rPr>
                            <a:rPr lang="en-US" sz="2200" i="1" spc="5" dirty="0">
                              <a:cs typeface="LM Sans 12"/>
                            </a:rPr>
                            <m:t>A</m:t>
                          </m:r>
                        </m:e>
                      </m:nary>
                      <m:nary>
                        <m:naryPr>
                          <m:chr m:val="∑"/>
                          <m:ctrlPr>
                            <a:rPr lang="en-US" sz="220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m:rPr>
                              <m:nor/>
                            </m:rPr>
                            <a:rPr lang="en-US" sz="2200" i="1" spc="5" dirty="0">
                              <a:cs typeface="LM Sans 12"/>
                            </a:rPr>
                            <m:t>f</m:t>
                          </m:r>
                          <m:r>
                            <m:rPr>
                              <m:nor/>
                            </m:rPr>
                            <a:rPr lang="en-US" sz="2200" i="1" spc="7" baseline="-12077" dirty="0">
                              <a:cs typeface="LM Sans 8"/>
                            </a:rPr>
                            <m:t>i</m:t>
                          </m:r>
                        </m:e>
                      </m:nary>
                      <m:r>
                        <a:rPr lang="en-US" sz="2200" b="0" i="1" smtClean="0">
                          <a:latin typeface="Cambria Math"/>
                        </a:rPr>
                        <m:t>=</m:t>
                      </m:r>
                      <m:nary>
                        <m:naryPr>
                          <m:chr m:val="∑"/>
                          <m:ctrlPr>
                            <a:rPr lang="en-US" sz="2200" i="1">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dirty="0">
                              <a:cs typeface="LM Sans 12"/>
                            </a:rPr>
                            <m:t>x</m:t>
                          </m:r>
                          <m:r>
                            <m:rPr>
                              <m:nor/>
                            </m:rPr>
                            <a:rPr lang="en-US" sz="2200" i="1" baseline="-12077" dirty="0">
                              <a:cs typeface="LM Sans 8"/>
                            </a:rPr>
                            <m:t>i</m:t>
                          </m:r>
                          <m:r>
                            <m:rPr>
                              <m:nor/>
                            </m:rPr>
                            <a:rPr lang="en-US" sz="2200" i="1" spc="240" baseline="-12077" dirty="0">
                              <a:cs typeface="LM Sans 8"/>
                            </a:rPr>
                            <m:t> </m:t>
                          </m:r>
                          <m:r>
                            <m:rPr>
                              <m:nor/>
                            </m:rPr>
                            <a:rPr lang="en-US" sz="2200" i="1" spc="345" dirty="0">
                              <a:cs typeface="FreeSans"/>
                            </a:rPr>
                            <m:t>−</m:t>
                          </m:r>
                          <m:r>
                            <m:rPr>
                              <m:nor/>
                            </m:rPr>
                            <a:rPr lang="en-US" sz="2200" i="1" spc="-90" dirty="0">
                              <a:cs typeface="FreeSans"/>
                            </a:rPr>
                            <m:t> </m:t>
                          </m:r>
                          <m:r>
                            <m:rPr>
                              <m:nor/>
                            </m:rPr>
                            <a:rPr lang="en-US" sz="2200" i="1" spc="5" dirty="0">
                              <a:cs typeface="LM Sans 12"/>
                            </a:rPr>
                            <m:t>A</m:t>
                          </m:r>
                        </m:e>
                      </m:nary>
                      <m:r>
                        <a:rPr lang="en-US" sz="2200" b="0" i="0" spc="5" dirty="0" smtClean="0">
                          <a:latin typeface="Cambria Math"/>
                          <a:cs typeface="LM Sans 12"/>
                        </a:rPr>
                        <m:t>.</m:t>
                      </m:r>
                      <m:r>
                        <m:rPr>
                          <m:sty m:val="p"/>
                        </m:rPr>
                        <a:rPr lang="en-US" sz="2200" b="0" i="0" spc="5" dirty="0" smtClean="0">
                          <a:latin typeface="Cambria Math"/>
                          <a:cs typeface="LM Sans 12"/>
                        </a:rPr>
                        <m:t>N</m:t>
                      </m:r>
                    </m:oMath>
                  </m:oMathPara>
                </a14:m>
                <a:endParaRPr lang="en-US" sz="2200" dirty="0" smtClean="0"/>
              </a:p>
              <a:p>
                <a:pPr marL="0" indent="0">
                  <a:buNone/>
                </a:pPr>
                <a:r>
                  <a:rPr lang="en-US" sz="2200" i="1" spc="45" dirty="0" smtClean="0">
                    <a:latin typeface="FreeSans"/>
                    <a:cs typeface="FreeSans"/>
                  </a:rPr>
                  <a:t>⇒ </a:t>
                </a:r>
                <a14:m>
                  <m:oMath xmlns:m="http://schemas.openxmlformats.org/officeDocument/2006/math">
                    <m:f>
                      <m:fPr>
                        <m:ctrlPr>
                          <a:rPr lang="en-US" sz="2200" i="1" spc="45" smtClean="0">
                            <a:latin typeface="Cambria Math"/>
                          </a:rPr>
                        </m:ctrlPr>
                      </m:fPr>
                      <m:num>
                        <m:r>
                          <a:rPr lang="en-US" sz="2200" b="0" i="1" spc="45" smtClean="0">
                            <a:latin typeface="Cambria Math"/>
                          </a:rPr>
                          <m:t>1</m:t>
                        </m:r>
                      </m:num>
                      <m:den>
                        <m:r>
                          <a:rPr lang="en-US" sz="2200" b="0" i="1" spc="45" smtClean="0">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spc="5" dirty="0">
                            <a:cs typeface="LM Sans 12"/>
                          </a:rPr>
                          <m:t>d</m:t>
                        </m:r>
                        <m:r>
                          <m:rPr>
                            <m:nor/>
                          </m:rPr>
                          <a:rPr lang="en-US" sz="2200" i="1" spc="7" baseline="-12077" dirty="0">
                            <a:cs typeface="LM Sans 8"/>
                          </a:rPr>
                          <m:t>i</m:t>
                        </m:r>
                        <m:r>
                          <m:rPr>
                            <m:nor/>
                          </m:rPr>
                          <a:rPr lang="en-US" sz="2200" i="1" spc="390" baseline="-12077" dirty="0">
                            <a:cs typeface="LM Sans 8"/>
                          </a:rPr>
                          <m:t> </m:t>
                        </m:r>
                      </m:e>
                    </m:nary>
                    <m:r>
                      <a:rPr lang="en-US" sz="2200" i="1">
                        <a:latin typeface="Cambria Math"/>
                      </a:rPr>
                      <m:t>=</m:t>
                    </m:r>
                    <m:f>
                      <m:fPr>
                        <m:ctrlPr>
                          <a:rPr lang="en-US" sz="2200" i="1" spc="45">
                            <a:latin typeface="Cambria Math"/>
                          </a:rPr>
                        </m:ctrlPr>
                      </m:fPr>
                      <m:num>
                        <m:r>
                          <a:rPr lang="en-US" sz="2200" i="1" spc="45">
                            <a:latin typeface="Cambria Math"/>
                          </a:rPr>
                          <m:t>1</m:t>
                        </m:r>
                      </m:num>
                      <m:den>
                        <m:r>
                          <a:rPr lang="en-US" sz="2200" i="1" spc="45">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dirty="0">
                            <a:cs typeface="LM Sans 12"/>
                          </a:rPr>
                          <m:t>x</m:t>
                        </m:r>
                        <m:r>
                          <m:rPr>
                            <m:nor/>
                          </m:rPr>
                          <a:rPr lang="en-US" sz="2200" i="1" baseline="-12077" dirty="0">
                            <a:cs typeface="LM Sans 8"/>
                          </a:rPr>
                          <m:t>i</m:t>
                        </m:r>
                        <m:r>
                          <m:rPr>
                            <m:nor/>
                          </m:rPr>
                          <a:rPr lang="en-US" sz="2200" i="1" spc="240" baseline="-12077" dirty="0">
                            <a:cs typeface="LM Sans 8"/>
                          </a:rPr>
                          <m:t> </m:t>
                        </m:r>
                        <m:r>
                          <m:rPr>
                            <m:nor/>
                          </m:rPr>
                          <a:rPr lang="en-US" sz="2200" i="1" spc="345" dirty="0">
                            <a:cs typeface="FreeSans"/>
                          </a:rPr>
                          <m:t>−</m:t>
                        </m:r>
                        <m:r>
                          <m:rPr>
                            <m:nor/>
                          </m:rPr>
                          <a:rPr lang="en-US" sz="2200" i="1" spc="-90" dirty="0">
                            <a:cs typeface="FreeSans"/>
                          </a:rPr>
                          <m:t> </m:t>
                        </m:r>
                        <m:r>
                          <m:rPr>
                            <m:nor/>
                          </m:rPr>
                          <a:rPr lang="en-US" sz="2200" i="1" spc="5" dirty="0">
                            <a:cs typeface="LM Sans 12"/>
                          </a:rPr>
                          <m:t>A</m:t>
                        </m:r>
                        <m:f>
                          <m:fPr>
                            <m:ctrlPr>
                              <a:rPr lang="en-US" sz="2200" i="1" spc="45">
                                <a:latin typeface="Cambria Math"/>
                              </a:rPr>
                            </m:ctrlPr>
                          </m:fPr>
                          <m:num>
                            <m:r>
                              <a:rPr lang="en-US" sz="2200" i="1" spc="45">
                                <a:latin typeface="Cambria Math"/>
                              </a:rPr>
                              <m:t>1</m:t>
                            </m:r>
                          </m:num>
                          <m:den>
                            <m:r>
                              <a:rPr lang="en-US" sz="2200" i="1" spc="45">
                                <a:latin typeface="Cambria Math"/>
                              </a:rPr>
                              <m:t>𝑁</m:t>
                            </m:r>
                          </m:den>
                        </m:f>
                      </m:e>
                    </m:nary>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r>
                          <m:rPr>
                            <m:nor/>
                          </m:rPr>
                          <a:rPr lang="en-US" sz="2200" i="1" spc="5" dirty="0">
                            <a:cs typeface="LM Sans 12"/>
                          </a:rPr>
                          <m:t>f</m:t>
                        </m:r>
                        <m:r>
                          <m:rPr>
                            <m:nor/>
                          </m:rPr>
                          <a:rPr lang="en-US" sz="2200" i="1" spc="7" baseline="-12077" dirty="0">
                            <a:cs typeface="LM Sans 8"/>
                          </a:rPr>
                          <m:t>i</m:t>
                        </m:r>
                      </m:e>
                    </m:nary>
                    <m:r>
                      <a:rPr lang="en-US" sz="2200" i="1">
                        <a:latin typeface="Cambria Math"/>
                      </a:rPr>
                      <m:t>=</m:t>
                    </m:r>
                    <m:f>
                      <m:fPr>
                        <m:ctrlPr>
                          <a:rPr lang="en-US" sz="2200" i="1" spc="45">
                            <a:latin typeface="Cambria Math"/>
                          </a:rPr>
                        </m:ctrlPr>
                      </m:fPr>
                      <m:num>
                        <m:r>
                          <a:rPr lang="en-US" sz="2200" i="1" spc="45">
                            <a:latin typeface="Cambria Math"/>
                          </a:rPr>
                          <m:t>1</m:t>
                        </m:r>
                      </m:num>
                      <m:den>
                        <m:r>
                          <a:rPr lang="en-US" sz="2200" i="1" spc="45">
                            <a:latin typeface="Cambria Math"/>
                          </a:rPr>
                          <m:t>𝑁</m:t>
                        </m:r>
                      </m:den>
                    </m:f>
                    <m:nary>
                      <m:naryPr>
                        <m:chr m:val="∑"/>
                        <m:ctrlPr>
                          <a:rPr lang="en-US" sz="2200" i="1" smtClean="0">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dirty="0">
                            <a:cs typeface="LM Sans 12"/>
                          </a:rPr>
                          <m:t>x</m:t>
                        </m:r>
                        <m:r>
                          <m:rPr>
                            <m:nor/>
                          </m:rPr>
                          <a:rPr lang="en-US" sz="2200" i="1" baseline="-12077" dirty="0">
                            <a:cs typeface="LM Sans 8"/>
                          </a:rPr>
                          <m:t>i</m:t>
                        </m:r>
                        <m:r>
                          <m:rPr>
                            <m:nor/>
                          </m:rPr>
                          <a:rPr lang="en-US" sz="2200" i="1" spc="240" baseline="-12077" dirty="0">
                            <a:cs typeface="LM Sans 8"/>
                          </a:rPr>
                          <m:t> </m:t>
                        </m:r>
                        <m:r>
                          <m:rPr>
                            <m:nor/>
                          </m:rPr>
                          <a:rPr lang="en-US" sz="2200" i="1" spc="345" dirty="0">
                            <a:cs typeface="FreeSans"/>
                          </a:rPr>
                          <m:t>−</m:t>
                        </m:r>
                        <m:r>
                          <m:rPr>
                            <m:nor/>
                          </m:rPr>
                          <a:rPr lang="en-US" sz="2200" i="1" spc="-90" dirty="0">
                            <a:cs typeface="FreeSans"/>
                          </a:rPr>
                          <m:t> </m:t>
                        </m:r>
                        <m:r>
                          <m:rPr>
                            <m:nor/>
                          </m:rPr>
                          <a:rPr lang="en-US" sz="2200" b="0" i="1" spc="-90" dirty="0" smtClean="0">
                            <a:cs typeface="FreeSans"/>
                          </a:rPr>
                          <m:t>A</m:t>
                        </m:r>
                        <m:r>
                          <a:rPr lang="en-US" sz="2200" b="0" i="1" spc="-90" dirty="0" smtClean="0">
                            <a:latin typeface="Cambria Math"/>
                            <a:ea typeface="Cambria Math"/>
                            <a:cs typeface="FreeSans"/>
                          </a:rPr>
                          <m:t>=</m:t>
                        </m:r>
                        <m:acc>
                          <m:accPr>
                            <m:chr m:val="̅"/>
                            <m:ctrlPr>
                              <a:rPr lang="en-US" sz="2200" b="0" i="1" spc="-90" dirty="0" smtClean="0">
                                <a:latin typeface="Cambria Math"/>
                                <a:ea typeface="Cambria Math"/>
                              </a:rPr>
                            </m:ctrlPr>
                          </m:accPr>
                          <m:e>
                            <m:r>
                              <a:rPr lang="en-US" sz="2200" b="0" i="1" spc="-90" dirty="0" smtClean="0">
                                <a:latin typeface="Cambria Math"/>
                                <a:ea typeface="Cambria Math"/>
                              </a:rPr>
                              <m:t>𝑥</m:t>
                            </m:r>
                          </m:e>
                        </m:acc>
                        <m:r>
                          <a:rPr lang="en-US" sz="2200" i="1" spc="-90" dirty="0">
                            <a:latin typeface="Cambria Math"/>
                            <a:ea typeface="Cambria Math"/>
                          </a:rPr>
                          <m:t>+</m:t>
                        </m:r>
                        <m:r>
                          <a:rPr lang="en-US" sz="2200" i="1" spc="45">
                            <a:latin typeface="Cambria Math"/>
                          </a:rPr>
                          <m:t>𝐴</m:t>
                        </m:r>
                      </m:e>
                    </m:nary>
                  </m:oMath>
                </a14:m>
                <a:endParaRPr lang="en-US" sz="2200" dirty="0"/>
              </a:p>
              <a:p>
                <a:pPr marL="0" indent="0">
                  <a:buNone/>
                </a:pPr>
                <a:endParaRPr lang="en-US" sz="2200" dirty="0">
                  <a:latin typeface="FreeSans"/>
                  <a:cs typeface="FreeSans"/>
                </a:endParaRP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539" b="-140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E846837-49AB-4D5B-8F8E-E719DFB8776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253327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a:rPr>
                        <m:t>𝑟</m:t>
                      </m:r>
                      <m:r>
                        <a:rPr lang="en-US" sz="2200" b="0" i="1" smtClean="0">
                          <a:solidFill>
                            <a:schemeClr val="tx1"/>
                          </a:solidFill>
                          <a:latin typeface="Cambria Math"/>
                        </a:rPr>
                        <m:t>=</m:t>
                      </m:r>
                      <m:r>
                        <a:rPr lang="en-US" sz="2200" b="0" i="1" smtClean="0">
                          <a:solidFill>
                            <a:schemeClr val="tx1"/>
                          </a:solidFill>
                          <a:latin typeface="Cambria Math"/>
                        </a:rPr>
                        <m:t>1</m:t>
                      </m:r>
                      <m:r>
                        <a:rPr lang="en-US" sz="2200" b="0" i="1" smtClean="0">
                          <a:solidFill>
                            <a:schemeClr val="tx1"/>
                          </a:solidFill>
                          <a:latin typeface="Cambria Math"/>
                        </a:rPr>
                        <m:t>−</m:t>
                      </m:r>
                      <m:d>
                        <m:dPr>
                          <m:begChr m:val="["/>
                          <m:endChr m:val="]"/>
                          <m:ctrlPr>
                            <a:rPr lang="en-US" sz="2200" i="1" smtClean="0">
                              <a:solidFill>
                                <a:schemeClr val="tx1"/>
                              </a:solidFill>
                              <a:latin typeface="Cambria Math"/>
                            </a:rPr>
                          </m:ctrlPr>
                        </m:dPr>
                        <m:e>
                          <m:f>
                            <m:fPr>
                              <m:ctrlPr>
                                <a:rPr lang="en-US" sz="2200" i="1" smtClean="0">
                                  <a:solidFill>
                                    <a:schemeClr val="tx1"/>
                                  </a:solidFill>
                                  <a:latin typeface="Cambria Math"/>
                                </a:rPr>
                              </m:ctrlPr>
                            </m:fPr>
                            <m:num>
                              <m:r>
                                <a:rPr lang="en-US" sz="2200" b="0" i="1" smtClean="0">
                                  <a:solidFill>
                                    <a:schemeClr val="tx1"/>
                                  </a:solidFill>
                                  <a:latin typeface="Cambria Math"/>
                                </a:rPr>
                                <m:t>6</m:t>
                              </m:r>
                              <m:nary>
                                <m:naryPr>
                                  <m:chr m:val="∑"/>
                                  <m:subHide m:val="on"/>
                                  <m:supHide m:val="on"/>
                                  <m:ctrlPr>
                                    <a:rPr lang="en-US" sz="2200" i="1" smtClean="0">
                                      <a:solidFill>
                                        <a:schemeClr val="tx1"/>
                                      </a:solidFill>
                                      <a:latin typeface="Cambria Math"/>
                                    </a:rPr>
                                  </m:ctrlPr>
                                </m:naryPr>
                                <m:sub/>
                                <m:sup/>
                                <m:e>
                                  <m:sSup>
                                    <m:sSupPr>
                                      <m:ctrlPr>
                                        <a:rPr lang="en-US" sz="2200" i="1" smtClean="0">
                                          <a:solidFill>
                                            <a:schemeClr val="tx1"/>
                                          </a:solidFill>
                                          <a:latin typeface="Cambria Math"/>
                                        </a:rPr>
                                      </m:ctrlPr>
                                    </m:sSupPr>
                                    <m:e>
                                      <m:r>
                                        <a:rPr lang="en-US" sz="2200" b="0" i="1" smtClean="0">
                                          <a:solidFill>
                                            <a:schemeClr val="tx1"/>
                                          </a:solidFill>
                                          <a:latin typeface="Cambria Math"/>
                                        </a:rPr>
                                        <m:t>𝐷</m:t>
                                      </m:r>
                                    </m:e>
                                    <m:sup>
                                      <m:r>
                                        <a:rPr lang="en-US" sz="2200" b="0" i="1" smtClean="0">
                                          <a:solidFill>
                                            <a:schemeClr val="tx1"/>
                                          </a:solidFill>
                                          <a:latin typeface="Cambria Math"/>
                                        </a:rPr>
                                        <m:t>2</m:t>
                                      </m:r>
                                    </m:sup>
                                  </m:sSup>
                                </m:e>
                              </m:nary>
                            </m:num>
                            <m:den>
                              <m:r>
                                <a:rPr lang="en-US" sz="2200" b="0" i="1" smtClean="0">
                                  <a:solidFill>
                                    <a:schemeClr val="tx1"/>
                                  </a:solidFill>
                                  <a:latin typeface="Cambria Math"/>
                                </a:rPr>
                                <m:t>𝑛</m:t>
                              </m:r>
                              <m:d>
                                <m:dPr>
                                  <m:ctrlPr>
                                    <a:rPr lang="en-US" sz="2200" i="1" smtClean="0">
                                      <a:solidFill>
                                        <a:schemeClr val="tx1"/>
                                      </a:solidFill>
                                      <a:latin typeface="Cambria Math"/>
                                    </a:rPr>
                                  </m:ctrlPr>
                                </m:dPr>
                                <m:e>
                                  <m:sSup>
                                    <m:sSupPr>
                                      <m:ctrlPr>
                                        <a:rPr lang="en-US" sz="2200" i="1" smtClean="0">
                                          <a:solidFill>
                                            <a:schemeClr val="tx1"/>
                                          </a:solidFill>
                                          <a:latin typeface="Cambria Math"/>
                                        </a:rPr>
                                      </m:ctrlPr>
                                    </m:sSupPr>
                                    <m:e>
                                      <m:r>
                                        <a:rPr lang="en-US" sz="2200" b="0" i="1" smtClean="0">
                                          <a:solidFill>
                                            <a:schemeClr val="tx1"/>
                                          </a:solidFill>
                                          <a:latin typeface="Cambria Math"/>
                                        </a:rPr>
                                        <m:t>𝑛</m:t>
                                      </m:r>
                                    </m:e>
                                    <m:sup>
                                      <m:r>
                                        <a:rPr lang="en-US" sz="2200" b="0" i="1" smtClean="0">
                                          <a:solidFill>
                                            <a:schemeClr val="tx1"/>
                                          </a:solidFill>
                                          <a:latin typeface="Cambria Math"/>
                                        </a:rPr>
                                        <m:t>2</m:t>
                                      </m:r>
                                    </m:sup>
                                  </m:sSup>
                                  <m:r>
                                    <a:rPr lang="en-US" sz="2200" b="0" i="1" smtClean="0">
                                      <a:solidFill>
                                        <a:schemeClr val="tx1"/>
                                      </a:solidFill>
                                      <a:latin typeface="Cambria Math"/>
                                    </a:rPr>
                                    <m:t>−</m:t>
                                  </m:r>
                                  <m:r>
                                    <a:rPr lang="en-US" sz="2200" b="0" i="1" smtClean="0">
                                      <a:solidFill>
                                        <a:schemeClr val="tx1"/>
                                      </a:solidFill>
                                      <a:latin typeface="Cambria Math"/>
                                    </a:rPr>
                                    <m:t>1</m:t>
                                  </m:r>
                                </m:e>
                              </m:d>
                            </m:den>
                          </m:f>
                        </m:e>
                      </m:d>
                      <m:r>
                        <a:rPr lang="en-US" sz="2200" b="0" i="1" smtClean="0">
                          <a:solidFill>
                            <a:schemeClr val="tx1"/>
                          </a:solidFill>
                          <a:latin typeface="Cambria Math"/>
                        </a:rPr>
                        <m:t>=</m:t>
                      </m:r>
                      <m:r>
                        <a:rPr lang="en-US" sz="2200" b="0" i="1" smtClean="0">
                          <a:solidFill>
                            <a:schemeClr val="tx1"/>
                          </a:solidFill>
                          <a:latin typeface="Cambria Math"/>
                        </a:rPr>
                        <m:t>1</m:t>
                      </m:r>
                      <m:r>
                        <a:rPr lang="en-US" sz="2200" b="0" i="1" smtClean="0">
                          <a:solidFill>
                            <a:schemeClr val="tx1"/>
                          </a:solidFill>
                          <a:latin typeface="Cambria Math"/>
                        </a:rPr>
                        <m:t>−</m:t>
                      </m:r>
                      <m:d>
                        <m:dPr>
                          <m:begChr m:val="["/>
                          <m:endChr m:val="]"/>
                          <m:ctrlPr>
                            <a:rPr lang="en-US" sz="2200" i="1" smtClean="0">
                              <a:solidFill>
                                <a:schemeClr val="tx1"/>
                              </a:solidFill>
                              <a:latin typeface="Cambria Math"/>
                            </a:rPr>
                          </m:ctrlPr>
                        </m:dPr>
                        <m:e>
                          <m:f>
                            <m:fPr>
                              <m:ctrlPr>
                                <a:rPr lang="en-US" sz="2200" i="1" smtClean="0">
                                  <a:solidFill>
                                    <a:schemeClr val="tx1"/>
                                  </a:solidFill>
                                  <a:latin typeface="Cambria Math"/>
                                </a:rPr>
                              </m:ctrlPr>
                            </m:fPr>
                            <m:num>
                              <m:r>
                                <a:rPr lang="en-US" sz="2200" b="0" i="1" smtClean="0">
                                  <a:solidFill>
                                    <a:schemeClr val="tx1"/>
                                  </a:solidFill>
                                  <a:latin typeface="Cambria Math"/>
                                </a:rPr>
                                <m:t>6</m:t>
                              </m:r>
                              <m:r>
                                <a:rPr lang="en-US" sz="2200" b="0" i="1" smtClean="0">
                                  <a:solidFill>
                                    <a:schemeClr val="tx1"/>
                                  </a:solidFill>
                                  <a:latin typeface="Cambria Math"/>
                                  <a:ea typeface="Cambria Math"/>
                                </a:rPr>
                                <m:t>×</m:t>
                              </m:r>
                              <m:r>
                                <a:rPr lang="en-US" sz="2200" b="0" i="1" smtClean="0">
                                  <a:solidFill>
                                    <a:schemeClr val="tx1"/>
                                  </a:solidFill>
                                  <a:latin typeface="Cambria Math"/>
                                  <a:ea typeface="Cambria Math"/>
                                </a:rPr>
                                <m:t>280</m:t>
                              </m:r>
                            </m:num>
                            <m:den>
                              <m:r>
                                <a:rPr lang="en-US" sz="2200" b="0" i="1" smtClean="0">
                                  <a:solidFill>
                                    <a:schemeClr val="tx1"/>
                                  </a:solidFill>
                                  <a:latin typeface="Cambria Math"/>
                                </a:rPr>
                                <m:t>10</m:t>
                              </m:r>
                              <m:d>
                                <m:dPr>
                                  <m:ctrlPr>
                                    <a:rPr lang="en-US" sz="2200" i="1" smtClean="0">
                                      <a:solidFill>
                                        <a:schemeClr val="tx1"/>
                                      </a:solidFill>
                                      <a:latin typeface="Cambria Math"/>
                                    </a:rPr>
                                  </m:ctrlPr>
                                </m:dPr>
                                <m:e>
                                  <m:r>
                                    <a:rPr lang="en-US" sz="2200" b="0" i="1" smtClean="0">
                                      <a:solidFill>
                                        <a:schemeClr val="tx1"/>
                                      </a:solidFill>
                                      <a:latin typeface="Cambria Math"/>
                                    </a:rPr>
                                    <m:t>100</m:t>
                                  </m:r>
                                  <m:r>
                                    <a:rPr lang="en-US" sz="2200" b="0" i="1" smtClean="0">
                                      <a:solidFill>
                                        <a:schemeClr val="tx1"/>
                                      </a:solidFill>
                                      <a:latin typeface="Cambria Math"/>
                                    </a:rPr>
                                    <m:t>−</m:t>
                                  </m:r>
                                  <m:r>
                                    <a:rPr lang="en-US" sz="2200" b="0" i="1" smtClean="0">
                                      <a:solidFill>
                                        <a:schemeClr val="tx1"/>
                                      </a:solidFill>
                                      <a:latin typeface="Cambria Math"/>
                                    </a:rPr>
                                    <m:t>1</m:t>
                                  </m:r>
                                </m:e>
                              </m:d>
                            </m:den>
                          </m:f>
                        </m:e>
                      </m:d>
                      <m:r>
                        <a:rPr lang="en-US" sz="2200" b="0" i="1" smtClean="0">
                          <a:solidFill>
                            <a:schemeClr val="tx1"/>
                          </a:solidFill>
                          <a:latin typeface="Cambria Math"/>
                        </a:rPr>
                        <m:t>=</m:t>
                      </m:r>
                      <m:r>
                        <a:rPr lang="en-US" sz="2200" b="0" i="1" smtClean="0">
                          <a:solidFill>
                            <a:schemeClr val="tx1"/>
                          </a:solidFill>
                          <a:latin typeface="Cambria Math"/>
                        </a:rPr>
                        <m:t>1</m:t>
                      </m:r>
                      <m:r>
                        <a:rPr lang="en-US" sz="2200" b="0" i="1" smtClean="0">
                          <a:solidFill>
                            <a:schemeClr val="tx1"/>
                          </a:solidFill>
                          <a:latin typeface="Cambria Math"/>
                        </a:rPr>
                        <m:t>−</m:t>
                      </m:r>
                      <m:r>
                        <a:rPr lang="en-US" sz="2200" b="0" i="1" smtClean="0">
                          <a:solidFill>
                            <a:schemeClr val="tx1"/>
                          </a:solidFill>
                          <a:latin typeface="Cambria Math"/>
                        </a:rPr>
                        <m:t>1</m:t>
                      </m:r>
                      <m:r>
                        <a:rPr lang="en-US" sz="2200" b="0" i="1" smtClean="0">
                          <a:solidFill>
                            <a:schemeClr val="tx1"/>
                          </a:solidFill>
                          <a:latin typeface="Cambria Math"/>
                        </a:rPr>
                        <m:t>.</m:t>
                      </m:r>
                      <m:r>
                        <a:rPr lang="en-US" sz="2200" b="0" i="1" smtClean="0">
                          <a:solidFill>
                            <a:schemeClr val="tx1"/>
                          </a:solidFill>
                          <a:latin typeface="Cambria Math"/>
                        </a:rPr>
                        <m:t>697</m:t>
                      </m:r>
                      <m:r>
                        <a:rPr lang="en-US" sz="2200" b="0" i="1" smtClean="0">
                          <a:solidFill>
                            <a:schemeClr val="tx1"/>
                          </a:solidFill>
                          <a:latin typeface="Cambria Math"/>
                        </a:rPr>
                        <m:t>=−</m:t>
                      </m:r>
                      <m:r>
                        <a:rPr lang="en-US" sz="2200" b="0" i="1" smtClean="0">
                          <a:solidFill>
                            <a:schemeClr val="tx1"/>
                          </a:solidFill>
                          <a:latin typeface="Cambria Math"/>
                        </a:rPr>
                        <m:t>0</m:t>
                      </m:r>
                      <m:r>
                        <a:rPr lang="en-US" sz="2200" b="0" i="1" smtClean="0">
                          <a:solidFill>
                            <a:schemeClr val="tx1"/>
                          </a:solidFill>
                          <a:latin typeface="Cambria Math"/>
                        </a:rPr>
                        <m:t>.</m:t>
                      </m:r>
                      <m:r>
                        <a:rPr lang="en-US" sz="2200" b="0" i="1" smtClean="0">
                          <a:solidFill>
                            <a:schemeClr val="tx1"/>
                          </a:solidFill>
                          <a:latin typeface="Cambria Math"/>
                        </a:rPr>
                        <m:t>697</m:t>
                      </m:r>
                    </m:oMath>
                  </m:oMathPara>
                </a14:m>
                <a:endParaRPr lang="en-US" sz="2200" dirty="0" smtClean="0">
                  <a:solidFill>
                    <a:schemeClr val="tx1"/>
                  </a:solidFill>
                  <a:latin typeface="+mj-lt"/>
                </a:endParaRPr>
              </a:p>
              <a:p>
                <a:pPr marL="0" indent="0">
                  <a:buNone/>
                </a:pPr>
                <a:r>
                  <a:rPr lang="en-US" sz="2200" spc="-70" dirty="0" smtClean="0">
                    <a:solidFill>
                      <a:schemeClr val="tx1"/>
                    </a:solidFill>
                    <a:latin typeface="+mj-lt"/>
                    <a:cs typeface="Tahoma"/>
                  </a:rPr>
                  <a:t>Uses:</a:t>
                </a:r>
              </a:p>
              <a:p>
                <a:r>
                  <a:rPr lang="en-US" sz="2200" spc="-70" dirty="0" smtClean="0">
                    <a:solidFill>
                      <a:schemeClr val="tx1"/>
                    </a:solidFill>
                    <a:latin typeface="+mj-lt"/>
                    <a:cs typeface="Tahoma"/>
                  </a:rPr>
                  <a:t>It </a:t>
                </a:r>
                <a:r>
                  <a:rPr lang="en-US" sz="2200" spc="-55" dirty="0">
                    <a:solidFill>
                      <a:schemeClr val="tx1"/>
                    </a:solidFill>
                    <a:latin typeface="+mj-lt"/>
                    <a:cs typeface="Tahoma"/>
                  </a:rPr>
                  <a:t>is </a:t>
                </a:r>
                <a:r>
                  <a:rPr lang="en-US" sz="2200" spc="-105" dirty="0">
                    <a:solidFill>
                      <a:schemeClr val="tx1"/>
                    </a:solidFill>
                    <a:latin typeface="+mj-lt"/>
                    <a:cs typeface="Tahoma"/>
                  </a:rPr>
                  <a:t>used </a:t>
                </a:r>
                <a:r>
                  <a:rPr lang="en-US" sz="2200" spc="-65" dirty="0">
                    <a:solidFill>
                      <a:schemeClr val="tx1"/>
                    </a:solidFill>
                    <a:latin typeface="+mj-lt"/>
                    <a:cs typeface="Tahoma"/>
                  </a:rPr>
                  <a:t>for </a:t>
                </a:r>
                <a:r>
                  <a:rPr lang="en-US" sz="2200" spc="-55" dirty="0">
                    <a:solidFill>
                      <a:schemeClr val="tx1"/>
                    </a:solidFill>
                    <a:latin typeface="+mj-lt"/>
                    <a:cs typeface="Tahoma"/>
                  </a:rPr>
                  <a:t>finding correlation </a:t>
                </a:r>
                <a:r>
                  <a:rPr lang="en-US" sz="2200" spc="-50" dirty="0">
                    <a:solidFill>
                      <a:schemeClr val="tx1"/>
                    </a:solidFill>
                    <a:latin typeface="+mj-lt"/>
                    <a:cs typeface="Tahoma"/>
                  </a:rPr>
                  <a:t>coefficient </a:t>
                </a:r>
                <a:r>
                  <a:rPr lang="en-US" sz="2200" spc="-10" dirty="0">
                    <a:solidFill>
                      <a:schemeClr val="tx1"/>
                    </a:solidFill>
                    <a:latin typeface="+mj-lt"/>
                    <a:cs typeface="Tahoma"/>
                  </a:rPr>
                  <a:t>if </a:t>
                </a:r>
                <a:r>
                  <a:rPr lang="en-US" sz="2200" spc="-155" dirty="0">
                    <a:solidFill>
                      <a:schemeClr val="tx1"/>
                    </a:solidFill>
                    <a:latin typeface="+mj-lt"/>
                    <a:cs typeface="Tahoma"/>
                  </a:rPr>
                  <a:t>we </a:t>
                </a:r>
                <a:r>
                  <a:rPr lang="en-US" sz="2200" spc="-110" dirty="0">
                    <a:solidFill>
                      <a:schemeClr val="tx1"/>
                    </a:solidFill>
                    <a:latin typeface="+mj-lt"/>
                    <a:cs typeface="Tahoma"/>
                  </a:rPr>
                  <a:t>are  </a:t>
                </a:r>
                <a:r>
                  <a:rPr lang="en-US" sz="2200" spc="-70" dirty="0">
                    <a:solidFill>
                      <a:schemeClr val="tx1"/>
                    </a:solidFill>
                    <a:latin typeface="+mj-lt"/>
                    <a:cs typeface="Tahoma"/>
                  </a:rPr>
                  <a:t>dealing </a:t>
                </a:r>
                <a:r>
                  <a:rPr lang="en-US" sz="2200" spc="-40" dirty="0">
                    <a:solidFill>
                      <a:schemeClr val="tx1"/>
                    </a:solidFill>
                    <a:latin typeface="+mj-lt"/>
                    <a:cs typeface="Tahoma"/>
                  </a:rPr>
                  <a:t>with </a:t>
                </a:r>
                <a:r>
                  <a:rPr lang="en-US" sz="2200" spc="-40" dirty="0">
                    <a:solidFill>
                      <a:schemeClr val="tx1"/>
                    </a:solidFill>
                    <a:uFill>
                      <a:solidFill>
                        <a:srgbClr val="7F007F"/>
                      </a:solidFill>
                    </a:uFill>
                    <a:latin typeface="+mj-lt"/>
                    <a:cs typeface="Tahoma"/>
                  </a:rPr>
                  <a:t>qualitative </a:t>
                </a:r>
                <a:r>
                  <a:rPr lang="en-US" sz="2200" spc="-55" dirty="0">
                    <a:solidFill>
                      <a:schemeClr val="tx1"/>
                    </a:solidFill>
                    <a:uFill>
                      <a:solidFill>
                        <a:srgbClr val="7F007F"/>
                      </a:solidFill>
                    </a:uFill>
                    <a:latin typeface="+mj-lt"/>
                    <a:cs typeface="Tahoma"/>
                  </a:rPr>
                  <a:t>characteristics</a:t>
                </a:r>
                <a:r>
                  <a:rPr lang="en-US" sz="2200" spc="-55" dirty="0">
                    <a:solidFill>
                      <a:schemeClr val="tx1"/>
                    </a:solidFill>
                    <a:latin typeface="+mj-lt"/>
                    <a:cs typeface="Tahoma"/>
                  </a:rPr>
                  <a:t/>
                </a:r>
                <a:r>
                  <a:rPr lang="en-US" sz="2200" spc="-65" dirty="0">
                    <a:solidFill>
                      <a:schemeClr val="tx1"/>
                    </a:solidFill>
                    <a:latin typeface="+mj-lt"/>
                    <a:cs typeface="Tahoma"/>
                  </a:rPr>
                  <a:t>which </a:t>
                </a:r>
                <a:r>
                  <a:rPr lang="en-US" sz="2200" spc="-55" dirty="0">
                    <a:solidFill>
                      <a:schemeClr val="tx1"/>
                    </a:solidFill>
                    <a:latin typeface="+mj-lt"/>
                    <a:cs typeface="Tahoma"/>
                  </a:rPr>
                  <a:t>cannot </a:t>
                </a:r>
                <a:r>
                  <a:rPr lang="en-US" sz="2200" spc="-90" dirty="0">
                    <a:solidFill>
                      <a:schemeClr val="tx1"/>
                    </a:solidFill>
                    <a:latin typeface="+mj-lt"/>
                    <a:cs typeface="Tahoma"/>
                  </a:rPr>
                  <a:t>be  </a:t>
                </a:r>
                <a:r>
                  <a:rPr lang="en-US" sz="2200" spc="-100" dirty="0">
                    <a:solidFill>
                      <a:schemeClr val="tx1"/>
                    </a:solidFill>
                    <a:latin typeface="+mj-lt"/>
                    <a:cs typeface="Tahoma"/>
                  </a:rPr>
                  <a:t>measured </a:t>
                </a:r>
                <a:r>
                  <a:rPr lang="en-US" sz="2200" spc="-45" dirty="0">
                    <a:solidFill>
                      <a:schemeClr val="tx1"/>
                    </a:solidFill>
                    <a:latin typeface="+mj-lt"/>
                    <a:cs typeface="Tahoma"/>
                  </a:rPr>
                  <a:t>quantitatively </a:t>
                </a:r>
                <a:r>
                  <a:rPr lang="en-US" sz="2200" spc="-40" dirty="0">
                    <a:solidFill>
                      <a:schemeClr val="tx1"/>
                    </a:solidFill>
                    <a:latin typeface="+mj-lt"/>
                    <a:cs typeface="Tahoma"/>
                  </a:rPr>
                  <a:t>but </a:t>
                </a:r>
                <a:r>
                  <a:rPr lang="en-US" sz="2200" spc="-70" dirty="0">
                    <a:solidFill>
                      <a:schemeClr val="tx1"/>
                    </a:solidFill>
                    <a:latin typeface="+mj-lt"/>
                    <a:cs typeface="Tahoma"/>
                  </a:rPr>
                  <a:t>can </a:t>
                </a:r>
                <a:r>
                  <a:rPr lang="en-US" sz="2200" spc="-90" dirty="0">
                    <a:solidFill>
                      <a:schemeClr val="tx1"/>
                    </a:solidFill>
                    <a:latin typeface="+mj-lt"/>
                    <a:cs typeface="Tahoma"/>
                  </a:rPr>
                  <a:t>be arranged</a:t>
                </a:r>
                <a:r>
                  <a:rPr lang="en-US" sz="2200" spc="120" dirty="0">
                    <a:solidFill>
                      <a:schemeClr val="tx1"/>
                    </a:solidFill>
                    <a:latin typeface="+mj-lt"/>
                    <a:cs typeface="Tahoma"/>
                  </a:rPr>
                  <a:t/>
                </a:r>
                <a:r>
                  <a:rPr lang="en-US" sz="2200" spc="-70" dirty="0">
                    <a:solidFill>
                      <a:schemeClr val="tx1"/>
                    </a:solidFill>
                    <a:latin typeface="+mj-lt"/>
                    <a:cs typeface="Tahoma"/>
                  </a:rPr>
                  <a:t>serially.</a:t>
                </a:r>
                <a:endParaRPr lang="en-US" sz="2200" dirty="0">
                  <a:solidFill>
                    <a:schemeClr val="tx1"/>
                  </a:solidFill>
                  <a:latin typeface="+mj-lt"/>
                  <a:cs typeface="Tahoma"/>
                </a:endParaRPr>
              </a:p>
              <a:p>
                <a:r>
                  <a:rPr lang="en-US" sz="2200" spc="-70" dirty="0">
                    <a:solidFill>
                      <a:schemeClr val="tx1"/>
                    </a:solidFill>
                    <a:latin typeface="+mj-lt"/>
                    <a:cs typeface="Tahoma"/>
                  </a:rPr>
                  <a:t>It</a:t>
                </a:r>
                <a:r>
                  <a:rPr lang="en-US" sz="2200" spc="25" dirty="0">
                    <a:solidFill>
                      <a:schemeClr val="tx1"/>
                    </a:solidFill>
                    <a:latin typeface="+mj-lt"/>
                    <a:cs typeface="Tahoma"/>
                  </a:rPr>
                  <a:t/>
                </a:r>
                <a:r>
                  <a:rPr lang="en-US" sz="2200" spc="-70" dirty="0">
                    <a:solidFill>
                      <a:schemeClr val="tx1"/>
                    </a:solidFill>
                    <a:latin typeface="+mj-lt"/>
                    <a:cs typeface="Tahoma"/>
                  </a:rPr>
                  <a:t>can</a:t>
                </a:r>
                <a:r>
                  <a:rPr lang="en-US" sz="2200" spc="30" dirty="0">
                    <a:solidFill>
                      <a:schemeClr val="tx1"/>
                    </a:solidFill>
                    <a:latin typeface="+mj-lt"/>
                    <a:cs typeface="Tahoma"/>
                  </a:rPr>
                  <a:t/>
                </a:r>
                <a:r>
                  <a:rPr lang="en-US" sz="2200" spc="-70" dirty="0">
                    <a:solidFill>
                      <a:schemeClr val="tx1"/>
                    </a:solidFill>
                    <a:latin typeface="+mj-lt"/>
                    <a:cs typeface="Tahoma"/>
                  </a:rPr>
                  <a:t>also</a:t>
                </a:r>
                <a:r>
                  <a:rPr lang="en-US" sz="2200" spc="30" dirty="0">
                    <a:solidFill>
                      <a:schemeClr val="tx1"/>
                    </a:solidFill>
                    <a:latin typeface="+mj-lt"/>
                    <a:cs typeface="Tahoma"/>
                  </a:rPr>
                  <a:t/>
                </a:r>
                <a:r>
                  <a:rPr lang="en-US" sz="2200" spc="-90" dirty="0">
                    <a:solidFill>
                      <a:schemeClr val="tx1"/>
                    </a:solidFill>
                    <a:latin typeface="+mj-lt"/>
                    <a:cs typeface="Tahoma"/>
                  </a:rPr>
                  <a:t>be</a:t>
                </a:r>
                <a:r>
                  <a:rPr lang="en-US" sz="2200" spc="30" dirty="0">
                    <a:solidFill>
                      <a:schemeClr val="tx1"/>
                    </a:solidFill>
                    <a:latin typeface="+mj-lt"/>
                    <a:cs typeface="Tahoma"/>
                  </a:rPr>
                  <a:t/>
                </a:r>
                <a:r>
                  <a:rPr lang="en-US" sz="2200" spc="-105" dirty="0">
                    <a:solidFill>
                      <a:schemeClr val="tx1"/>
                    </a:solidFill>
                    <a:latin typeface="+mj-lt"/>
                    <a:cs typeface="Tahoma"/>
                  </a:rPr>
                  <a:t>used</a:t>
                </a:r>
                <a:r>
                  <a:rPr lang="en-US" sz="2200" spc="30" dirty="0">
                    <a:solidFill>
                      <a:schemeClr val="tx1"/>
                    </a:solidFill>
                    <a:latin typeface="+mj-lt"/>
                    <a:cs typeface="Tahoma"/>
                  </a:rPr>
                  <a:t/>
                </a:r>
                <a:r>
                  <a:rPr lang="en-US" sz="2200" spc="-105" dirty="0">
                    <a:solidFill>
                      <a:schemeClr val="tx1"/>
                    </a:solidFill>
                    <a:latin typeface="+mj-lt"/>
                    <a:cs typeface="Tahoma"/>
                  </a:rPr>
                  <a:t>where</a:t>
                </a:r>
                <a:r>
                  <a:rPr lang="en-US" sz="2200" spc="30" dirty="0">
                    <a:solidFill>
                      <a:schemeClr val="tx1"/>
                    </a:solidFill>
                    <a:latin typeface="+mj-lt"/>
                    <a:cs typeface="Tahoma"/>
                  </a:rPr>
                  <a:t/>
                </a:r>
                <a:r>
                  <a:rPr lang="en-US" sz="2200" spc="-40" dirty="0">
                    <a:solidFill>
                      <a:schemeClr val="tx1"/>
                    </a:solidFill>
                    <a:uFill>
                      <a:solidFill>
                        <a:srgbClr val="7F007F"/>
                      </a:solidFill>
                    </a:uFill>
                    <a:latin typeface="+mj-lt"/>
                    <a:cs typeface="Tahoma"/>
                  </a:rPr>
                  <a:t>actual</a:t>
                </a:r>
                <a:r>
                  <a:rPr lang="en-US" sz="2200" spc="30" dirty="0">
                    <a:solidFill>
                      <a:schemeClr val="tx1"/>
                    </a:solidFill>
                    <a:uFill>
                      <a:solidFill>
                        <a:srgbClr val="7F007F"/>
                      </a:solidFill>
                    </a:uFill>
                    <a:latin typeface="+mj-lt"/>
                    <a:cs typeface="Tahoma"/>
                  </a:rPr>
                  <a:t/>
                </a:r>
                <a:r>
                  <a:rPr lang="en-US" sz="2200" spc="-55" dirty="0">
                    <a:solidFill>
                      <a:schemeClr val="tx1"/>
                    </a:solidFill>
                    <a:uFill>
                      <a:solidFill>
                        <a:srgbClr val="7F007F"/>
                      </a:solidFill>
                    </a:uFill>
                    <a:latin typeface="+mj-lt"/>
                    <a:cs typeface="Tahoma"/>
                  </a:rPr>
                  <a:t>data</a:t>
                </a:r>
                <a:r>
                  <a:rPr lang="en-US" sz="2200" spc="30" dirty="0">
                    <a:solidFill>
                      <a:schemeClr val="tx1"/>
                    </a:solidFill>
                    <a:latin typeface="+mj-lt"/>
                    <a:cs typeface="Tahoma"/>
                  </a:rPr>
                  <a:t/>
                </a:r>
                <a:r>
                  <a:rPr lang="en-US" sz="2200" spc="-110" dirty="0">
                    <a:solidFill>
                      <a:schemeClr val="tx1"/>
                    </a:solidFill>
                    <a:latin typeface="+mj-lt"/>
                    <a:cs typeface="Tahoma"/>
                  </a:rPr>
                  <a:t>are</a:t>
                </a:r>
                <a:r>
                  <a:rPr lang="en-US" sz="2200" spc="25" dirty="0">
                    <a:solidFill>
                      <a:schemeClr val="tx1"/>
                    </a:solidFill>
                    <a:latin typeface="+mj-lt"/>
                    <a:cs typeface="Tahoma"/>
                  </a:rPr>
                  <a:t/>
                </a:r>
                <a:r>
                  <a:rPr lang="en-US" sz="2200" spc="-75" dirty="0">
                    <a:solidFill>
                      <a:schemeClr val="tx1"/>
                    </a:solidFill>
                    <a:latin typeface="+mj-lt"/>
                    <a:cs typeface="Tahoma"/>
                  </a:rPr>
                  <a:t>given.</a:t>
                </a:r>
                <a:endParaRPr lang="en-US" sz="2200" dirty="0">
                  <a:solidFill>
                    <a:schemeClr val="tx1"/>
                  </a:solidFill>
                  <a:latin typeface="+mj-lt"/>
                  <a:cs typeface="Tahoma"/>
                </a:endParaRPr>
              </a:p>
              <a:p>
                <a:r>
                  <a:rPr lang="en-US" sz="2200" spc="-130" dirty="0">
                    <a:solidFill>
                      <a:schemeClr val="tx1"/>
                    </a:solidFill>
                    <a:latin typeface="+mj-lt"/>
                    <a:cs typeface="Tahoma"/>
                  </a:rPr>
                  <a:t>In </a:t>
                </a:r>
                <a:r>
                  <a:rPr lang="en-US" sz="2200" spc="-95" dirty="0">
                    <a:solidFill>
                      <a:schemeClr val="tx1"/>
                    </a:solidFill>
                    <a:latin typeface="+mj-lt"/>
                    <a:cs typeface="Tahoma"/>
                  </a:rPr>
                  <a:t>case </a:t>
                </a:r>
                <a:r>
                  <a:rPr lang="en-US" sz="2200" spc="-55" dirty="0">
                    <a:solidFill>
                      <a:schemeClr val="tx1"/>
                    </a:solidFill>
                    <a:latin typeface="+mj-lt"/>
                    <a:cs typeface="Tahoma"/>
                  </a:rPr>
                  <a:t>of </a:t>
                </a:r>
                <a:r>
                  <a:rPr lang="en-US" sz="2200" spc="-85" dirty="0">
                    <a:solidFill>
                      <a:schemeClr val="tx1"/>
                    </a:solidFill>
                    <a:uFill>
                      <a:solidFill>
                        <a:srgbClr val="7F007F"/>
                      </a:solidFill>
                    </a:uFill>
                    <a:latin typeface="+mj-lt"/>
                    <a:cs typeface="Tahoma"/>
                  </a:rPr>
                  <a:t>extreme </a:t>
                </a:r>
                <a:r>
                  <a:rPr lang="en-US" sz="2200" spc="-70" dirty="0">
                    <a:solidFill>
                      <a:schemeClr val="tx1"/>
                    </a:solidFill>
                    <a:uFill>
                      <a:solidFill>
                        <a:srgbClr val="7F007F"/>
                      </a:solidFill>
                    </a:uFill>
                    <a:latin typeface="+mj-lt"/>
                    <a:cs typeface="Tahoma"/>
                  </a:rPr>
                  <a:t>observations,</a:t>
                </a:r>
                <a:r>
                  <a:rPr lang="en-US" sz="2200" spc="-70" dirty="0">
                    <a:solidFill>
                      <a:schemeClr val="tx1"/>
                    </a:solidFill>
                    <a:latin typeface="+mj-lt"/>
                    <a:cs typeface="Tahoma"/>
                  </a:rPr>
                  <a:t/>
                </a:r>
                <a:r>
                  <a:rPr lang="en-US" sz="2200" spc="-65" dirty="0">
                    <a:solidFill>
                      <a:schemeClr val="tx1"/>
                    </a:solidFill>
                    <a:latin typeface="+mj-lt"/>
                    <a:cs typeface="Tahoma"/>
                  </a:rPr>
                  <a:t>Spearman’s formula </a:t>
                </a:r>
                <a:r>
                  <a:rPr lang="en-US" sz="2200" spc="-55" dirty="0">
                    <a:solidFill>
                      <a:schemeClr val="tx1"/>
                    </a:solidFill>
                    <a:latin typeface="+mj-lt"/>
                    <a:cs typeface="Tahoma"/>
                  </a:rPr>
                  <a:t>is  </a:t>
                </a:r>
                <a:r>
                  <a:rPr lang="en-US" sz="2200" spc="-90" dirty="0">
                    <a:solidFill>
                      <a:schemeClr val="tx1"/>
                    </a:solidFill>
                    <a:latin typeface="+mj-lt"/>
                    <a:cs typeface="Tahoma"/>
                  </a:rPr>
                  <a:t>preferred </a:t>
                </a:r>
                <a:r>
                  <a:rPr lang="en-US" sz="2200" spc="-20" dirty="0">
                    <a:solidFill>
                      <a:schemeClr val="tx1"/>
                    </a:solidFill>
                    <a:latin typeface="+mj-lt"/>
                    <a:cs typeface="Tahoma"/>
                  </a:rPr>
                  <a:t>to </a:t>
                </a:r>
                <a:r>
                  <a:rPr lang="en-US" sz="2200" spc="-60" dirty="0">
                    <a:solidFill>
                      <a:schemeClr val="tx1"/>
                    </a:solidFill>
                    <a:latin typeface="+mj-lt"/>
                    <a:cs typeface="Tahoma"/>
                  </a:rPr>
                  <a:t>Pearson’s</a:t>
                </a:r>
                <a:r>
                  <a:rPr lang="en-US" sz="2200" spc="200" dirty="0">
                    <a:solidFill>
                      <a:schemeClr val="tx1"/>
                    </a:solidFill>
                    <a:latin typeface="+mj-lt"/>
                    <a:cs typeface="Tahoma"/>
                  </a:rPr>
                  <a:t/>
                </a:r>
                <a:r>
                  <a:rPr lang="en-US" sz="2200" spc="-65" dirty="0">
                    <a:solidFill>
                      <a:schemeClr val="tx1"/>
                    </a:solidFill>
                    <a:latin typeface="+mj-lt"/>
                    <a:cs typeface="Tahoma"/>
                  </a:rPr>
                  <a:t>formula.</a:t>
                </a:r>
                <a:endParaRPr lang="en-US" sz="2200" dirty="0">
                  <a:solidFill>
                    <a:schemeClr val="tx1"/>
                  </a:solidFill>
                  <a:latin typeface="+mj-lt"/>
                  <a:cs typeface="Tahoma"/>
                </a:endParaRPr>
              </a:p>
              <a:p>
                <a:pPr marL="0" indent="0">
                  <a:buNone/>
                </a:pPr>
                <a:r>
                  <a:rPr lang="en-US" sz="2200" spc="320" dirty="0">
                    <a:solidFill>
                      <a:schemeClr val="tx1"/>
                    </a:solidFill>
                    <a:latin typeface="+mj-lt"/>
                    <a:cs typeface="PMingLiU"/>
                  </a:rPr>
                  <a:t>Limitations</a:t>
                </a:r>
                <a:endParaRPr lang="en-US" sz="2200" dirty="0">
                  <a:solidFill>
                    <a:schemeClr val="tx1"/>
                  </a:solidFill>
                  <a:latin typeface="+mj-lt"/>
                  <a:cs typeface="PMingLiU"/>
                </a:endParaRPr>
              </a:p>
              <a:p>
                <a:r>
                  <a:rPr lang="en-US" sz="2200" spc="-70" dirty="0">
                    <a:solidFill>
                      <a:schemeClr val="tx1"/>
                    </a:solidFill>
                    <a:latin typeface="+mj-lt"/>
                    <a:cs typeface="Tahoma"/>
                  </a:rPr>
                  <a:t>It </a:t>
                </a:r>
                <a:r>
                  <a:rPr lang="en-US" sz="2200" spc="-55" dirty="0">
                    <a:solidFill>
                      <a:schemeClr val="tx1"/>
                    </a:solidFill>
                    <a:latin typeface="+mj-lt"/>
                    <a:cs typeface="Tahoma"/>
                  </a:rPr>
                  <a:t>is </a:t>
                </a:r>
                <a:r>
                  <a:rPr lang="en-US" sz="2200" spc="-45" dirty="0">
                    <a:solidFill>
                      <a:schemeClr val="tx1"/>
                    </a:solidFill>
                    <a:latin typeface="+mj-lt"/>
                    <a:cs typeface="Tahoma"/>
                  </a:rPr>
                  <a:t>not </a:t>
                </a:r>
                <a:r>
                  <a:rPr lang="en-US" sz="2200" spc="-55" dirty="0">
                    <a:solidFill>
                      <a:schemeClr val="tx1"/>
                    </a:solidFill>
                    <a:latin typeface="+mj-lt"/>
                    <a:cs typeface="Tahoma"/>
                  </a:rPr>
                  <a:t>applicable </a:t>
                </a:r>
                <a:r>
                  <a:rPr lang="en-US" sz="2200" spc="-40" dirty="0">
                    <a:solidFill>
                      <a:schemeClr val="tx1"/>
                    </a:solidFill>
                    <a:latin typeface="+mj-lt"/>
                    <a:cs typeface="Tahoma"/>
                  </a:rPr>
                  <a:t>in </a:t>
                </a:r>
                <a:r>
                  <a:rPr lang="en-US" sz="2200" spc="-65" dirty="0">
                    <a:solidFill>
                      <a:schemeClr val="tx1"/>
                    </a:solidFill>
                    <a:latin typeface="+mj-lt"/>
                    <a:cs typeface="Tahoma"/>
                  </a:rPr>
                  <a:t>the </a:t>
                </a:r>
                <a:r>
                  <a:rPr lang="en-US" sz="2200" spc="-95" dirty="0">
                    <a:solidFill>
                      <a:schemeClr val="tx1"/>
                    </a:solidFill>
                    <a:latin typeface="+mj-lt"/>
                    <a:cs typeface="Tahoma"/>
                  </a:rPr>
                  <a:t>case </a:t>
                </a:r>
                <a:r>
                  <a:rPr lang="en-US" sz="2200" spc="-55" dirty="0">
                    <a:solidFill>
                      <a:schemeClr val="tx1"/>
                    </a:solidFill>
                    <a:latin typeface="+mj-lt"/>
                    <a:cs typeface="Tahoma"/>
                  </a:rPr>
                  <a:t>of </a:t>
                </a:r>
                <a:r>
                  <a:rPr lang="en-US" sz="2200" spc="-55" dirty="0">
                    <a:solidFill>
                      <a:schemeClr val="tx1"/>
                    </a:solidFill>
                    <a:uFill>
                      <a:solidFill>
                        <a:srgbClr val="7F007F"/>
                      </a:solidFill>
                    </a:uFill>
                    <a:latin typeface="+mj-lt"/>
                    <a:cs typeface="Tahoma"/>
                  </a:rPr>
                  <a:t>bivariate </a:t>
                </a:r>
                <a:r>
                  <a:rPr lang="en-US" sz="2200" spc="-80" dirty="0">
                    <a:solidFill>
                      <a:schemeClr val="tx1"/>
                    </a:solidFill>
                    <a:uFill>
                      <a:solidFill>
                        <a:srgbClr val="7F007F"/>
                      </a:solidFill>
                    </a:uFill>
                    <a:latin typeface="+mj-lt"/>
                    <a:cs typeface="Tahoma"/>
                  </a:rPr>
                  <a:t>frequency </a:t>
                </a:r>
                <a:r>
                  <a:rPr lang="en-US" sz="2200" spc="-80" dirty="0">
                    <a:solidFill>
                      <a:schemeClr val="tx1"/>
                    </a:solidFill>
                    <a:latin typeface="+mj-lt"/>
                    <a:cs typeface="Tahoma"/>
                  </a:rPr>
                  <a:t/>
                </a:r>
                <a:r>
                  <a:rPr lang="en-US" sz="2200" spc="-40" dirty="0">
                    <a:solidFill>
                      <a:schemeClr val="tx1"/>
                    </a:solidFill>
                    <a:uFill>
                      <a:solidFill>
                        <a:srgbClr val="7F007F"/>
                      </a:solidFill>
                    </a:uFill>
                    <a:latin typeface="+mj-lt"/>
                    <a:cs typeface="Tahoma"/>
                  </a:rPr>
                  <a:t>distribution</a:t>
                </a:r>
                <a:r>
                  <a:rPr lang="en-US" sz="2200" spc="-40" dirty="0" smtClean="0">
                    <a:solidFill>
                      <a:schemeClr val="tx1"/>
                    </a:solidFill>
                    <a:uFill>
                      <a:solidFill>
                        <a:srgbClr val="7F007F"/>
                      </a:solidFill>
                    </a:uFill>
                    <a:latin typeface="+mj-lt"/>
                    <a:cs typeface="Tahoma"/>
                  </a:rPr>
                  <a:t>.</a:t>
                </a:r>
                <a:endParaRPr lang="en-US" sz="2200" dirty="0">
                  <a:solidFill>
                    <a:schemeClr val="tx1"/>
                  </a:solidFill>
                  <a:latin typeface="+mj-lt"/>
                </a:endParaRPr>
              </a:p>
              <a:p>
                <a:endParaRPr lang="en-US" sz="2200" dirty="0" smtClean="0">
                  <a:solidFill>
                    <a:schemeClr val="tx1"/>
                  </a:solidFill>
                  <a:latin typeface="+mj-lt"/>
                </a:endParaRPr>
              </a:p>
              <a:p>
                <a:endParaRPr lang="en-US" sz="2200" dirty="0">
                  <a:solidFill>
                    <a:schemeClr val="tx1"/>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r="-444" b="-1536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B97CF16-F1CB-4ACF-BC05-51E086334C3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Rank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607841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r>
                  <a:rPr lang="en-US" sz="2200" spc="-50" dirty="0" smtClean="0">
                    <a:solidFill>
                      <a:schemeClr val="tx1"/>
                    </a:solidFill>
                    <a:latin typeface="+mj-lt"/>
                    <a:cs typeface="Tahoma"/>
                  </a:rPr>
                  <a:t>For </a:t>
                </a:r>
                <a:r>
                  <a:rPr lang="en-US" sz="2200" i="1" spc="-65" dirty="0">
                    <a:solidFill>
                      <a:schemeClr val="tx1"/>
                    </a:solidFill>
                    <a:latin typeface="+mj-lt"/>
                    <a:cs typeface="Trebuchet MS"/>
                  </a:rPr>
                  <a:t>n </a:t>
                </a:r>
                <a:r>
                  <a:rPr lang="en-US" sz="2200" i="1" spc="-80" dirty="0">
                    <a:solidFill>
                      <a:schemeClr val="tx1"/>
                    </a:solidFill>
                    <a:latin typeface="+mj-lt"/>
                    <a:cs typeface="Verdana"/>
                  </a:rPr>
                  <a:t>&gt;</a:t>
                </a:r>
                <a:r>
                  <a:rPr lang="en-US" sz="2200" spc="-75" dirty="0">
                    <a:solidFill>
                      <a:schemeClr val="tx1"/>
                    </a:solidFill>
                    <a:latin typeface="+mj-lt"/>
                    <a:cs typeface="Tahoma"/>
                  </a:rPr>
                  <a:t>30, </a:t>
                </a:r>
                <a:r>
                  <a:rPr lang="en-US" sz="2200" spc="-40" dirty="0">
                    <a:solidFill>
                      <a:schemeClr val="tx1"/>
                    </a:solidFill>
                    <a:latin typeface="+mj-lt"/>
                    <a:cs typeface="Tahoma"/>
                  </a:rPr>
                  <a:t>this </a:t>
                </a:r>
                <a:r>
                  <a:rPr lang="en-US" sz="2200" spc="-65" dirty="0">
                    <a:solidFill>
                      <a:schemeClr val="tx1"/>
                    </a:solidFill>
                    <a:latin typeface="+mj-lt"/>
                    <a:cs typeface="Tahoma"/>
                  </a:rPr>
                  <a:t>formula </a:t>
                </a:r>
                <a:r>
                  <a:rPr lang="en-US" sz="2200" spc="-70" dirty="0">
                    <a:solidFill>
                      <a:schemeClr val="tx1"/>
                    </a:solidFill>
                    <a:latin typeface="+mj-lt"/>
                    <a:cs typeface="Tahoma"/>
                  </a:rPr>
                  <a:t>should </a:t>
                </a:r>
                <a:r>
                  <a:rPr lang="en-US" sz="2200" spc="-45" dirty="0">
                    <a:solidFill>
                      <a:schemeClr val="tx1"/>
                    </a:solidFill>
                    <a:latin typeface="+mj-lt"/>
                    <a:cs typeface="Tahoma"/>
                  </a:rPr>
                  <a:t>not </a:t>
                </a:r>
                <a:r>
                  <a:rPr lang="en-US" sz="2200" spc="-90" dirty="0">
                    <a:solidFill>
                      <a:schemeClr val="tx1"/>
                    </a:solidFill>
                    <a:latin typeface="+mj-lt"/>
                    <a:cs typeface="Tahoma"/>
                  </a:rPr>
                  <a:t>be </a:t>
                </a:r>
                <a:r>
                  <a:rPr lang="en-US" sz="2200" spc="-105" dirty="0">
                    <a:solidFill>
                      <a:schemeClr val="tx1"/>
                    </a:solidFill>
                    <a:latin typeface="+mj-lt"/>
                    <a:cs typeface="Tahoma"/>
                  </a:rPr>
                  <a:t>used </a:t>
                </a:r>
                <a:r>
                  <a:rPr lang="en-US" sz="2200" spc="-90" dirty="0">
                    <a:solidFill>
                      <a:schemeClr val="tx1"/>
                    </a:solidFill>
                    <a:uFill>
                      <a:solidFill>
                        <a:srgbClr val="7F007F"/>
                      </a:solidFill>
                    </a:uFill>
                    <a:latin typeface="+mj-lt"/>
                    <a:cs typeface="Tahoma"/>
                  </a:rPr>
                  <a:t>unless </a:t>
                </a:r>
                <a:r>
                  <a:rPr lang="en-US" sz="2200" spc="-65" dirty="0">
                    <a:solidFill>
                      <a:schemeClr val="tx1"/>
                    </a:solidFill>
                    <a:uFill>
                      <a:solidFill>
                        <a:srgbClr val="7F007F"/>
                      </a:solidFill>
                    </a:uFill>
                    <a:latin typeface="+mj-lt"/>
                    <a:cs typeface="Tahoma"/>
                  </a:rPr>
                  <a:t>the </a:t>
                </a:r>
                <a:r>
                  <a:rPr lang="en-US" sz="2200" spc="-65" dirty="0">
                    <a:solidFill>
                      <a:schemeClr val="tx1"/>
                    </a:solidFill>
                    <a:latin typeface="+mj-lt"/>
                    <a:cs typeface="Tahoma"/>
                  </a:rPr>
                  <a:t/>
                </a:r>
                <a:r>
                  <a:rPr lang="en-US" sz="2200" spc="-70" dirty="0">
                    <a:solidFill>
                      <a:schemeClr val="tx1"/>
                    </a:solidFill>
                    <a:uFill>
                      <a:solidFill>
                        <a:srgbClr val="7F007F"/>
                      </a:solidFill>
                    </a:uFill>
                    <a:latin typeface="+mj-lt"/>
                    <a:cs typeface="Tahoma"/>
                  </a:rPr>
                  <a:t>ranks </a:t>
                </a:r>
                <a:r>
                  <a:rPr lang="en-US" sz="2200" spc="-110" dirty="0">
                    <a:solidFill>
                      <a:schemeClr val="tx1"/>
                    </a:solidFill>
                    <a:uFill>
                      <a:solidFill>
                        <a:srgbClr val="7F007F"/>
                      </a:solidFill>
                    </a:uFill>
                    <a:latin typeface="+mj-lt"/>
                    <a:cs typeface="Tahoma"/>
                  </a:rPr>
                  <a:t>are </a:t>
                </a:r>
                <a:r>
                  <a:rPr lang="en-US" sz="2200" spc="-75" dirty="0">
                    <a:solidFill>
                      <a:schemeClr val="tx1"/>
                    </a:solidFill>
                    <a:uFill>
                      <a:solidFill>
                        <a:srgbClr val="7F007F"/>
                      </a:solidFill>
                    </a:uFill>
                    <a:latin typeface="+mj-lt"/>
                    <a:cs typeface="Tahoma"/>
                  </a:rPr>
                  <a:t>given,</a:t>
                </a:r>
                <a:r>
                  <a:rPr lang="en-US" sz="2200" spc="-75" dirty="0">
                    <a:solidFill>
                      <a:schemeClr val="tx1"/>
                    </a:solidFill>
                    <a:latin typeface="+mj-lt"/>
                    <a:cs typeface="Tahoma"/>
                  </a:rPr>
                  <a:t> since </a:t>
                </a:r>
                <a:r>
                  <a:rPr lang="en-US" sz="2200" spc="-40" dirty="0">
                    <a:solidFill>
                      <a:schemeClr val="tx1"/>
                    </a:solidFill>
                    <a:latin typeface="+mj-lt"/>
                    <a:cs typeface="Tahoma"/>
                  </a:rPr>
                  <a:t>in </a:t>
                </a:r>
                <a:r>
                  <a:rPr lang="en-US" sz="2200" spc="-65" dirty="0">
                    <a:solidFill>
                      <a:schemeClr val="tx1"/>
                    </a:solidFill>
                    <a:latin typeface="+mj-lt"/>
                    <a:cs typeface="Tahoma"/>
                  </a:rPr>
                  <a:t>the </a:t>
                </a:r>
                <a:r>
                  <a:rPr lang="en-US" sz="2200" spc="-60" dirty="0">
                    <a:solidFill>
                      <a:schemeClr val="tx1"/>
                    </a:solidFill>
                    <a:latin typeface="+mj-lt"/>
                    <a:cs typeface="Tahoma"/>
                  </a:rPr>
                  <a:t>contrary </a:t>
                </a:r>
                <a:r>
                  <a:rPr lang="en-US" sz="2200" spc="-95" dirty="0">
                    <a:solidFill>
                      <a:schemeClr val="tx1"/>
                    </a:solidFill>
                    <a:latin typeface="+mj-lt"/>
                    <a:cs typeface="Tahoma"/>
                  </a:rPr>
                  <a:t>case </a:t>
                </a:r>
                <a:r>
                  <a:rPr lang="en-US" sz="2200" spc="-65" dirty="0">
                    <a:solidFill>
                      <a:schemeClr val="tx1"/>
                    </a:solidFill>
                    <a:latin typeface="+mj-lt"/>
                    <a:cs typeface="Tahoma"/>
                  </a:rPr>
                  <a:t>the </a:t>
                </a:r>
                <a:r>
                  <a:rPr lang="en-US" sz="2200" spc="-45" dirty="0">
                    <a:solidFill>
                      <a:schemeClr val="tx1"/>
                    </a:solidFill>
                    <a:latin typeface="+mj-lt"/>
                    <a:cs typeface="Tahoma"/>
                  </a:rPr>
                  <a:t>calculations  </a:t>
                </a:r>
                <a:r>
                  <a:rPr lang="en-US" sz="2200" spc="-110" dirty="0">
                    <a:solidFill>
                      <a:schemeClr val="tx1"/>
                    </a:solidFill>
                    <a:latin typeface="+mj-lt"/>
                    <a:cs typeface="Tahoma"/>
                  </a:rPr>
                  <a:t>are </a:t>
                </a:r>
                <a:r>
                  <a:rPr lang="en-US" sz="2200" spc="-50" dirty="0">
                    <a:solidFill>
                      <a:schemeClr val="tx1"/>
                    </a:solidFill>
                    <a:latin typeface="+mj-lt"/>
                    <a:cs typeface="Tahoma"/>
                  </a:rPr>
                  <a:t>quite</a:t>
                </a:r>
                <a:r>
                  <a:rPr lang="en-US" sz="2200" spc="165" dirty="0">
                    <a:solidFill>
                      <a:schemeClr val="tx1"/>
                    </a:solidFill>
                    <a:latin typeface="+mj-lt"/>
                    <a:cs typeface="Tahoma"/>
                  </a:rPr>
                  <a:t/>
                </a:r>
                <a:r>
                  <a:rPr lang="en-US" sz="2200" spc="-65" dirty="0">
                    <a:solidFill>
                      <a:schemeClr val="tx1"/>
                    </a:solidFill>
                    <a:latin typeface="+mj-lt"/>
                    <a:cs typeface="Tahoma"/>
                  </a:rPr>
                  <a:t>time-consuming.</a:t>
                </a:r>
                <a:endParaRPr lang="en-US" sz="2200" dirty="0">
                  <a:solidFill>
                    <a:schemeClr val="tx1"/>
                  </a:solidFill>
                  <a:latin typeface="+mj-lt"/>
                  <a:cs typeface="Tahoma"/>
                </a:endParaRPr>
              </a:p>
              <a:p>
                <a:pPr marL="0" marR="376555" indent="0">
                  <a:lnSpc>
                    <a:spcPct val="102200"/>
                  </a:lnSpc>
                  <a:spcBef>
                    <a:spcPts val="80"/>
                  </a:spcBef>
                  <a:buNone/>
                </a:pPr>
                <a:endParaRPr lang="en-US" sz="2200" b="1" dirty="0" smtClean="0">
                  <a:solidFill>
                    <a:schemeClr val="tx1"/>
                  </a:solidFill>
                  <a:latin typeface="+mj-lt"/>
                </a:endParaRPr>
              </a:p>
              <a:p>
                <a:pPr marL="0" marR="376555" indent="0">
                  <a:lnSpc>
                    <a:spcPct val="102200"/>
                  </a:lnSpc>
                  <a:spcBef>
                    <a:spcPts val="80"/>
                  </a:spcBef>
                  <a:buNone/>
                </a:pPr>
                <a:r>
                  <a:rPr lang="en-US" sz="2200" b="1" dirty="0" smtClean="0">
                    <a:solidFill>
                      <a:schemeClr val="tx1"/>
                    </a:solidFill>
                    <a:latin typeface="+mj-lt"/>
                  </a:rPr>
                  <a:t>TIED RANKS: </a:t>
                </a:r>
                <a:r>
                  <a:rPr lang="en-US" sz="2200" spc="-105" dirty="0" smtClean="0">
                    <a:solidFill>
                      <a:schemeClr val="tx1"/>
                    </a:solidFill>
                    <a:latin typeface="+mj-lt"/>
                    <a:cs typeface="Tahoma"/>
                  </a:rPr>
                  <a:t>If </a:t>
                </a:r>
                <a:r>
                  <a:rPr lang="en-US" sz="2200" spc="-110" dirty="0">
                    <a:solidFill>
                      <a:schemeClr val="tx1"/>
                    </a:solidFill>
                    <a:latin typeface="+mj-lt"/>
                    <a:cs typeface="Tahoma"/>
                  </a:rPr>
                  <a:t>some </a:t>
                </a:r>
                <a:r>
                  <a:rPr lang="en-US" sz="2200" spc="-55" dirty="0">
                    <a:solidFill>
                      <a:schemeClr val="tx1"/>
                    </a:solidFill>
                    <a:latin typeface="+mj-lt"/>
                    <a:cs typeface="Tahoma"/>
                  </a:rPr>
                  <a:t>of </a:t>
                </a:r>
                <a:r>
                  <a:rPr lang="en-US" sz="2200" spc="-65" dirty="0">
                    <a:solidFill>
                      <a:schemeClr val="tx1"/>
                    </a:solidFill>
                    <a:latin typeface="+mj-lt"/>
                    <a:cs typeface="Tahoma"/>
                  </a:rPr>
                  <a:t>the </a:t>
                </a:r>
                <a:r>
                  <a:rPr lang="en-US" sz="2200" spc="-50" dirty="0">
                    <a:solidFill>
                      <a:schemeClr val="tx1"/>
                    </a:solidFill>
                    <a:latin typeface="+mj-lt"/>
                    <a:cs typeface="Tahoma"/>
                  </a:rPr>
                  <a:t>individuals </a:t>
                </a:r>
                <a:r>
                  <a:rPr lang="en-US" sz="2200" spc="-85" dirty="0">
                    <a:solidFill>
                      <a:schemeClr val="tx1"/>
                    </a:solidFill>
                    <a:uFill>
                      <a:solidFill>
                        <a:srgbClr val="7F007F"/>
                      </a:solidFill>
                    </a:uFill>
                    <a:latin typeface="+mj-lt"/>
                    <a:cs typeface="Tahoma"/>
                  </a:rPr>
                  <a:t>receive </a:t>
                </a:r>
                <a:r>
                  <a:rPr lang="en-US" sz="2200" spc="-65" dirty="0">
                    <a:solidFill>
                      <a:schemeClr val="tx1"/>
                    </a:solidFill>
                    <a:uFill>
                      <a:solidFill>
                        <a:srgbClr val="7F007F"/>
                      </a:solidFill>
                    </a:uFill>
                    <a:latin typeface="+mj-lt"/>
                    <a:cs typeface="Tahoma"/>
                  </a:rPr>
                  <a:t>the </a:t>
                </a:r>
                <a:r>
                  <a:rPr lang="en-US" sz="2200" spc="-110" dirty="0">
                    <a:solidFill>
                      <a:schemeClr val="tx1"/>
                    </a:solidFill>
                    <a:uFill>
                      <a:solidFill>
                        <a:srgbClr val="7F007F"/>
                      </a:solidFill>
                    </a:uFill>
                    <a:latin typeface="+mj-lt"/>
                    <a:cs typeface="Tahoma"/>
                  </a:rPr>
                  <a:t>same </a:t>
                </a:r>
                <a:r>
                  <a:rPr lang="en-US" sz="2200" spc="-60" dirty="0">
                    <a:solidFill>
                      <a:schemeClr val="tx1"/>
                    </a:solidFill>
                    <a:uFill>
                      <a:solidFill>
                        <a:srgbClr val="7F007F"/>
                      </a:solidFill>
                    </a:uFill>
                    <a:latin typeface="+mj-lt"/>
                    <a:cs typeface="Tahoma"/>
                  </a:rPr>
                  <a:t>rank</a:t>
                </a:r>
                <a:r>
                  <a:rPr lang="en-US" sz="2200" spc="-60" dirty="0">
                    <a:solidFill>
                      <a:schemeClr val="tx1"/>
                    </a:solidFill>
                    <a:latin typeface="+mj-lt"/>
                    <a:cs typeface="Tahoma"/>
                  </a:rPr>
                  <a:t/>
                </a:r>
                <a:r>
                  <a:rPr lang="en-US" sz="2200" spc="-40" dirty="0">
                    <a:solidFill>
                      <a:schemeClr val="tx1"/>
                    </a:solidFill>
                    <a:latin typeface="+mj-lt"/>
                    <a:cs typeface="Tahoma"/>
                  </a:rPr>
                  <a:t>in </a:t>
                </a:r>
                <a:r>
                  <a:rPr lang="en-US" sz="2200" spc="-85" dirty="0">
                    <a:solidFill>
                      <a:schemeClr val="tx1"/>
                    </a:solidFill>
                    <a:latin typeface="+mj-lt"/>
                    <a:cs typeface="Tahoma"/>
                  </a:rPr>
                  <a:t>a  </a:t>
                </a:r>
                <a:r>
                  <a:rPr lang="en-US" sz="2200" spc="-60" dirty="0">
                    <a:solidFill>
                      <a:schemeClr val="tx1"/>
                    </a:solidFill>
                    <a:latin typeface="+mj-lt"/>
                    <a:cs typeface="Tahoma"/>
                  </a:rPr>
                  <a:t>ranking</a:t>
                </a:r>
                <a:r>
                  <a:rPr lang="en-US" sz="2200" spc="30" dirty="0">
                    <a:solidFill>
                      <a:schemeClr val="tx1"/>
                    </a:solidFill>
                    <a:latin typeface="+mj-lt"/>
                    <a:cs typeface="Tahoma"/>
                  </a:rPr>
                  <a:t/>
                </a:r>
                <a:r>
                  <a:rPr lang="en-US" sz="2200" spc="-55" dirty="0">
                    <a:solidFill>
                      <a:schemeClr val="tx1"/>
                    </a:solidFill>
                    <a:latin typeface="+mj-lt"/>
                    <a:cs typeface="Tahoma"/>
                  </a:rPr>
                  <a:t>of</a:t>
                </a:r>
                <a:r>
                  <a:rPr lang="en-US" sz="2200" spc="30" dirty="0">
                    <a:solidFill>
                      <a:schemeClr val="tx1"/>
                    </a:solidFill>
                    <a:latin typeface="+mj-lt"/>
                    <a:cs typeface="Tahoma"/>
                  </a:rPr>
                  <a:t/>
                </a:r>
                <a:r>
                  <a:rPr lang="en-US" sz="2200" spc="-50" dirty="0">
                    <a:solidFill>
                      <a:schemeClr val="tx1"/>
                    </a:solidFill>
                    <a:latin typeface="+mj-lt"/>
                    <a:cs typeface="Tahoma"/>
                  </a:rPr>
                  <a:t>merit,</a:t>
                </a:r>
                <a:r>
                  <a:rPr lang="en-US" sz="2200" spc="30" dirty="0">
                    <a:solidFill>
                      <a:schemeClr val="tx1"/>
                    </a:solidFill>
                    <a:latin typeface="+mj-lt"/>
                    <a:cs typeface="Tahoma"/>
                  </a:rPr>
                  <a:t/>
                </a:r>
                <a:r>
                  <a:rPr lang="en-US" sz="2200" spc="-70" dirty="0">
                    <a:solidFill>
                      <a:schemeClr val="tx1"/>
                    </a:solidFill>
                    <a:latin typeface="+mj-lt"/>
                    <a:cs typeface="Tahoma"/>
                  </a:rPr>
                  <a:t>they</a:t>
                </a:r>
                <a:r>
                  <a:rPr lang="en-US" sz="2200" spc="30" dirty="0">
                    <a:solidFill>
                      <a:schemeClr val="tx1"/>
                    </a:solidFill>
                    <a:latin typeface="+mj-lt"/>
                    <a:cs typeface="Tahoma"/>
                  </a:rPr>
                  <a:t/>
                </a:r>
                <a:r>
                  <a:rPr lang="en-US" sz="2200" spc="-110" dirty="0">
                    <a:solidFill>
                      <a:schemeClr val="tx1"/>
                    </a:solidFill>
                    <a:latin typeface="+mj-lt"/>
                    <a:cs typeface="Tahoma"/>
                  </a:rPr>
                  <a:t>are</a:t>
                </a:r>
                <a:r>
                  <a:rPr lang="en-US" sz="2200" spc="30" dirty="0">
                    <a:solidFill>
                      <a:schemeClr val="tx1"/>
                    </a:solidFill>
                    <a:latin typeface="+mj-lt"/>
                    <a:cs typeface="Tahoma"/>
                  </a:rPr>
                  <a:t/>
                </a:r>
                <a:r>
                  <a:rPr lang="en-US" sz="2200" spc="-70" dirty="0">
                    <a:solidFill>
                      <a:schemeClr val="tx1"/>
                    </a:solidFill>
                    <a:latin typeface="+mj-lt"/>
                    <a:cs typeface="Tahoma"/>
                  </a:rPr>
                  <a:t>said</a:t>
                </a:r>
                <a:r>
                  <a:rPr lang="en-US" sz="2200" spc="35" dirty="0">
                    <a:solidFill>
                      <a:schemeClr val="tx1"/>
                    </a:solidFill>
                    <a:latin typeface="+mj-lt"/>
                    <a:cs typeface="Tahoma"/>
                  </a:rPr>
                  <a:t/>
                </a:r>
                <a:r>
                  <a:rPr lang="en-US" sz="2200" spc="-20" dirty="0">
                    <a:solidFill>
                      <a:schemeClr val="tx1"/>
                    </a:solidFill>
                    <a:latin typeface="+mj-lt"/>
                    <a:cs typeface="Tahoma"/>
                  </a:rPr>
                  <a:t>to</a:t>
                </a:r>
                <a:r>
                  <a:rPr lang="en-US" sz="2200" spc="30" dirty="0">
                    <a:solidFill>
                      <a:schemeClr val="tx1"/>
                    </a:solidFill>
                    <a:latin typeface="+mj-lt"/>
                    <a:cs typeface="Tahoma"/>
                  </a:rPr>
                  <a:t/>
                </a:r>
                <a:r>
                  <a:rPr lang="en-US" sz="2200" spc="-90" dirty="0">
                    <a:solidFill>
                      <a:schemeClr val="tx1"/>
                    </a:solidFill>
                    <a:latin typeface="+mj-lt"/>
                    <a:cs typeface="Tahoma"/>
                  </a:rPr>
                  <a:t>be</a:t>
                </a:r>
                <a:r>
                  <a:rPr lang="en-US" sz="2200" spc="30" dirty="0">
                    <a:solidFill>
                      <a:schemeClr val="tx1"/>
                    </a:solidFill>
                    <a:latin typeface="+mj-lt"/>
                    <a:cs typeface="Tahoma"/>
                  </a:rPr>
                  <a:t/>
                </a:r>
                <a:r>
                  <a:rPr lang="en-US" sz="2200" spc="-45" dirty="0">
                    <a:solidFill>
                      <a:schemeClr val="tx1"/>
                    </a:solidFill>
                    <a:latin typeface="+mj-lt"/>
                    <a:cs typeface="Tahoma"/>
                  </a:rPr>
                  <a:t>tied.</a:t>
                </a:r>
                <a:endParaRPr lang="en-US" sz="2200" dirty="0">
                  <a:solidFill>
                    <a:schemeClr val="tx1"/>
                  </a:solidFill>
                  <a:latin typeface="+mj-lt"/>
                  <a:cs typeface="Tahoma"/>
                </a:endParaRPr>
              </a:p>
              <a:p>
                <a:pPr marL="50800" marR="43180">
                  <a:lnSpc>
                    <a:spcPct val="102200"/>
                  </a:lnSpc>
                  <a:spcBef>
                    <a:spcPts val="1275"/>
                  </a:spcBef>
                </a:pPr>
                <a:r>
                  <a:rPr lang="en-US" sz="2200" spc="-15" dirty="0">
                    <a:solidFill>
                      <a:schemeClr val="tx1"/>
                    </a:solidFill>
                    <a:latin typeface="+mj-lt"/>
                    <a:cs typeface="Tahoma"/>
                  </a:rPr>
                  <a:t>Let </a:t>
                </a:r>
                <a:r>
                  <a:rPr lang="en-US" sz="2200" spc="-100" dirty="0">
                    <a:solidFill>
                      <a:schemeClr val="tx1"/>
                    </a:solidFill>
                    <a:latin typeface="+mj-lt"/>
                    <a:cs typeface="Tahoma"/>
                  </a:rPr>
                  <a:t>us </a:t>
                </a:r>
                <a:r>
                  <a:rPr lang="en-US" sz="2200" spc="-90" dirty="0">
                    <a:solidFill>
                      <a:schemeClr val="tx1"/>
                    </a:solidFill>
                    <a:latin typeface="+mj-lt"/>
                    <a:cs typeface="Tahoma"/>
                  </a:rPr>
                  <a:t>suppose </a:t>
                </a:r>
                <a:r>
                  <a:rPr lang="en-US" sz="2200" spc="-25" dirty="0">
                    <a:solidFill>
                      <a:schemeClr val="tx1"/>
                    </a:solidFill>
                    <a:latin typeface="+mj-lt"/>
                    <a:cs typeface="Tahoma"/>
                  </a:rPr>
                  <a:t>that </a:t>
                </a:r>
                <a:r>
                  <a:rPr lang="en-US" sz="2200" i="1" spc="-80" dirty="0">
                    <a:solidFill>
                      <a:schemeClr val="tx1"/>
                    </a:solidFill>
                    <a:latin typeface="+mj-lt"/>
                    <a:cs typeface="Trebuchet MS"/>
                  </a:rPr>
                  <a:t>m </a:t>
                </a:r>
                <a:r>
                  <a:rPr lang="en-US" sz="2200" spc="-55" dirty="0">
                    <a:solidFill>
                      <a:schemeClr val="tx1"/>
                    </a:solidFill>
                    <a:latin typeface="+mj-lt"/>
                    <a:cs typeface="Tahoma"/>
                  </a:rPr>
                  <a:t>of </a:t>
                </a:r>
                <a:r>
                  <a:rPr lang="en-US" sz="2200" spc="-65" dirty="0">
                    <a:solidFill>
                      <a:schemeClr val="tx1"/>
                    </a:solidFill>
                    <a:latin typeface="+mj-lt"/>
                    <a:cs typeface="Tahoma"/>
                  </a:rPr>
                  <a:t>the </a:t>
                </a:r>
                <a:r>
                  <a:rPr lang="en-US" sz="2200" spc="-50" dirty="0">
                    <a:solidFill>
                      <a:schemeClr val="tx1"/>
                    </a:solidFill>
                    <a:latin typeface="+mj-lt"/>
                    <a:cs typeface="Tahoma"/>
                  </a:rPr>
                  <a:t>individuals, </a:t>
                </a:r>
                <a:r>
                  <a:rPr lang="en-US" sz="2200" spc="-130" dirty="0">
                    <a:solidFill>
                      <a:schemeClr val="tx1"/>
                    </a:solidFill>
                    <a:latin typeface="+mj-lt"/>
                    <a:cs typeface="Tahoma"/>
                  </a:rPr>
                  <a:t>say, </a:t>
                </a:r>
                <a:r>
                  <a:rPr lang="en-US" sz="2200" spc="-20" dirty="0">
                    <a:solidFill>
                      <a:schemeClr val="tx1"/>
                    </a:solidFill>
                    <a:latin typeface="+mj-lt"/>
                    <a:cs typeface="Tahoma"/>
                  </a:rPr>
                  <a:t>(</a:t>
                </a:r>
                <a:r>
                  <a:rPr lang="en-US" sz="2200" i="1" spc="-20" dirty="0">
                    <a:solidFill>
                      <a:schemeClr val="tx1"/>
                    </a:solidFill>
                    <a:latin typeface="+mj-lt"/>
                    <a:cs typeface="Trebuchet MS"/>
                  </a:rPr>
                  <a:t>k </a:t>
                </a:r>
                <a:r>
                  <a:rPr lang="en-US" sz="2200" spc="75" dirty="0">
                    <a:solidFill>
                      <a:schemeClr val="tx1"/>
                    </a:solidFill>
                    <a:latin typeface="+mj-lt"/>
                    <a:cs typeface="Tahoma"/>
                  </a:rPr>
                  <a:t>+ </a:t>
                </a:r>
                <a:r>
                  <a:rPr lang="en-US" sz="2200" spc="-45" dirty="0">
                    <a:solidFill>
                      <a:schemeClr val="tx1"/>
                    </a:solidFill>
                    <a:latin typeface="+mj-lt"/>
                    <a:cs typeface="Tahoma"/>
                  </a:rPr>
                  <a:t>1)</a:t>
                </a:r>
                <a:r>
                  <a:rPr lang="en-US" sz="2200" i="1" spc="-67" baseline="31400" dirty="0" err="1">
                    <a:solidFill>
                      <a:schemeClr val="tx1"/>
                    </a:solidFill>
                    <a:latin typeface="+mj-lt"/>
                    <a:cs typeface="Lucida Sans"/>
                  </a:rPr>
                  <a:t>th</a:t>
                </a:r>
                <a:r>
                  <a:rPr lang="en-US" sz="2200" i="1" spc="-45" dirty="0">
                    <a:solidFill>
                      <a:schemeClr val="tx1"/>
                    </a:solidFill>
                    <a:latin typeface="+mj-lt"/>
                    <a:cs typeface="Verdana"/>
                  </a:rPr>
                  <a:t>,  </a:t>
                </a:r>
                <a:r>
                  <a:rPr lang="en-US" sz="2200" spc="-20" dirty="0">
                    <a:solidFill>
                      <a:schemeClr val="tx1"/>
                    </a:solidFill>
                    <a:latin typeface="+mj-lt"/>
                    <a:cs typeface="Tahoma"/>
                  </a:rPr>
                  <a:t>(</a:t>
                </a:r>
                <a:r>
                  <a:rPr lang="en-US" sz="2200" i="1" spc="-20" dirty="0">
                    <a:solidFill>
                      <a:schemeClr val="tx1"/>
                    </a:solidFill>
                    <a:latin typeface="+mj-lt"/>
                    <a:cs typeface="Trebuchet MS"/>
                  </a:rPr>
                  <a:t>k</a:t>
                </a:r>
                <a:r>
                  <a:rPr lang="en-US" sz="2200" i="1" spc="10" dirty="0">
                    <a:solidFill>
                      <a:schemeClr val="tx1"/>
                    </a:solidFill>
                    <a:latin typeface="+mj-lt"/>
                    <a:cs typeface="Trebuchet MS"/>
                  </a:rPr>
                  <a:t/>
                </a:r>
                <a:r>
                  <a:rPr lang="en-US" sz="2200" spc="75" dirty="0">
                    <a:solidFill>
                      <a:schemeClr val="tx1"/>
                    </a:solidFill>
                    <a:latin typeface="+mj-lt"/>
                    <a:cs typeface="Tahoma"/>
                  </a:rPr>
                  <a:t>+</a:t>
                </a:r>
                <a:r>
                  <a:rPr lang="en-US" sz="2200" spc="-150" dirty="0">
                    <a:solidFill>
                      <a:schemeClr val="tx1"/>
                    </a:solidFill>
                    <a:latin typeface="+mj-lt"/>
                    <a:cs typeface="Tahoma"/>
                  </a:rPr>
                  <a:t/>
                </a:r>
                <a:r>
                  <a:rPr lang="en-US" sz="2200" spc="-45" dirty="0">
                    <a:solidFill>
                      <a:schemeClr val="tx1"/>
                    </a:solidFill>
                    <a:latin typeface="+mj-lt"/>
                    <a:cs typeface="Tahoma"/>
                  </a:rPr>
                  <a:t>2)</a:t>
                </a:r>
                <a:r>
                  <a:rPr lang="en-US" sz="2200" i="1" spc="-67" baseline="31400" dirty="0" err="1">
                    <a:solidFill>
                      <a:schemeClr val="tx1"/>
                    </a:solidFill>
                    <a:latin typeface="+mj-lt"/>
                    <a:cs typeface="Lucida Sans"/>
                  </a:rPr>
                  <a:t>th</a:t>
                </a:r>
                <a:r>
                  <a:rPr lang="en-US" sz="2200" i="1" spc="-45" dirty="0">
                    <a:solidFill>
                      <a:schemeClr val="tx1"/>
                    </a:solidFill>
                    <a:latin typeface="+mj-lt"/>
                    <a:cs typeface="Verdana"/>
                  </a:rPr>
                  <a:t>,</a:t>
                </a:r>
                <a:r>
                  <a:rPr lang="en-US" sz="2200" i="1" spc="-310" dirty="0">
                    <a:solidFill>
                      <a:schemeClr val="tx1"/>
                    </a:solidFill>
                    <a:latin typeface="+mj-lt"/>
                    <a:cs typeface="Verdana"/>
                  </a:rPr>
                  <a:t/>
                </a:r>
                <a:r>
                  <a:rPr lang="en-US" sz="2200" i="1" spc="-155" dirty="0">
                    <a:solidFill>
                      <a:schemeClr val="tx1"/>
                    </a:solidFill>
                    <a:latin typeface="+mj-lt"/>
                    <a:cs typeface="Verdana"/>
                  </a:rPr>
                  <a:t>...,</a:t>
                </a:r>
                <a:r>
                  <a:rPr lang="en-US" sz="2200" i="1" spc="-310" dirty="0">
                    <a:solidFill>
                      <a:schemeClr val="tx1"/>
                    </a:solidFill>
                    <a:latin typeface="+mj-lt"/>
                    <a:cs typeface="Verdana"/>
                  </a:rPr>
                  <a:t/>
                </a:r>
                <a:r>
                  <a:rPr lang="en-US" sz="2200" spc="-20" dirty="0">
                    <a:solidFill>
                      <a:schemeClr val="tx1"/>
                    </a:solidFill>
                    <a:latin typeface="+mj-lt"/>
                    <a:cs typeface="Tahoma"/>
                  </a:rPr>
                  <a:t>(</a:t>
                </a:r>
                <a:r>
                  <a:rPr lang="en-US" sz="2200" i="1" spc="-20" dirty="0">
                    <a:solidFill>
                      <a:schemeClr val="tx1"/>
                    </a:solidFill>
                    <a:latin typeface="+mj-lt"/>
                    <a:cs typeface="Trebuchet MS"/>
                  </a:rPr>
                  <a:t>k</a:t>
                </a:r>
                <a:r>
                  <a:rPr lang="en-US" sz="2200" i="1" spc="15" dirty="0">
                    <a:solidFill>
                      <a:schemeClr val="tx1"/>
                    </a:solidFill>
                    <a:latin typeface="+mj-lt"/>
                    <a:cs typeface="Trebuchet MS"/>
                  </a:rPr>
                  <a:t/>
                </a:r>
                <a:r>
                  <a:rPr lang="en-US" sz="2200" spc="75" dirty="0">
                    <a:solidFill>
                      <a:schemeClr val="tx1"/>
                    </a:solidFill>
                    <a:latin typeface="+mj-lt"/>
                    <a:cs typeface="Tahoma"/>
                  </a:rPr>
                  <a:t>+</a:t>
                </a:r>
                <a:r>
                  <a:rPr lang="en-US" sz="2200" spc="-150" dirty="0">
                    <a:solidFill>
                      <a:schemeClr val="tx1"/>
                    </a:solidFill>
                    <a:latin typeface="+mj-lt"/>
                    <a:cs typeface="Tahoma"/>
                  </a:rPr>
                  <a:t/>
                </a:r>
                <a:r>
                  <a:rPr lang="en-US" sz="2200" i="1" spc="-20" dirty="0">
                    <a:solidFill>
                      <a:schemeClr val="tx1"/>
                    </a:solidFill>
                    <a:latin typeface="+mj-lt"/>
                    <a:cs typeface="Trebuchet MS"/>
                  </a:rPr>
                  <a:t>m</a:t>
                </a:r>
                <a:r>
                  <a:rPr lang="en-US" sz="2200" spc="-20" dirty="0">
                    <a:solidFill>
                      <a:schemeClr val="tx1"/>
                    </a:solidFill>
                    <a:latin typeface="+mj-lt"/>
                    <a:cs typeface="Tahoma"/>
                  </a:rPr>
                  <a:t>)</a:t>
                </a:r>
                <a:r>
                  <a:rPr lang="en-US" sz="2200" i="1" spc="-30" baseline="31400" dirty="0" err="1">
                    <a:solidFill>
                      <a:schemeClr val="tx1"/>
                    </a:solidFill>
                    <a:latin typeface="+mj-lt"/>
                    <a:cs typeface="Lucida Sans"/>
                  </a:rPr>
                  <a:t>th</a:t>
                </a:r>
                <a:r>
                  <a:rPr lang="en-US" sz="2200" spc="-20" dirty="0">
                    <a:solidFill>
                      <a:schemeClr val="tx1"/>
                    </a:solidFill>
                    <a:latin typeface="+mj-lt"/>
                    <a:cs typeface="Tahoma"/>
                  </a:rPr>
                  <a:t>,</a:t>
                </a:r>
                <a:r>
                  <a:rPr lang="en-US" sz="2200" spc="30" dirty="0">
                    <a:solidFill>
                      <a:schemeClr val="tx1"/>
                    </a:solidFill>
                    <a:latin typeface="+mj-lt"/>
                    <a:cs typeface="Tahoma"/>
                  </a:rPr>
                  <a:t/>
                </a:r>
                <a:r>
                  <a:rPr lang="en-US" sz="2200" spc="-110" dirty="0">
                    <a:solidFill>
                      <a:schemeClr val="tx1"/>
                    </a:solidFill>
                    <a:latin typeface="+mj-lt"/>
                    <a:cs typeface="Tahoma"/>
                  </a:rPr>
                  <a:t>are</a:t>
                </a:r>
                <a:r>
                  <a:rPr lang="en-US" sz="2200" spc="30" dirty="0">
                    <a:solidFill>
                      <a:schemeClr val="tx1"/>
                    </a:solidFill>
                    <a:latin typeface="+mj-lt"/>
                    <a:cs typeface="Tahoma"/>
                  </a:rPr>
                  <a:t/>
                </a:r>
                <a:r>
                  <a:rPr lang="en-US" sz="2200" spc="-45" dirty="0">
                    <a:solidFill>
                      <a:schemeClr val="tx1"/>
                    </a:solidFill>
                    <a:latin typeface="+mj-lt"/>
                    <a:cs typeface="Tahoma"/>
                  </a:rPr>
                  <a:t>tied.</a:t>
                </a:r>
                <a:endParaRPr lang="en-US" sz="2200" dirty="0">
                  <a:solidFill>
                    <a:schemeClr val="tx1"/>
                  </a:solidFill>
                  <a:latin typeface="+mj-lt"/>
                  <a:cs typeface="Tahoma"/>
                </a:endParaRPr>
              </a:p>
              <a:p>
                <a:pPr marL="50800" marR="267335">
                  <a:lnSpc>
                    <a:spcPct val="102200"/>
                  </a:lnSpc>
                  <a:spcBef>
                    <a:spcPts val="1280"/>
                  </a:spcBef>
                </a:pPr>
                <a:r>
                  <a:rPr lang="en-US" sz="2200" spc="-40" dirty="0">
                    <a:solidFill>
                      <a:schemeClr val="tx1"/>
                    </a:solidFill>
                    <a:latin typeface="+mj-lt"/>
                    <a:cs typeface="Tahoma"/>
                  </a:rPr>
                  <a:t>Then </a:t>
                </a:r>
                <a:r>
                  <a:rPr lang="en-US" sz="2200" spc="-90" dirty="0">
                    <a:solidFill>
                      <a:schemeClr val="tx1"/>
                    </a:solidFill>
                    <a:latin typeface="+mj-lt"/>
                    <a:cs typeface="Tahoma"/>
                  </a:rPr>
                  <a:t>each </a:t>
                </a:r>
                <a:r>
                  <a:rPr lang="en-US" sz="2200" spc="-55" dirty="0">
                    <a:solidFill>
                      <a:schemeClr val="tx1"/>
                    </a:solidFill>
                    <a:latin typeface="+mj-lt"/>
                    <a:cs typeface="Tahoma"/>
                  </a:rPr>
                  <a:t>of </a:t>
                </a:r>
                <a:r>
                  <a:rPr lang="en-US" sz="2200" spc="-90" dirty="0">
                    <a:solidFill>
                      <a:schemeClr val="tx1"/>
                    </a:solidFill>
                    <a:latin typeface="+mj-lt"/>
                    <a:cs typeface="Tahoma"/>
                  </a:rPr>
                  <a:t>these </a:t>
                </a:r>
                <a:r>
                  <a:rPr lang="en-US" sz="2200" i="1" spc="-80" dirty="0">
                    <a:solidFill>
                      <a:schemeClr val="tx1"/>
                    </a:solidFill>
                    <a:latin typeface="+mj-lt"/>
                    <a:cs typeface="Trebuchet MS"/>
                  </a:rPr>
                  <a:t>m </a:t>
                </a:r>
                <a:r>
                  <a:rPr lang="en-US" sz="2200" spc="-50" dirty="0">
                    <a:solidFill>
                      <a:schemeClr val="tx1"/>
                    </a:solidFill>
                    <a:latin typeface="+mj-lt"/>
                    <a:cs typeface="Tahoma"/>
                  </a:rPr>
                  <a:t>individuals </a:t>
                </a:r>
                <a:r>
                  <a:rPr lang="en-US" sz="2200" spc="-90" dirty="0">
                    <a:solidFill>
                      <a:schemeClr val="tx1"/>
                    </a:solidFill>
                    <a:uFill>
                      <a:solidFill>
                        <a:srgbClr val="7F007F"/>
                      </a:solidFill>
                    </a:uFill>
                    <a:latin typeface="+mj-lt"/>
                    <a:cs typeface="Tahoma"/>
                  </a:rPr>
                  <a:t>assigned </a:t>
                </a:r>
                <a:r>
                  <a:rPr lang="en-US" sz="2200" spc="-85" dirty="0">
                    <a:solidFill>
                      <a:schemeClr val="tx1"/>
                    </a:solidFill>
                    <a:uFill>
                      <a:solidFill>
                        <a:srgbClr val="7F007F"/>
                      </a:solidFill>
                    </a:uFill>
                    <a:latin typeface="+mj-lt"/>
                    <a:cs typeface="Tahoma"/>
                  </a:rPr>
                  <a:t>a </a:t>
                </a:r>
                <a:r>
                  <a:rPr lang="en-US" sz="2200" spc="-80" dirty="0">
                    <a:solidFill>
                      <a:schemeClr val="tx1"/>
                    </a:solidFill>
                    <a:uFill>
                      <a:solidFill>
                        <a:srgbClr val="7F007F"/>
                      </a:solidFill>
                    </a:uFill>
                    <a:latin typeface="+mj-lt"/>
                    <a:cs typeface="Tahoma"/>
                  </a:rPr>
                  <a:t>common </a:t>
                </a:r>
                <a:r>
                  <a:rPr lang="en-US" sz="2200" spc="-80" dirty="0">
                    <a:solidFill>
                      <a:schemeClr val="tx1"/>
                    </a:solidFill>
                    <a:latin typeface="+mj-lt"/>
                    <a:cs typeface="Tahoma"/>
                  </a:rPr>
                  <a:t/>
                </a:r>
                <a:r>
                  <a:rPr lang="en-US" sz="2200" spc="-60" dirty="0">
                    <a:solidFill>
                      <a:schemeClr val="tx1"/>
                    </a:solidFill>
                    <a:uFill>
                      <a:solidFill>
                        <a:srgbClr val="7F007F"/>
                      </a:solidFill>
                    </a:uFill>
                    <a:latin typeface="+mj-lt"/>
                    <a:cs typeface="Tahoma"/>
                  </a:rPr>
                  <a:t>rank,</a:t>
                </a:r>
                <a:r>
                  <a:rPr lang="en-US" sz="2200" spc="-60" dirty="0">
                    <a:solidFill>
                      <a:schemeClr val="tx1"/>
                    </a:solidFill>
                    <a:latin typeface="+mj-lt"/>
                    <a:cs typeface="Tahoma"/>
                  </a:rPr>
                  <a:t/>
                </a:r>
                <a:r>
                  <a:rPr lang="en-US" sz="2200" spc="-65" dirty="0">
                    <a:solidFill>
                      <a:schemeClr val="tx1"/>
                    </a:solidFill>
                    <a:latin typeface="+mj-lt"/>
                    <a:cs typeface="Tahoma"/>
                  </a:rPr>
                  <a:t>which </a:t>
                </a:r>
                <a:r>
                  <a:rPr lang="en-US" sz="2200" spc="-55" dirty="0">
                    <a:solidFill>
                      <a:schemeClr val="tx1"/>
                    </a:solidFill>
                    <a:latin typeface="+mj-lt"/>
                    <a:cs typeface="Tahoma"/>
                  </a:rPr>
                  <a:t>is </a:t>
                </a:r>
                <a:r>
                  <a:rPr lang="en-US" sz="2200" spc="-45" dirty="0">
                    <a:solidFill>
                      <a:schemeClr val="tx1"/>
                    </a:solidFill>
                    <a:latin typeface="+mj-lt"/>
                    <a:cs typeface="Tahoma"/>
                  </a:rPr>
                  <a:t>arithmetic </a:t>
                </a:r>
                <a:r>
                  <a:rPr lang="en-US" sz="2200" spc="-105" dirty="0">
                    <a:solidFill>
                      <a:schemeClr val="tx1"/>
                    </a:solidFill>
                    <a:latin typeface="+mj-lt"/>
                    <a:cs typeface="Tahoma"/>
                  </a:rPr>
                  <a:t>mean </a:t>
                </a:r>
                <a:r>
                  <a:rPr lang="en-US" sz="2200" spc="-55" dirty="0">
                    <a:solidFill>
                      <a:schemeClr val="tx1"/>
                    </a:solidFill>
                    <a:latin typeface="+mj-lt"/>
                    <a:cs typeface="Tahoma"/>
                  </a:rPr>
                  <a:t>of </a:t>
                </a:r>
                <a:r>
                  <a:rPr lang="en-US" sz="2200" spc="-65" dirty="0">
                    <a:solidFill>
                      <a:schemeClr val="tx1"/>
                    </a:solidFill>
                    <a:latin typeface="+mj-lt"/>
                    <a:cs typeface="Tahoma"/>
                  </a:rPr>
                  <a:t>the </a:t>
                </a:r>
                <a:r>
                  <a:rPr lang="en-US" sz="2200" spc="-70" dirty="0">
                    <a:solidFill>
                      <a:schemeClr val="tx1"/>
                    </a:solidFill>
                    <a:latin typeface="+mj-lt"/>
                    <a:cs typeface="Tahoma"/>
                  </a:rPr>
                  <a:t>ranks</a:t>
                </a:r>
                <a:r>
                  <a:rPr lang="en-US" sz="2200" spc="55" dirty="0">
                    <a:solidFill>
                      <a:schemeClr val="tx1"/>
                    </a:solidFill>
                    <a:latin typeface="+mj-lt"/>
                    <a:cs typeface="Tahoma"/>
                  </a:rPr>
                  <a:t/>
                </a:r>
                <a:r>
                  <a:rPr lang="en-US" sz="2200" i="1" spc="-40" dirty="0">
                    <a:solidFill>
                      <a:schemeClr val="tx1"/>
                    </a:solidFill>
                    <a:latin typeface="+mj-lt"/>
                    <a:cs typeface="Trebuchet MS"/>
                  </a:rPr>
                  <a:t>k </a:t>
                </a:r>
                <a:r>
                  <a:rPr lang="en-US" sz="2200" spc="75" dirty="0">
                    <a:solidFill>
                      <a:schemeClr val="tx1"/>
                    </a:solidFill>
                    <a:latin typeface="+mj-lt"/>
                    <a:cs typeface="Tahoma"/>
                  </a:rPr>
                  <a:t>+ </a:t>
                </a:r>
                <a:r>
                  <a:rPr lang="en-US" sz="2200" spc="-120" dirty="0" smtClean="0">
                    <a:solidFill>
                      <a:schemeClr val="tx1"/>
                    </a:solidFill>
                    <a:latin typeface="+mj-lt"/>
                    <a:cs typeface="Tahoma"/>
                  </a:rPr>
                  <a:t>1</a:t>
                </a:r>
                <a:r>
                  <a:rPr lang="en-US" sz="2200" i="1" spc="-120" dirty="0" smtClean="0">
                    <a:solidFill>
                      <a:schemeClr val="tx1"/>
                    </a:solidFill>
                    <a:latin typeface="+mj-lt"/>
                    <a:cs typeface="Verdana"/>
                  </a:rPr>
                  <a:t>,</a:t>
                </a:r>
                <a:r>
                  <a:rPr lang="en-US" sz="2200" dirty="0" smtClean="0">
                    <a:latin typeface="+mj-lt"/>
                    <a:cs typeface="Verdana"/>
                  </a:rPr>
                  <a:t/>
                </a:r>
                <a:r>
                  <a:rPr lang="en-US" sz="2200" i="1" spc="-40" dirty="0" smtClean="0">
                    <a:solidFill>
                      <a:schemeClr val="tx1"/>
                    </a:solidFill>
                    <a:latin typeface="+mj-lt"/>
                    <a:cs typeface="Trebuchet MS"/>
                  </a:rPr>
                  <a:t>k</a:t>
                </a:r>
                <a:r>
                  <a:rPr lang="en-US" sz="2200" i="1" spc="10" dirty="0" smtClean="0">
                    <a:solidFill>
                      <a:schemeClr val="tx1"/>
                    </a:solidFill>
                    <a:latin typeface="+mj-lt"/>
                    <a:cs typeface="Trebuchet MS"/>
                  </a:rPr>
                  <a:t/>
                </a:r>
                <a:r>
                  <a:rPr lang="en-US" sz="2200" spc="75" dirty="0">
                    <a:solidFill>
                      <a:schemeClr val="tx1"/>
                    </a:solidFill>
                    <a:latin typeface="+mj-lt"/>
                    <a:cs typeface="Tahoma"/>
                  </a:rPr>
                  <a:t>+</a:t>
                </a:r>
                <a:r>
                  <a:rPr lang="en-US" sz="2200" spc="-150" dirty="0">
                    <a:solidFill>
                      <a:schemeClr val="tx1"/>
                    </a:solidFill>
                    <a:latin typeface="+mj-lt"/>
                    <a:cs typeface="Tahoma"/>
                  </a:rPr>
                  <a:t/>
                </a:r>
                <a:r>
                  <a:rPr lang="en-US" sz="2200" spc="-120" dirty="0">
                    <a:solidFill>
                      <a:schemeClr val="tx1"/>
                    </a:solidFill>
                    <a:latin typeface="+mj-lt"/>
                    <a:cs typeface="Tahoma"/>
                  </a:rPr>
                  <a:t>2</a:t>
                </a:r>
                <a:r>
                  <a:rPr lang="en-US" sz="2200" i="1" spc="-120" dirty="0">
                    <a:solidFill>
                      <a:schemeClr val="tx1"/>
                    </a:solidFill>
                    <a:latin typeface="+mj-lt"/>
                    <a:cs typeface="Verdana"/>
                  </a:rPr>
                  <a:t>,</a:t>
                </a:r>
                <a:r>
                  <a:rPr lang="en-US" sz="2200" i="1" spc="-310" dirty="0">
                    <a:solidFill>
                      <a:schemeClr val="tx1"/>
                    </a:solidFill>
                    <a:latin typeface="+mj-lt"/>
                    <a:cs typeface="Verdana"/>
                  </a:rPr>
                  <a:t/>
                </a:r>
                <a:r>
                  <a:rPr lang="en-US" sz="2200" i="1" spc="-155" dirty="0">
                    <a:solidFill>
                      <a:schemeClr val="tx1"/>
                    </a:solidFill>
                    <a:latin typeface="+mj-lt"/>
                    <a:cs typeface="Verdana"/>
                  </a:rPr>
                  <a:t>...,</a:t>
                </a:r>
                <a:r>
                  <a:rPr lang="en-US" sz="2200" i="1" spc="-310" dirty="0">
                    <a:solidFill>
                      <a:schemeClr val="tx1"/>
                    </a:solidFill>
                    <a:latin typeface="+mj-lt"/>
                    <a:cs typeface="Verdana"/>
                  </a:rPr>
                  <a:t/>
                </a:r>
                <a:r>
                  <a:rPr lang="en-US" sz="2200" i="1" spc="-40" dirty="0">
                    <a:solidFill>
                      <a:schemeClr val="tx1"/>
                    </a:solidFill>
                    <a:latin typeface="+mj-lt"/>
                    <a:cs typeface="Trebuchet MS"/>
                  </a:rPr>
                  <a:t>k</a:t>
                </a:r>
                <a:r>
                  <a:rPr lang="en-US" sz="2200" i="1" spc="15" dirty="0">
                    <a:solidFill>
                      <a:schemeClr val="tx1"/>
                    </a:solidFill>
                    <a:latin typeface="+mj-lt"/>
                    <a:cs typeface="Trebuchet MS"/>
                  </a:rPr>
                  <a:t/>
                </a:r>
                <a:r>
                  <a:rPr lang="en-US" sz="2200" spc="75" dirty="0">
                    <a:solidFill>
                      <a:schemeClr val="tx1"/>
                    </a:solidFill>
                    <a:latin typeface="+mj-lt"/>
                    <a:cs typeface="Tahoma"/>
                  </a:rPr>
                  <a:t>+</a:t>
                </a:r>
                <a:r>
                  <a:rPr lang="en-US" sz="2200" spc="-155" dirty="0">
                    <a:solidFill>
                      <a:schemeClr val="tx1"/>
                    </a:solidFill>
                    <a:latin typeface="+mj-lt"/>
                    <a:cs typeface="Tahoma"/>
                  </a:rPr>
                  <a:t/>
                </a:r>
                <a:r>
                  <a:rPr lang="en-US" sz="2200" i="1" spc="-45" dirty="0">
                    <a:solidFill>
                      <a:schemeClr val="tx1"/>
                    </a:solidFill>
                    <a:latin typeface="+mj-lt"/>
                    <a:cs typeface="Trebuchet MS"/>
                  </a:rPr>
                  <a:t>m</a:t>
                </a:r>
                <a:r>
                  <a:rPr lang="en-US" sz="2200" spc="-45" dirty="0" smtClean="0">
                    <a:solidFill>
                      <a:schemeClr val="tx1"/>
                    </a:solidFill>
                    <a:latin typeface="+mj-lt"/>
                    <a:cs typeface="Tahoma"/>
                  </a:rPr>
                  <a:t>.</a:t>
                </a:r>
                <a:endParaRPr lang="en-US" sz="2200" b="1" dirty="0" smtClean="0">
                  <a:solidFill>
                    <a:schemeClr val="tx1"/>
                  </a:solidFill>
                  <a:latin typeface="+mj-lt"/>
                </a:endParaRPr>
              </a:p>
              <a:p>
                <a:pPr marL="0" indent="0">
                  <a:buNone/>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a:rPr>
                        <m:t>𝒓</m:t>
                      </m:r>
                      <m:r>
                        <a:rPr lang="en-US" sz="2200" b="1" i="1" smtClean="0">
                          <a:solidFill>
                            <a:schemeClr val="tx1"/>
                          </a:solidFill>
                          <a:latin typeface="Cambria Math"/>
                        </a:rPr>
                        <m:t>=</m:t>
                      </m:r>
                      <m:r>
                        <a:rPr lang="en-US" sz="2200" b="1" i="1" smtClean="0">
                          <a:solidFill>
                            <a:schemeClr val="tx1"/>
                          </a:solidFill>
                          <a:latin typeface="Cambria Math"/>
                        </a:rPr>
                        <m:t>𝟏</m:t>
                      </m:r>
                      <m:r>
                        <a:rPr lang="en-US" sz="2200" b="1" i="1" smtClean="0">
                          <a:solidFill>
                            <a:schemeClr val="tx1"/>
                          </a:solidFill>
                          <a:latin typeface="Cambria Math"/>
                        </a:rPr>
                        <m:t>−</m:t>
                      </m:r>
                      <m:f>
                        <m:fPr>
                          <m:ctrlPr>
                            <a:rPr lang="en-US" sz="2200" b="1" i="1" smtClean="0">
                              <a:solidFill>
                                <a:schemeClr val="tx1"/>
                              </a:solidFill>
                              <a:latin typeface="Cambria Math"/>
                            </a:rPr>
                          </m:ctrlPr>
                        </m:fPr>
                        <m:num>
                          <m:r>
                            <a:rPr lang="en-US" sz="2200" b="1" i="1" smtClean="0">
                              <a:solidFill>
                                <a:schemeClr val="tx1"/>
                              </a:solidFill>
                              <a:latin typeface="Cambria Math"/>
                            </a:rPr>
                            <m:t>𝟔</m:t>
                          </m:r>
                          <m:d>
                            <m:dPr>
                              <m:begChr m:val="{"/>
                              <m:endChr m:val="}"/>
                              <m:ctrlPr>
                                <a:rPr lang="en-US" sz="2200" b="1" i="1" smtClean="0">
                                  <a:solidFill>
                                    <a:schemeClr val="tx1"/>
                                  </a:solidFill>
                                  <a:latin typeface="Cambria Math"/>
                                </a:rPr>
                              </m:ctrlPr>
                            </m:dPr>
                            <m:e>
                              <m:nary>
                                <m:naryPr>
                                  <m:chr m:val="∑"/>
                                  <m:subHide m:val="on"/>
                                  <m:supHide m:val="on"/>
                                  <m:ctrlPr>
                                    <a:rPr lang="en-US" sz="2200" b="1" i="1" smtClean="0">
                                      <a:solidFill>
                                        <a:schemeClr val="tx1"/>
                                      </a:solidFill>
                                      <a:latin typeface="Cambria Math"/>
                                    </a:rPr>
                                  </m:ctrlPr>
                                </m:naryPr>
                                <m:sub/>
                                <m:sup/>
                                <m:e>
                                  <m:sSup>
                                    <m:sSupPr>
                                      <m:ctrlPr>
                                        <a:rPr lang="en-US" sz="2200" b="1" i="1" smtClean="0">
                                          <a:solidFill>
                                            <a:schemeClr val="tx1"/>
                                          </a:solidFill>
                                          <a:latin typeface="Cambria Math"/>
                                        </a:rPr>
                                      </m:ctrlPr>
                                    </m:sSupPr>
                                    <m:e>
                                      <m:r>
                                        <a:rPr lang="en-US" sz="2200" b="1" i="1" smtClean="0">
                                          <a:solidFill>
                                            <a:schemeClr val="tx1"/>
                                          </a:solidFill>
                                          <a:latin typeface="Cambria Math"/>
                                        </a:rPr>
                                        <m:t>𝑫</m:t>
                                      </m:r>
                                    </m:e>
                                    <m:sup>
                                      <m:r>
                                        <a:rPr lang="en-US" sz="2200" b="1" i="1" smtClean="0">
                                          <a:solidFill>
                                            <a:schemeClr val="tx1"/>
                                          </a:solidFill>
                                          <a:latin typeface="Cambria Math"/>
                                        </a:rPr>
                                        <m:t>𝟐</m:t>
                                      </m:r>
                                    </m:sup>
                                  </m:sSup>
                                  <m:r>
                                    <a:rPr lang="en-US" sz="2200" b="1" i="1" smtClean="0">
                                      <a:solidFill>
                                        <a:schemeClr val="tx1"/>
                                      </a:solidFill>
                                      <a:latin typeface="Cambria Math"/>
                                    </a:rPr>
                                    <m:t>+</m:t>
                                  </m:r>
                                  <m:f>
                                    <m:fPr>
                                      <m:ctrlPr>
                                        <a:rPr lang="en-US" sz="2200" b="1" i="1" smtClean="0">
                                          <a:solidFill>
                                            <a:schemeClr val="tx1"/>
                                          </a:solidFill>
                                          <a:latin typeface="Cambria Math"/>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d>
                                    <m:dPr>
                                      <m:ctrlPr>
                                        <a:rPr lang="en-US" sz="2200" b="1" i="1" smtClean="0">
                                          <a:solidFill>
                                            <a:schemeClr val="tx1"/>
                                          </a:solidFill>
                                          <a:latin typeface="Cambria Math"/>
                                        </a:rPr>
                                      </m:ctrlPr>
                                    </m:dPr>
                                    <m:e>
                                      <m:sSup>
                                        <m:sSupPr>
                                          <m:ctrlPr>
                                            <a:rPr lang="en-US" sz="2200" b="1" i="1" smtClean="0">
                                              <a:solidFill>
                                                <a:schemeClr val="tx1"/>
                                              </a:solidFill>
                                              <a:latin typeface="Cambria Math"/>
                                            </a:rPr>
                                          </m:ctrlPr>
                                        </m:sSupPr>
                                        <m:e>
                                          <m:sSub>
                                            <m:sSubPr>
                                              <m:ctrlPr>
                                                <a:rPr lang="en-US" sz="2200" b="1" i="1" smtClean="0">
                                                  <a:solidFill>
                                                    <a:schemeClr val="tx1"/>
                                                  </a:solidFill>
                                                  <a:latin typeface="Cambria Math"/>
                                                </a:rPr>
                                              </m:ctrlPr>
                                            </m:sSubPr>
                                            <m:e>
                                              <m:r>
                                                <a:rPr lang="en-US" sz="2200" b="1" i="1" smtClean="0">
                                                  <a:solidFill>
                                                    <a:schemeClr val="tx1"/>
                                                  </a:solidFill>
                                                  <a:latin typeface="Cambria Math"/>
                                                </a:rPr>
                                                <m:t>𝒎</m:t>
                                              </m:r>
                                            </m:e>
                                            <m:sub>
                                              <m:r>
                                                <a:rPr lang="en-US" sz="2200" b="1" i="1" smtClean="0">
                                                  <a:solidFill>
                                                    <a:schemeClr val="tx1"/>
                                                  </a:solidFill>
                                                  <a:latin typeface="Cambria Math"/>
                                                </a:rPr>
                                                <m:t>𝟏</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f>
                                    <m:fPr>
                                      <m:ctrlPr>
                                        <a:rPr lang="en-US" sz="2200" b="1" i="1" smtClean="0">
                                          <a:solidFill>
                                            <a:schemeClr val="tx1"/>
                                          </a:solidFill>
                                          <a:latin typeface="Cambria Math"/>
                                        </a:rPr>
                                      </m:ctrlPr>
                                    </m:fPr>
                                    <m:num>
                                      <m:r>
                                        <a:rPr lang="en-US" sz="2200" b="1" i="1" smtClean="0">
                                          <a:solidFill>
                                            <a:schemeClr val="tx1"/>
                                          </a:solidFill>
                                          <a:latin typeface="Cambria Math"/>
                                        </a:rPr>
                                        <m:t>𝟏</m:t>
                                      </m:r>
                                    </m:num>
                                    <m:den>
                                      <m:r>
                                        <a:rPr lang="en-US" sz="2200" b="1" i="1" smtClean="0">
                                          <a:solidFill>
                                            <a:schemeClr val="tx1"/>
                                          </a:solidFill>
                                          <a:latin typeface="Cambria Math"/>
                                        </a:rPr>
                                        <m:t>𝟏𝟐</m:t>
                                      </m:r>
                                    </m:den>
                                  </m:f>
                                  <m:sSub>
                                    <m:sSubPr>
                                      <m:ctrlPr>
                                        <a:rPr lang="en-US" sz="2200" b="1" i="1" smtClean="0">
                                          <a:solidFill>
                                            <a:schemeClr val="tx1"/>
                                          </a:solidFill>
                                          <a:latin typeface="Cambria Math"/>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d>
                                    <m:dPr>
                                      <m:ctrlPr>
                                        <a:rPr lang="en-US" sz="2200" b="1" i="1" smtClean="0">
                                          <a:solidFill>
                                            <a:schemeClr val="tx1"/>
                                          </a:solidFill>
                                          <a:latin typeface="Cambria Math"/>
                                        </a:rPr>
                                      </m:ctrlPr>
                                    </m:dPr>
                                    <m:e>
                                      <m:sSup>
                                        <m:sSupPr>
                                          <m:ctrlPr>
                                            <a:rPr lang="en-US" sz="2200" b="1" i="1" smtClean="0">
                                              <a:solidFill>
                                                <a:schemeClr val="tx1"/>
                                              </a:solidFill>
                                              <a:latin typeface="Cambria Math"/>
                                            </a:rPr>
                                          </m:ctrlPr>
                                        </m:sSupPr>
                                        <m:e>
                                          <m:sSub>
                                            <m:sSubPr>
                                              <m:ctrlPr>
                                                <a:rPr lang="en-US" sz="2200" b="1" i="1" smtClean="0">
                                                  <a:solidFill>
                                                    <a:schemeClr val="tx1"/>
                                                  </a:solidFill>
                                                  <a:latin typeface="Cambria Math"/>
                                                </a:rPr>
                                              </m:ctrlPr>
                                            </m:sSubPr>
                                            <m:e>
                                              <m:r>
                                                <a:rPr lang="en-US" sz="2200" b="1" i="1" smtClean="0">
                                                  <a:solidFill>
                                                    <a:schemeClr val="tx1"/>
                                                  </a:solidFill>
                                                  <a:latin typeface="Cambria Math"/>
                                                </a:rPr>
                                                <m:t>𝒎</m:t>
                                              </m:r>
                                            </m:e>
                                            <m:sub>
                                              <m:r>
                                                <a:rPr lang="en-US" sz="2200" b="1" i="1" smtClean="0">
                                                  <a:solidFill>
                                                    <a:schemeClr val="tx1"/>
                                                  </a:solidFill>
                                                  <a:latin typeface="Cambria Math"/>
                                                </a:rPr>
                                                <m:t>𝟐</m:t>
                                              </m:r>
                                            </m:sub>
                                          </m:sSub>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r>
                                    <a:rPr lang="en-US" sz="2200" b="1" i="1" smtClean="0">
                                      <a:solidFill>
                                        <a:schemeClr val="tx1"/>
                                      </a:solidFill>
                                      <a:latin typeface="Cambria Math"/>
                                    </a:rPr>
                                    <m:t>+…</m:t>
                                  </m:r>
                                </m:e>
                              </m:nary>
                            </m:e>
                          </m:d>
                        </m:num>
                        <m:den>
                          <m:r>
                            <a:rPr lang="en-US" sz="2200" b="1" i="1" smtClean="0">
                              <a:solidFill>
                                <a:schemeClr val="tx1"/>
                              </a:solidFill>
                              <a:latin typeface="Cambria Math"/>
                            </a:rPr>
                            <m:t>𝒏</m:t>
                          </m:r>
                          <m:d>
                            <m:dPr>
                              <m:ctrlPr>
                                <a:rPr lang="en-US" sz="2200" b="1" i="1" smtClean="0">
                                  <a:solidFill>
                                    <a:schemeClr val="tx1"/>
                                  </a:solidFill>
                                  <a:latin typeface="Cambria Math"/>
                                </a:rPr>
                              </m:ctrlPr>
                            </m:dPr>
                            <m:e>
                              <m:sSup>
                                <m:sSupPr>
                                  <m:ctrlPr>
                                    <a:rPr lang="en-US" sz="2200" b="1" i="1" smtClean="0">
                                      <a:solidFill>
                                        <a:schemeClr val="tx1"/>
                                      </a:solidFill>
                                      <a:latin typeface="Cambria Math"/>
                                    </a:rPr>
                                  </m:ctrlPr>
                                </m:sSupPr>
                                <m:e>
                                  <m:r>
                                    <a:rPr lang="en-US" sz="2200" b="1" i="1" smtClean="0">
                                      <a:solidFill>
                                        <a:schemeClr val="tx1"/>
                                      </a:solidFill>
                                      <a:latin typeface="Cambria Math"/>
                                    </a:rPr>
                                    <m:t>𝒏</m:t>
                                  </m:r>
                                </m:e>
                                <m:sup>
                                  <m:r>
                                    <a:rPr lang="en-US" sz="2200" b="1" i="1" smtClean="0">
                                      <a:solidFill>
                                        <a:schemeClr val="tx1"/>
                                      </a:solidFill>
                                      <a:latin typeface="Cambria Math"/>
                                    </a:rPr>
                                    <m:t>𝟐</m:t>
                                  </m:r>
                                </m:sup>
                              </m:sSup>
                              <m:r>
                                <a:rPr lang="en-US" sz="2200" b="1" i="1" smtClean="0">
                                  <a:solidFill>
                                    <a:schemeClr val="tx1"/>
                                  </a:solidFill>
                                  <a:latin typeface="Cambria Math"/>
                                </a:rPr>
                                <m:t>−</m:t>
                              </m:r>
                              <m:r>
                                <a:rPr lang="en-US" sz="2200" b="1" i="1" smtClean="0">
                                  <a:solidFill>
                                    <a:schemeClr val="tx1"/>
                                  </a:solidFill>
                                  <a:latin typeface="Cambria Math"/>
                                </a:rPr>
                                <m:t>𝟏</m:t>
                              </m:r>
                            </m:e>
                          </m:d>
                        </m:den>
                      </m:f>
                    </m:oMath>
                  </m:oMathPara>
                </a14:m>
                <a:endParaRPr lang="en-US" sz="2200" b="1" dirty="0" smtClean="0">
                  <a:solidFill>
                    <a:schemeClr val="tx1"/>
                  </a:solidFill>
                  <a:latin typeface="+mj-lt"/>
                </a:endParaRPr>
              </a:p>
              <a:p>
                <a:pPr marL="0" indent="0">
                  <a:buNone/>
                </a:pPr>
                <a:endParaRPr lang="en-US" sz="2200" b="1" dirty="0">
                  <a:solidFill>
                    <a:schemeClr val="tx1"/>
                  </a:solidFill>
                  <a:latin typeface="+mj-lt"/>
                </a:endParaRPr>
              </a:p>
              <a:p>
                <a:endParaRPr lang="en-US" sz="2200" b="1" dirty="0" smtClean="0">
                  <a:solidFill>
                    <a:schemeClr val="tx1"/>
                  </a:solidFill>
                  <a:latin typeface="+mj-lt"/>
                </a:endParaRPr>
              </a:p>
              <a:p>
                <a:endParaRPr lang="en-US" sz="2200" b="1" dirty="0" smtClean="0">
                  <a:solidFill>
                    <a:schemeClr val="tx1"/>
                  </a:solidFill>
                  <a:latin typeface="+mj-lt"/>
                </a:endParaRPr>
              </a:p>
              <a:p>
                <a:endParaRPr lang="en-US" sz="2200" dirty="0">
                  <a:solidFill>
                    <a:schemeClr val="tx1"/>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357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55AB0A7-D2A1-4CEC-BC6E-C08E14EFE1B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 Tied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31943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smtClean="0">
                <a:solidFill>
                  <a:schemeClr val="tx1"/>
                </a:solidFill>
                <a:latin typeface="+mj-lt"/>
              </a:rPr>
              <a:t>Question:</a:t>
            </a:r>
            <a:r>
              <a:rPr lang="en-US" sz="2200" dirty="0" smtClean="0">
                <a:solidFill>
                  <a:schemeClr val="tx1"/>
                </a:solidFill>
                <a:latin typeface="+mj-lt"/>
              </a:rPr>
              <a:t> Obtain the rank correlation co-efficient for the following data:</a:t>
            </a:r>
          </a:p>
          <a:p>
            <a:pPr marL="0" indent="0">
              <a:buNone/>
            </a:pPr>
            <a:endParaRPr lang="en-US" sz="2200" b="1" dirty="0" smtClean="0">
              <a:solidFill>
                <a:schemeClr val="tx1"/>
              </a:solidFill>
              <a:latin typeface="+mj-lt"/>
            </a:endParaRPr>
          </a:p>
          <a:p>
            <a:pPr marL="0" indent="0">
              <a:buNone/>
            </a:pPr>
            <a:endParaRPr lang="en-US" sz="2200" b="1" dirty="0">
              <a:latin typeface="+mj-lt"/>
            </a:endParaRPr>
          </a:p>
          <a:p>
            <a:pPr marL="0" indent="0">
              <a:buNone/>
            </a:pPr>
            <a:endParaRPr lang="en-US" sz="2200" b="1" dirty="0" smtClean="0">
              <a:solidFill>
                <a:schemeClr val="tx1"/>
              </a:solidFill>
              <a:latin typeface="+mj-lt"/>
            </a:endParaRPr>
          </a:p>
          <a:p>
            <a:pPr marL="0" indent="0">
              <a:buNone/>
            </a:pPr>
            <a:endParaRPr lang="en-US" sz="2200" b="1" dirty="0">
              <a:latin typeface="+mj-lt"/>
            </a:endParaRPr>
          </a:p>
          <a:p>
            <a:pPr marL="0" indent="0">
              <a:buNone/>
            </a:pPr>
            <a:r>
              <a:rPr lang="en-US" sz="2200" b="1" dirty="0" smtClean="0"/>
              <a:t>Solution: </a:t>
            </a:r>
            <a:r>
              <a:rPr lang="en-US" sz="2200" dirty="0" smtClean="0"/>
              <a:t>Here </a:t>
            </a:r>
            <a:r>
              <a:rPr lang="en-US" sz="2200" dirty="0"/>
              <a:t>marks are given so write down the ranks</a:t>
            </a:r>
          </a:p>
          <a:p>
            <a:pPr marL="0" indent="0">
              <a:buNone/>
            </a:pPr>
            <a:endParaRPr lang="en-US" sz="2200" b="1" dirty="0" smtClean="0">
              <a:solidFill>
                <a:schemeClr val="tx1"/>
              </a:solidFill>
              <a:latin typeface="+mj-lt"/>
            </a:endParaRPr>
          </a:p>
          <a:p>
            <a:endParaRPr lang="en-US" sz="2200" b="1" dirty="0">
              <a:solidFill>
                <a:schemeClr val="tx1"/>
              </a:solidFill>
              <a:latin typeface="+mj-lt"/>
            </a:endParaRPr>
          </a:p>
          <a:p>
            <a:endParaRPr lang="en-US" sz="2200" b="1" dirty="0" smtClean="0">
              <a:solidFill>
                <a:schemeClr val="tx1"/>
              </a:solidFill>
              <a:latin typeface="+mj-lt"/>
            </a:endParaRPr>
          </a:p>
          <a:p>
            <a:endParaRPr lang="en-US" sz="2200" b="1" dirty="0" smtClean="0">
              <a:solidFill>
                <a:schemeClr val="tx1"/>
              </a:solidFill>
              <a:latin typeface="+mj-lt"/>
            </a:endParaRPr>
          </a:p>
          <a:p>
            <a:endParaRPr lang="en-US" sz="2200" dirty="0">
              <a:solidFill>
                <a:schemeClr val="tx1"/>
              </a:solidFill>
              <a:latin typeface="+mj-lt"/>
            </a:endParaRPr>
          </a:p>
        </p:txBody>
      </p:sp>
      <p:sp>
        <p:nvSpPr>
          <p:cNvPr id="4" name="Date Placeholder 3"/>
          <p:cNvSpPr>
            <a:spLocks noGrp="1"/>
          </p:cNvSpPr>
          <p:nvPr>
            <p:ph type="dt" sz="half" idx="10"/>
          </p:nvPr>
        </p:nvSpPr>
        <p:spPr/>
        <p:txBody>
          <a:bodyPr/>
          <a:lstStyle/>
          <a:p>
            <a:fld id="{6CEE3062-1959-4B3A-ABB0-33A8C0B4ED58}"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609073687"/>
                  </p:ext>
                </p:extLst>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gridCol w="508000"/>
                    <a:gridCol w="508000"/>
                    <a:gridCol w="508000"/>
                    <a:gridCol w="508000"/>
                    <a:gridCol w="508000"/>
                    <a:gridCol w="508000"/>
                    <a:gridCol w="508000"/>
                    <a:gridCol w="508000"/>
                    <a:gridCol w="508000"/>
                    <a:gridCol w="508000"/>
                  </a:tblGrid>
                  <a:tr h="1422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r>
                            <a:rPr lang="en-US" dirty="0" smtClean="0"/>
                            <a:t>68</a:t>
                          </a:r>
                          <a:endParaRPr lang="en-US" dirty="0"/>
                        </a:p>
                      </a:txBody>
                      <a:tcPr/>
                    </a:tc>
                    <a:tc>
                      <a:txBody>
                        <a:bodyPr/>
                        <a:lstStyle/>
                        <a:p>
                          <a:r>
                            <a:rPr lang="en-US" dirty="0" smtClean="0"/>
                            <a:t>64</a:t>
                          </a:r>
                          <a:endParaRPr lang="en-US" dirty="0"/>
                        </a:p>
                      </a:txBody>
                      <a:tcPr/>
                    </a:tc>
                    <a:tc>
                      <a:txBody>
                        <a:bodyPr/>
                        <a:lstStyle/>
                        <a:p>
                          <a:r>
                            <a:rPr lang="en-US" dirty="0" smtClean="0"/>
                            <a:t>75</a:t>
                          </a:r>
                          <a:endParaRPr lang="en-US" dirty="0"/>
                        </a:p>
                      </a:txBody>
                      <a:tcPr/>
                    </a:tc>
                    <a:tc>
                      <a:txBody>
                        <a:bodyPr/>
                        <a:lstStyle/>
                        <a:p>
                          <a:r>
                            <a:rPr lang="en-US" dirty="0" smtClean="0"/>
                            <a:t>50</a:t>
                          </a:r>
                          <a:endParaRPr lang="en-US" dirty="0"/>
                        </a:p>
                      </a:txBody>
                      <a:tcPr/>
                    </a:tc>
                    <a:tc>
                      <a:txBody>
                        <a:bodyPr/>
                        <a:lstStyle/>
                        <a:p>
                          <a:r>
                            <a:rPr lang="en-US" dirty="0" smtClean="0"/>
                            <a:t>64</a:t>
                          </a:r>
                          <a:endParaRPr lang="en-US" dirty="0"/>
                        </a:p>
                      </a:txBody>
                      <a:tcPr/>
                    </a:tc>
                    <a:tc>
                      <a:txBody>
                        <a:bodyPr/>
                        <a:lstStyle/>
                        <a:p>
                          <a:r>
                            <a:rPr lang="en-US" dirty="0" smtClean="0"/>
                            <a:t>80</a:t>
                          </a:r>
                          <a:endParaRPr lang="en-US" dirty="0"/>
                        </a:p>
                      </a:txBody>
                      <a:tcPr/>
                    </a:tc>
                    <a:tc>
                      <a:txBody>
                        <a:bodyPr/>
                        <a:lstStyle/>
                        <a:p>
                          <a:r>
                            <a:rPr lang="en-US" dirty="0" smtClean="0"/>
                            <a:t>75</a:t>
                          </a:r>
                          <a:endParaRPr lang="en-US" dirty="0"/>
                        </a:p>
                      </a:txBody>
                      <a:tcPr/>
                    </a:tc>
                    <a:tc>
                      <a:txBody>
                        <a:bodyPr/>
                        <a:lstStyle/>
                        <a:p>
                          <a:r>
                            <a:rPr lang="en-US" dirty="0" smtClean="0"/>
                            <a:t>40</a:t>
                          </a:r>
                          <a:endParaRPr lang="en-US" dirty="0"/>
                        </a:p>
                      </a:txBody>
                      <a:tcPr/>
                    </a:tc>
                    <a:tc>
                      <a:txBody>
                        <a:bodyPr/>
                        <a:lstStyle/>
                        <a:p>
                          <a:r>
                            <a:rPr lang="en-US" dirty="0" smtClean="0"/>
                            <a:t>55</a:t>
                          </a:r>
                          <a:endParaRPr lang="en-US" dirty="0"/>
                        </a:p>
                      </a:txBody>
                      <a:tcPr/>
                    </a:tc>
                    <a:tc>
                      <a:txBody>
                        <a:bodyPr/>
                        <a:lstStyle/>
                        <a:p>
                          <a:r>
                            <a:rPr lang="en-US" dirty="0" smtClean="0"/>
                            <a:t>64</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oMath>
                            </m:oMathPara>
                          </a14:m>
                          <a:endParaRPr lang="en-US" dirty="0"/>
                        </a:p>
                      </a:txBody>
                      <a:tcPr/>
                    </a:tc>
                    <a:tc>
                      <a:txBody>
                        <a:bodyPr/>
                        <a:lstStyle/>
                        <a:p>
                          <a:r>
                            <a:rPr lang="en-US" dirty="0" smtClean="0"/>
                            <a:t>62</a:t>
                          </a:r>
                          <a:endParaRPr lang="en-US" dirty="0"/>
                        </a:p>
                      </a:txBody>
                      <a:tcPr/>
                    </a:tc>
                    <a:tc>
                      <a:txBody>
                        <a:bodyPr/>
                        <a:lstStyle/>
                        <a:p>
                          <a:r>
                            <a:rPr lang="en-US" dirty="0" smtClean="0"/>
                            <a:t>58</a:t>
                          </a:r>
                          <a:endParaRPr lang="en-US" dirty="0"/>
                        </a:p>
                      </a:txBody>
                      <a:tcPr/>
                    </a:tc>
                    <a:tc>
                      <a:txBody>
                        <a:bodyPr/>
                        <a:lstStyle/>
                        <a:p>
                          <a:r>
                            <a:rPr lang="en-US" dirty="0" smtClean="0"/>
                            <a:t>68</a:t>
                          </a:r>
                          <a:endParaRPr lang="en-US" dirty="0"/>
                        </a:p>
                      </a:txBody>
                      <a:tcPr/>
                    </a:tc>
                    <a:tc>
                      <a:txBody>
                        <a:bodyPr/>
                        <a:lstStyle/>
                        <a:p>
                          <a:r>
                            <a:rPr lang="en-US" dirty="0" smtClean="0"/>
                            <a:t>45</a:t>
                          </a:r>
                          <a:endParaRPr lang="en-US" dirty="0"/>
                        </a:p>
                      </a:txBody>
                      <a:tcPr/>
                    </a:tc>
                    <a:tc>
                      <a:txBody>
                        <a:bodyPr/>
                        <a:lstStyle/>
                        <a:p>
                          <a:r>
                            <a:rPr lang="en-US" dirty="0" smtClean="0"/>
                            <a:t>81</a:t>
                          </a:r>
                          <a:endParaRPr lang="en-US" dirty="0"/>
                        </a:p>
                      </a:txBody>
                      <a:tcPr/>
                    </a:tc>
                    <a:tc>
                      <a:txBody>
                        <a:bodyPr/>
                        <a:lstStyle/>
                        <a:p>
                          <a:r>
                            <a:rPr lang="en-US" dirty="0" smtClean="0"/>
                            <a:t>60</a:t>
                          </a:r>
                          <a:endParaRPr lang="en-US" dirty="0"/>
                        </a:p>
                      </a:txBody>
                      <a:tcPr/>
                    </a:tc>
                    <a:tc>
                      <a:txBody>
                        <a:bodyPr/>
                        <a:lstStyle/>
                        <a:p>
                          <a:r>
                            <a:rPr lang="en-US" dirty="0" smtClean="0"/>
                            <a:t>68</a:t>
                          </a:r>
                          <a:endParaRPr lang="en-US" dirty="0"/>
                        </a:p>
                      </a:txBody>
                      <a:tcPr/>
                    </a:tc>
                    <a:tc>
                      <a:txBody>
                        <a:bodyPr/>
                        <a:lstStyle/>
                        <a:p>
                          <a:r>
                            <a:rPr lang="en-US" dirty="0" smtClean="0"/>
                            <a:t>48</a:t>
                          </a:r>
                          <a:endParaRPr lang="en-US" dirty="0"/>
                        </a:p>
                      </a:txBody>
                      <a:tcPr/>
                    </a:tc>
                    <a:tc>
                      <a:txBody>
                        <a:bodyPr/>
                        <a:lstStyle/>
                        <a:p>
                          <a:r>
                            <a:rPr lang="en-US" dirty="0" smtClean="0"/>
                            <a:t>50</a:t>
                          </a:r>
                          <a:endParaRPr lang="en-US" dirty="0"/>
                        </a:p>
                      </a:txBody>
                      <a:tcPr/>
                    </a:tc>
                    <a:tc>
                      <a:txBody>
                        <a:bodyPr/>
                        <a:lstStyle/>
                        <a:p>
                          <a:r>
                            <a:rPr lang="en-US" dirty="0" smtClean="0"/>
                            <a:t>70</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823281042"/>
                  </p:ext>
                </p:extLst>
              </p:nvPr>
            </p:nvGraphicFramePr>
            <p:xfrm>
              <a:off x="1143000" y="2286000"/>
              <a:ext cx="5588000" cy="736600"/>
            </p:xfrm>
            <a:graphic>
              <a:graphicData uri="http://schemas.openxmlformats.org/drawingml/2006/table">
                <a:tbl>
                  <a:tblPr firstRow="1" bandRow="1">
                    <a:tableStyleId>{5C22544A-7EE6-4342-B048-85BDC9FD1C3A}</a:tableStyleId>
                  </a:tblPr>
                  <a:tblGrid>
                    <a:gridCol w="508000"/>
                    <a:gridCol w="508000"/>
                    <a:gridCol w="508000"/>
                    <a:gridCol w="508000"/>
                    <a:gridCol w="508000"/>
                    <a:gridCol w="508000"/>
                    <a:gridCol w="508000"/>
                    <a:gridCol w="508000"/>
                    <a:gridCol w="508000"/>
                    <a:gridCol w="508000"/>
                    <a:gridCol w="508000"/>
                  </a:tblGrid>
                  <a:tr h="365760">
                    <a:tc>
                      <a:txBody>
                        <a:bodyPr/>
                        <a:lstStyle/>
                        <a:p>
                          <a:endParaRPr lang="en-US"/>
                        </a:p>
                      </a:txBody>
                      <a:tcPr>
                        <a:blipFill rotWithShape="1">
                          <a:blip r:embed="rId3"/>
                          <a:stretch>
                            <a:fillRect l="-1205" t="-8333" r="-1004819" b="-126667"/>
                          </a:stretch>
                        </a:blipFill>
                      </a:tcPr>
                    </a:tc>
                    <a:tc>
                      <a:txBody>
                        <a:bodyPr/>
                        <a:lstStyle/>
                        <a:p>
                          <a:r>
                            <a:rPr lang="en-US" dirty="0" smtClean="0"/>
                            <a:t>68</a:t>
                          </a:r>
                          <a:endParaRPr lang="en-US" dirty="0"/>
                        </a:p>
                      </a:txBody>
                      <a:tcPr/>
                    </a:tc>
                    <a:tc>
                      <a:txBody>
                        <a:bodyPr/>
                        <a:lstStyle/>
                        <a:p>
                          <a:r>
                            <a:rPr lang="en-US" dirty="0" smtClean="0"/>
                            <a:t>64</a:t>
                          </a:r>
                          <a:endParaRPr lang="en-US" dirty="0"/>
                        </a:p>
                      </a:txBody>
                      <a:tcPr/>
                    </a:tc>
                    <a:tc>
                      <a:txBody>
                        <a:bodyPr/>
                        <a:lstStyle/>
                        <a:p>
                          <a:r>
                            <a:rPr lang="en-US" dirty="0" smtClean="0"/>
                            <a:t>75</a:t>
                          </a:r>
                          <a:endParaRPr lang="en-US" dirty="0"/>
                        </a:p>
                      </a:txBody>
                      <a:tcPr/>
                    </a:tc>
                    <a:tc>
                      <a:txBody>
                        <a:bodyPr/>
                        <a:lstStyle/>
                        <a:p>
                          <a:r>
                            <a:rPr lang="en-US" dirty="0" smtClean="0"/>
                            <a:t>50</a:t>
                          </a:r>
                          <a:endParaRPr lang="en-US" dirty="0"/>
                        </a:p>
                      </a:txBody>
                      <a:tcPr/>
                    </a:tc>
                    <a:tc>
                      <a:txBody>
                        <a:bodyPr/>
                        <a:lstStyle/>
                        <a:p>
                          <a:r>
                            <a:rPr lang="en-US" dirty="0" smtClean="0"/>
                            <a:t>64</a:t>
                          </a:r>
                          <a:endParaRPr lang="en-US" dirty="0"/>
                        </a:p>
                      </a:txBody>
                      <a:tcPr/>
                    </a:tc>
                    <a:tc>
                      <a:txBody>
                        <a:bodyPr/>
                        <a:lstStyle/>
                        <a:p>
                          <a:r>
                            <a:rPr lang="en-US" dirty="0" smtClean="0"/>
                            <a:t>80</a:t>
                          </a:r>
                          <a:endParaRPr lang="en-US" dirty="0"/>
                        </a:p>
                      </a:txBody>
                      <a:tcPr/>
                    </a:tc>
                    <a:tc>
                      <a:txBody>
                        <a:bodyPr/>
                        <a:lstStyle/>
                        <a:p>
                          <a:r>
                            <a:rPr lang="en-US" dirty="0" smtClean="0"/>
                            <a:t>75</a:t>
                          </a:r>
                          <a:endParaRPr lang="en-US" dirty="0"/>
                        </a:p>
                      </a:txBody>
                      <a:tcPr/>
                    </a:tc>
                    <a:tc>
                      <a:txBody>
                        <a:bodyPr/>
                        <a:lstStyle/>
                        <a:p>
                          <a:r>
                            <a:rPr lang="en-US" dirty="0" smtClean="0"/>
                            <a:t>40</a:t>
                          </a:r>
                          <a:endParaRPr lang="en-US" dirty="0"/>
                        </a:p>
                      </a:txBody>
                      <a:tcPr/>
                    </a:tc>
                    <a:tc>
                      <a:txBody>
                        <a:bodyPr/>
                        <a:lstStyle/>
                        <a:p>
                          <a:r>
                            <a:rPr lang="en-US" dirty="0" smtClean="0"/>
                            <a:t>55</a:t>
                          </a:r>
                          <a:endParaRPr lang="en-US" dirty="0"/>
                        </a:p>
                      </a:txBody>
                      <a:tcPr/>
                    </a:tc>
                    <a:tc>
                      <a:txBody>
                        <a:bodyPr/>
                        <a:lstStyle/>
                        <a:p>
                          <a:r>
                            <a:rPr lang="en-US" dirty="0" smtClean="0"/>
                            <a:t>64</a:t>
                          </a:r>
                          <a:endParaRPr lang="en-US" dirty="0"/>
                        </a:p>
                      </a:txBody>
                      <a:tcPr/>
                    </a:tc>
                  </a:tr>
                  <a:tr h="370840">
                    <a:tc>
                      <a:txBody>
                        <a:bodyPr/>
                        <a:lstStyle/>
                        <a:p>
                          <a:endParaRPr lang="en-US"/>
                        </a:p>
                      </a:txBody>
                      <a:tcPr>
                        <a:blipFill rotWithShape="1">
                          <a:blip r:embed="rId3"/>
                          <a:stretch>
                            <a:fillRect l="-1205" t="-106557" r="-1004819" b="-24590"/>
                          </a:stretch>
                        </a:blipFill>
                      </a:tcPr>
                    </a:tc>
                    <a:tc>
                      <a:txBody>
                        <a:bodyPr/>
                        <a:lstStyle/>
                        <a:p>
                          <a:r>
                            <a:rPr lang="en-US" dirty="0" smtClean="0"/>
                            <a:t>62</a:t>
                          </a:r>
                          <a:endParaRPr lang="en-US" dirty="0"/>
                        </a:p>
                      </a:txBody>
                      <a:tcPr/>
                    </a:tc>
                    <a:tc>
                      <a:txBody>
                        <a:bodyPr/>
                        <a:lstStyle/>
                        <a:p>
                          <a:r>
                            <a:rPr lang="en-US" dirty="0" smtClean="0"/>
                            <a:t>58</a:t>
                          </a:r>
                          <a:endParaRPr lang="en-US" dirty="0"/>
                        </a:p>
                      </a:txBody>
                      <a:tcPr/>
                    </a:tc>
                    <a:tc>
                      <a:txBody>
                        <a:bodyPr/>
                        <a:lstStyle/>
                        <a:p>
                          <a:r>
                            <a:rPr lang="en-US" dirty="0" smtClean="0"/>
                            <a:t>68</a:t>
                          </a:r>
                          <a:endParaRPr lang="en-US" dirty="0"/>
                        </a:p>
                      </a:txBody>
                      <a:tcPr/>
                    </a:tc>
                    <a:tc>
                      <a:txBody>
                        <a:bodyPr/>
                        <a:lstStyle/>
                        <a:p>
                          <a:r>
                            <a:rPr lang="en-US" dirty="0" smtClean="0"/>
                            <a:t>45</a:t>
                          </a:r>
                          <a:endParaRPr lang="en-US" dirty="0"/>
                        </a:p>
                      </a:txBody>
                      <a:tcPr/>
                    </a:tc>
                    <a:tc>
                      <a:txBody>
                        <a:bodyPr/>
                        <a:lstStyle/>
                        <a:p>
                          <a:r>
                            <a:rPr lang="en-US" dirty="0" smtClean="0"/>
                            <a:t>81</a:t>
                          </a:r>
                          <a:endParaRPr lang="en-US" dirty="0"/>
                        </a:p>
                      </a:txBody>
                      <a:tcPr/>
                    </a:tc>
                    <a:tc>
                      <a:txBody>
                        <a:bodyPr/>
                        <a:lstStyle/>
                        <a:p>
                          <a:r>
                            <a:rPr lang="en-US" dirty="0" smtClean="0"/>
                            <a:t>60</a:t>
                          </a:r>
                          <a:endParaRPr lang="en-US" dirty="0"/>
                        </a:p>
                      </a:txBody>
                      <a:tcPr/>
                    </a:tc>
                    <a:tc>
                      <a:txBody>
                        <a:bodyPr/>
                        <a:lstStyle/>
                        <a:p>
                          <a:r>
                            <a:rPr lang="en-US" dirty="0" smtClean="0"/>
                            <a:t>68</a:t>
                          </a:r>
                          <a:endParaRPr lang="en-US" dirty="0"/>
                        </a:p>
                      </a:txBody>
                      <a:tcPr/>
                    </a:tc>
                    <a:tc>
                      <a:txBody>
                        <a:bodyPr/>
                        <a:lstStyle/>
                        <a:p>
                          <a:r>
                            <a:rPr lang="en-US" dirty="0" smtClean="0"/>
                            <a:t>48</a:t>
                          </a:r>
                          <a:endParaRPr lang="en-US" dirty="0"/>
                        </a:p>
                      </a:txBody>
                      <a:tcPr/>
                    </a:tc>
                    <a:tc>
                      <a:txBody>
                        <a:bodyPr/>
                        <a:lstStyle/>
                        <a:p>
                          <a:r>
                            <a:rPr lang="en-US" dirty="0" smtClean="0"/>
                            <a:t>50</a:t>
                          </a:r>
                          <a:endParaRPr lang="en-US" dirty="0"/>
                        </a:p>
                      </a:txBody>
                      <a:tcPr/>
                    </a:tc>
                    <a:tc>
                      <a:txBody>
                        <a:bodyPr/>
                        <a:lstStyle/>
                        <a:p>
                          <a:r>
                            <a:rPr lang="en-US" dirty="0" smtClean="0"/>
                            <a:t>70</a:t>
                          </a:r>
                          <a:endParaRPr lang="en-US"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 Tied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905275804"/>
      </p:ext>
    </p:extLst>
  </p:cSld>
  <p:clrMapOvr>
    <a:masterClrMapping/>
  </p:clrMapOvr>
  <p:transition spd="slow">
    <p:push dir="u"/>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000" dirty="0" smtClean="0"/>
              <a:t>75</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t>75 2 times</a:t>
            </a:r>
          </a:p>
          <a:p>
            <a:pPr marL="0" indent="0">
              <a:buNone/>
            </a:pPr>
            <a:r>
              <a:rPr lang="en-US" sz="2000" dirty="0" smtClean="0"/>
              <a:t>64 3 times </a:t>
            </a:r>
          </a:p>
          <a:p>
            <a:pPr marL="0" indent="0">
              <a:buNone/>
            </a:pPr>
            <a:r>
              <a:rPr lang="en-US" sz="2000" dirty="0" smtClean="0"/>
              <a:t>68 2 times</a:t>
            </a:r>
            <a:endParaRPr lang="en-US" sz="2000" dirty="0"/>
          </a:p>
        </p:txBody>
      </p:sp>
      <p:sp>
        <p:nvSpPr>
          <p:cNvPr id="4" name="Date Placeholder 3"/>
          <p:cNvSpPr>
            <a:spLocks noGrp="1"/>
          </p:cNvSpPr>
          <p:nvPr>
            <p:ph type="dt" sz="half" idx="10"/>
          </p:nvPr>
        </p:nvSpPr>
        <p:spPr/>
        <p:txBody>
          <a:bodyPr/>
          <a:lstStyle/>
          <a:p>
            <a:fld id="{4BCD204A-4974-48F9-A73C-3321682FBF5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2339980613"/>
                  </p:ext>
                </p:extLst>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gridCol w="457200"/>
                    <a:gridCol w="533400"/>
                    <a:gridCol w="533400"/>
                    <a:gridCol w="533400"/>
                    <a:gridCol w="533400"/>
                    <a:gridCol w="685800"/>
                    <a:gridCol w="609600"/>
                    <a:gridCol w="685800"/>
                    <a:gridCol w="609600"/>
                    <a:gridCol w="533400"/>
                    <a:gridCol w="762000"/>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𝑿</m:t>
                                </m:r>
                              </m:oMath>
                            </m:oMathPara>
                          </a14:m>
                          <a:endParaRPr lang="en-US" dirty="0"/>
                        </a:p>
                      </a:txBody>
                      <a:tcPr/>
                    </a:tc>
                    <a:tc>
                      <a:txBody>
                        <a:bodyPr/>
                        <a:lstStyle/>
                        <a:p>
                          <a:r>
                            <a:rPr lang="en-US" dirty="0" smtClean="0"/>
                            <a:t>68</a:t>
                          </a:r>
                          <a:endParaRPr lang="en-US" dirty="0"/>
                        </a:p>
                      </a:txBody>
                      <a:tcPr/>
                    </a:tc>
                    <a:tc>
                      <a:txBody>
                        <a:bodyPr/>
                        <a:lstStyle/>
                        <a:p>
                          <a:r>
                            <a:rPr lang="en-US" dirty="0" smtClean="0"/>
                            <a:t>64</a:t>
                          </a:r>
                          <a:endParaRPr lang="en-US" dirty="0"/>
                        </a:p>
                      </a:txBody>
                      <a:tcPr/>
                    </a:tc>
                    <a:tc>
                      <a:txBody>
                        <a:bodyPr/>
                        <a:lstStyle/>
                        <a:p>
                          <a:r>
                            <a:rPr lang="en-US" dirty="0" smtClean="0"/>
                            <a:t>75</a:t>
                          </a:r>
                          <a:endParaRPr lang="en-US" dirty="0"/>
                        </a:p>
                      </a:txBody>
                      <a:tcPr/>
                    </a:tc>
                    <a:tc>
                      <a:txBody>
                        <a:bodyPr/>
                        <a:lstStyle/>
                        <a:p>
                          <a:r>
                            <a:rPr lang="en-US" dirty="0" smtClean="0"/>
                            <a:t>50</a:t>
                          </a:r>
                          <a:endParaRPr lang="en-US" dirty="0"/>
                        </a:p>
                      </a:txBody>
                      <a:tcPr/>
                    </a:tc>
                    <a:tc>
                      <a:txBody>
                        <a:bodyPr/>
                        <a:lstStyle/>
                        <a:p>
                          <a:r>
                            <a:rPr lang="en-US" dirty="0" smtClean="0"/>
                            <a:t>64</a:t>
                          </a:r>
                          <a:endParaRPr lang="en-US" dirty="0"/>
                        </a:p>
                      </a:txBody>
                      <a:tcPr/>
                    </a:tc>
                    <a:tc>
                      <a:txBody>
                        <a:bodyPr/>
                        <a:lstStyle/>
                        <a:p>
                          <a:r>
                            <a:rPr lang="en-US" dirty="0" smtClean="0"/>
                            <a:t>80</a:t>
                          </a:r>
                          <a:endParaRPr lang="en-US" dirty="0"/>
                        </a:p>
                      </a:txBody>
                      <a:tcPr/>
                    </a:tc>
                    <a:tc>
                      <a:txBody>
                        <a:bodyPr/>
                        <a:lstStyle/>
                        <a:p>
                          <a:r>
                            <a:rPr lang="en-US" dirty="0" smtClean="0"/>
                            <a:t>75</a:t>
                          </a:r>
                          <a:endParaRPr lang="en-US" dirty="0"/>
                        </a:p>
                      </a:txBody>
                      <a:tcPr/>
                    </a:tc>
                    <a:tc>
                      <a:txBody>
                        <a:bodyPr/>
                        <a:lstStyle/>
                        <a:p>
                          <a:r>
                            <a:rPr lang="en-US" dirty="0" smtClean="0"/>
                            <a:t>40</a:t>
                          </a:r>
                          <a:endParaRPr lang="en-US" dirty="0"/>
                        </a:p>
                      </a:txBody>
                      <a:tcPr/>
                    </a:tc>
                    <a:tc>
                      <a:txBody>
                        <a:bodyPr/>
                        <a:lstStyle/>
                        <a:p>
                          <a:r>
                            <a:rPr lang="en-US" dirty="0" smtClean="0"/>
                            <a:t>55</a:t>
                          </a:r>
                          <a:endParaRPr lang="en-US" dirty="0"/>
                        </a:p>
                      </a:txBody>
                      <a:tcPr/>
                    </a:tc>
                    <a:tc>
                      <a:txBody>
                        <a:bodyPr/>
                        <a:lstStyle/>
                        <a:p>
                          <a:r>
                            <a:rPr lang="en-US" dirty="0" smtClean="0"/>
                            <a:t>64</a:t>
                          </a:r>
                          <a:endParaRPr lang="en-US" dirty="0"/>
                        </a:p>
                      </a:txBody>
                      <a:tcPr/>
                    </a:tc>
                    <a:tc>
                      <a:txBody>
                        <a:bodyPr/>
                        <a:lstStyle/>
                        <a:p>
                          <a:r>
                            <a:rPr lang="en-US" dirty="0" smtClean="0"/>
                            <a:t>Total</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𝑌</m:t>
                                </m:r>
                              </m:oMath>
                            </m:oMathPara>
                          </a14:m>
                          <a:endParaRPr lang="en-US" dirty="0"/>
                        </a:p>
                      </a:txBody>
                      <a:tcPr/>
                    </a:tc>
                    <a:tc>
                      <a:txBody>
                        <a:bodyPr/>
                        <a:lstStyle/>
                        <a:p>
                          <a:r>
                            <a:rPr lang="en-US" dirty="0" smtClean="0"/>
                            <a:t>62</a:t>
                          </a:r>
                          <a:endParaRPr lang="en-US" dirty="0"/>
                        </a:p>
                      </a:txBody>
                      <a:tcPr/>
                    </a:tc>
                    <a:tc>
                      <a:txBody>
                        <a:bodyPr/>
                        <a:lstStyle/>
                        <a:p>
                          <a:r>
                            <a:rPr lang="en-US" dirty="0" smtClean="0"/>
                            <a:t>58</a:t>
                          </a:r>
                          <a:endParaRPr lang="en-US" dirty="0"/>
                        </a:p>
                      </a:txBody>
                      <a:tcPr/>
                    </a:tc>
                    <a:tc>
                      <a:txBody>
                        <a:bodyPr/>
                        <a:lstStyle/>
                        <a:p>
                          <a:r>
                            <a:rPr lang="en-US" dirty="0" smtClean="0"/>
                            <a:t>68</a:t>
                          </a:r>
                          <a:endParaRPr lang="en-US" dirty="0"/>
                        </a:p>
                      </a:txBody>
                      <a:tcPr/>
                    </a:tc>
                    <a:tc>
                      <a:txBody>
                        <a:bodyPr/>
                        <a:lstStyle/>
                        <a:p>
                          <a:r>
                            <a:rPr lang="en-US" dirty="0" smtClean="0"/>
                            <a:t>45</a:t>
                          </a:r>
                          <a:endParaRPr lang="en-US" dirty="0"/>
                        </a:p>
                      </a:txBody>
                      <a:tcPr/>
                    </a:tc>
                    <a:tc>
                      <a:txBody>
                        <a:bodyPr/>
                        <a:lstStyle/>
                        <a:p>
                          <a:r>
                            <a:rPr lang="en-US" dirty="0" smtClean="0"/>
                            <a:t>81</a:t>
                          </a:r>
                          <a:endParaRPr lang="en-US" dirty="0"/>
                        </a:p>
                      </a:txBody>
                      <a:tcPr/>
                    </a:tc>
                    <a:tc>
                      <a:txBody>
                        <a:bodyPr/>
                        <a:lstStyle/>
                        <a:p>
                          <a:r>
                            <a:rPr lang="en-US" dirty="0" smtClean="0"/>
                            <a:t>60</a:t>
                          </a:r>
                          <a:endParaRPr lang="en-US" dirty="0"/>
                        </a:p>
                      </a:txBody>
                      <a:tcPr/>
                    </a:tc>
                    <a:tc>
                      <a:txBody>
                        <a:bodyPr/>
                        <a:lstStyle/>
                        <a:p>
                          <a:r>
                            <a:rPr lang="en-US" dirty="0" smtClean="0"/>
                            <a:t>68</a:t>
                          </a:r>
                          <a:endParaRPr lang="en-US" dirty="0"/>
                        </a:p>
                      </a:txBody>
                      <a:tcPr/>
                    </a:tc>
                    <a:tc>
                      <a:txBody>
                        <a:bodyPr/>
                        <a:lstStyle/>
                        <a:p>
                          <a:r>
                            <a:rPr lang="en-US" dirty="0" smtClean="0"/>
                            <a:t>48</a:t>
                          </a:r>
                          <a:endParaRPr lang="en-US" dirty="0"/>
                        </a:p>
                      </a:txBody>
                      <a:tcPr/>
                    </a:tc>
                    <a:tc>
                      <a:txBody>
                        <a:bodyPr/>
                        <a:lstStyle/>
                        <a:p>
                          <a:r>
                            <a:rPr lang="en-US" dirty="0" smtClean="0"/>
                            <a:t>50</a:t>
                          </a:r>
                          <a:endParaRPr lang="en-US" dirty="0"/>
                        </a:p>
                      </a:txBody>
                      <a:tcPr/>
                    </a:tc>
                    <a:tc>
                      <a:txBody>
                        <a:bodyPr/>
                        <a:lstStyle/>
                        <a:p>
                          <a:r>
                            <a:rPr lang="en-US" dirty="0" smtClean="0"/>
                            <a:t>70</a:t>
                          </a:r>
                          <a:endParaRPr lang="en-US" dirty="0"/>
                        </a:p>
                      </a:txBody>
                      <a:tcPr/>
                    </a:tc>
                    <a:tc>
                      <a:txBody>
                        <a:bodyPr/>
                        <a:lstStyle/>
                        <a:p>
                          <a:endParaRPr lang="en-US" dirty="0"/>
                        </a:p>
                      </a:txBody>
                      <a:tcPr/>
                    </a:tc>
                  </a:tr>
                  <a:tr h="370840">
                    <a:tc>
                      <a:txBody>
                        <a:bodyPr/>
                        <a:lstStyle/>
                        <a:p>
                          <a:r>
                            <a:rPr lang="en-US" dirty="0" smtClean="0"/>
                            <a:t>Ranks</a:t>
                          </a:r>
                          <a:r>
                            <a:rPr lang="en-US" baseline="0" dirty="0" smtClean="0"/>
                            <a:t> in </a:t>
                          </a:r>
                          <a14:m>
                            <m:oMath xmlns:m="http://schemas.openxmlformats.org/officeDocument/2006/math">
                              <m:r>
                                <a:rPr lang="en-US" b="0" i="1" baseline="0" smtClean="0">
                                  <a:latin typeface="Cambria Math"/>
                                </a:rPr>
                                <m:t>𝑋</m:t>
                              </m:r>
                              <m:r>
                                <a:rPr lang="en-US" b="0" i="1" baseline="0" smtClean="0">
                                  <a:latin typeface="Cambria Math"/>
                                </a:rPr>
                                <m:t>(</m:t>
                              </m:r>
                              <m:r>
                                <a:rPr lang="en-US" b="0" i="1" baseline="0" smtClean="0">
                                  <a:latin typeface="Cambria Math"/>
                                </a:rPr>
                                <m:t>𝑥</m:t>
                              </m:r>
                              <m:r>
                                <a:rPr lang="en-US" b="0" i="1" baseline="0" smtClean="0">
                                  <a:latin typeface="Cambria Math"/>
                                </a:rPr>
                                <m:t>)</m:t>
                              </m:r>
                            </m:oMath>
                          </a14:m>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2.5</a:t>
                          </a:r>
                          <a:endParaRPr lang="en-US" dirty="0"/>
                        </a:p>
                      </a:txBody>
                      <a:tcPr/>
                    </a:tc>
                    <a:tc>
                      <a:txBody>
                        <a:bodyPr/>
                        <a:lstStyle/>
                        <a:p>
                          <a:r>
                            <a:rPr lang="en-US" dirty="0" smtClean="0"/>
                            <a:t>9</a:t>
                          </a:r>
                          <a:endParaRPr lang="en-US" dirty="0"/>
                        </a:p>
                      </a:txBody>
                      <a:tcPr/>
                    </a:tc>
                    <a:tc>
                      <a:txBody>
                        <a:bodyPr/>
                        <a:lstStyle/>
                        <a:p>
                          <a:r>
                            <a:rPr lang="en-US" dirty="0" smtClean="0"/>
                            <a:t>6</a:t>
                          </a:r>
                          <a:endParaRPr lang="en-US" dirty="0"/>
                        </a:p>
                      </a:txBody>
                      <a:tcPr/>
                    </a:tc>
                    <a:tc>
                      <a:txBody>
                        <a:bodyPr/>
                        <a:lstStyle/>
                        <a:p>
                          <a:r>
                            <a:rPr lang="en-US" dirty="0" smtClean="0"/>
                            <a:t>1</a:t>
                          </a:r>
                          <a:endParaRPr lang="en-US" dirty="0"/>
                        </a:p>
                      </a:txBody>
                      <a:tcPr/>
                    </a:tc>
                    <a:tc>
                      <a:txBody>
                        <a:bodyPr/>
                        <a:lstStyle/>
                        <a:p>
                          <a:r>
                            <a:rPr lang="en-US" dirty="0" smtClean="0"/>
                            <a:t>2.5</a:t>
                          </a:r>
                          <a:endParaRPr lang="en-US" dirty="0"/>
                        </a:p>
                      </a:txBody>
                      <a:tcPr/>
                    </a:tc>
                    <a:tc>
                      <a:txBody>
                        <a:bodyPr/>
                        <a:lstStyle/>
                        <a:p>
                          <a:r>
                            <a:rPr lang="en-US" dirty="0" smtClean="0"/>
                            <a:t>10</a:t>
                          </a:r>
                          <a:endParaRPr lang="en-US" dirty="0"/>
                        </a:p>
                      </a:txBody>
                      <a:tcPr/>
                    </a:tc>
                    <a:tc>
                      <a:txBody>
                        <a:bodyPr/>
                        <a:lstStyle/>
                        <a:p>
                          <a:r>
                            <a:rPr lang="en-US" dirty="0" smtClean="0"/>
                            <a:t>8</a:t>
                          </a:r>
                          <a:endParaRPr lang="en-US" dirty="0"/>
                        </a:p>
                      </a:txBody>
                      <a:tcPr/>
                    </a:tc>
                    <a:tc>
                      <a:txBody>
                        <a:bodyPr/>
                        <a:lstStyle/>
                        <a:p>
                          <a:r>
                            <a:rPr lang="en-US" dirty="0" smtClean="0"/>
                            <a:t>6</a:t>
                          </a:r>
                          <a:endParaRPr lang="en-US" dirty="0"/>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Ranks</a:t>
                          </a:r>
                          <a:r>
                            <a:rPr lang="en-US" baseline="0" dirty="0" smtClean="0"/>
                            <a:t> in </a:t>
                          </a:r>
                          <a14:m>
                            <m:oMath xmlns:m="http://schemas.openxmlformats.org/officeDocument/2006/math">
                              <m:r>
                                <m:rPr>
                                  <m:sty m:val="p"/>
                                </m:rPr>
                                <a:rPr lang="en-US" b="0" i="0" baseline="0" smtClean="0">
                                  <a:latin typeface="Cambria Math"/>
                                </a:rPr>
                                <m:t>Y</m:t>
                              </m:r>
                              <m:r>
                                <a:rPr lang="en-US" b="0" i="1" baseline="0" smtClean="0">
                                  <a:latin typeface="Cambria Math"/>
                                </a:rPr>
                                <m:t>(</m:t>
                              </m:r>
                              <m:r>
                                <a:rPr lang="en-US" b="0" i="1" baseline="0" smtClean="0">
                                  <a:latin typeface="Cambria Math"/>
                                </a:rPr>
                                <m:t>𝑦</m:t>
                              </m:r>
                              <m:r>
                                <a:rPr lang="en-US" b="0" i="1" baseline="0" smtClean="0">
                                  <a:latin typeface="Cambria Math"/>
                                </a:rPr>
                                <m:t>)</m:t>
                              </m:r>
                            </m:oMath>
                          </a14:m>
                          <a:endParaRPr lang="en-US" dirty="0"/>
                        </a:p>
                        <a:p>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3.5</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6</a:t>
                          </a:r>
                          <a:endParaRPr lang="en-US" dirty="0"/>
                        </a:p>
                      </a:txBody>
                      <a:tcPr/>
                    </a:tc>
                    <a:tc>
                      <a:txBody>
                        <a:bodyPr/>
                        <a:lstStyle/>
                        <a:p>
                          <a:r>
                            <a:rPr lang="en-US" dirty="0" smtClean="0"/>
                            <a:t>3.5</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endParaRPr lang="en-US"/>
                        </a:p>
                      </a:txBody>
                      <a:tcPr/>
                    </a:tc>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oMath>
                            </m:oMathPara>
                          </a14:m>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0" i="1" smtClean="0">
                                        <a:latin typeface="Cambria Math"/>
                                      </a:rPr>
                                      <m:t>𝐷</m:t>
                                    </m:r>
                                  </m:e>
                                  <m:sup>
                                    <m:r>
                                      <a:rPr lang="en-US" b="0" i="1" smtClean="0">
                                        <a:latin typeface="Cambria Math"/>
                                      </a:rPr>
                                      <m:t>2</m:t>
                                    </m:r>
                                  </m:sup>
                                </m:sSup>
                              </m:oMath>
                            </m:oMathPara>
                          </a14:m>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25</a:t>
                          </a:r>
                          <a:endParaRPr lang="en-US" dirty="0"/>
                        </a:p>
                      </a:txBody>
                      <a:tcPr/>
                    </a:tc>
                    <a:tc>
                      <a:txBody>
                        <a:bodyPr/>
                        <a:lstStyle/>
                        <a:p>
                          <a:r>
                            <a:rPr lang="en-US" dirty="0" smtClean="0"/>
                            <a:t>25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16</a:t>
                          </a:r>
                          <a:endParaRPr lang="en-US" dirty="0"/>
                        </a:p>
                      </a:txBody>
                      <a:tcPr/>
                    </a:tc>
                    <a:tc>
                      <a:txBody>
                        <a:bodyPr/>
                        <a:lstStyle/>
                        <a:p>
                          <a:r>
                            <a:rPr lang="en-US" dirty="0" smtClean="0"/>
                            <a:t>72</a:t>
                          </a:r>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881155009"/>
                  </p:ext>
                </p:extLst>
              </p:nvPr>
            </p:nvGraphicFramePr>
            <p:xfrm>
              <a:off x="609600" y="1143000"/>
              <a:ext cx="7696200" cy="3037840"/>
            </p:xfrm>
            <a:graphic>
              <a:graphicData uri="http://schemas.openxmlformats.org/drawingml/2006/table">
                <a:tbl>
                  <a:tblPr firstRow="1" bandRow="1">
                    <a:tableStyleId>{5C22544A-7EE6-4342-B048-85BDC9FD1C3A}</a:tableStyleId>
                  </a:tblPr>
                  <a:tblGrid>
                    <a:gridCol w="1219200"/>
                    <a:gridCol w="457200"/>
                    <a:gridCol w="533400"/>
                    <a:gridCol w="533400"/>
                    <a:gridCol w="533400"/>
                    <a:gridCol w="533400"/>
                    <a:gridCol w="685800"/>
                    <a:gridCol w="609600"/>
                    <a:gridCol w="685800"/>
                    <a:gridCol w="609600"/>
                    <a:gridCol w="533400"/>
                    <a:gridCol w="762000"/>
                  </a:tblGrid>
                  <a:tr h="370840">
                    <a:tc>
                      <a:txBody>
                        <a:bodyPr/>
                        <a:lstStyle/>
                        <a:p>
                          <a:endParaRPr lang="en-US"/>
                        </a:p>
                      </a:txBody>
                      <a:tcPr>
                        <a:blipFill rotWithShape="1">
                          <a:blip r:embed="rId3"/>
                          <a:stretch>
                            <a:fillRect t="-8197" r="-531500" b="-740984"/>
                          </a:stretch>
                        </a:blipFill>
                      </a:tcPr>
                    </a:tc>
                    <a:tc>
                      <a:txBody>
                        <a:bodyPr/>
                        <a:lstStyle/>
                        <a:p>
                          <a:r>
                            <a:rPr lang="en-US" dirty="0" smtClean="0"/>
                            <a:t>68</a:t>
                          </a:r>
                          <a:endParaRPr lang="en-US" dirty="0"/>
                        </a:p>
                      </a:txBody>
                      <a:tcPr/>
                    </a:tc>
                    <a:tc>
                      <a:txBody>
                        <a:bodyPr/>
                        <a:lstStyle/>
                        <a:p>
                          <a:r>
                            <a:rPr lang="en-US" dirty="0" smtClean="0"/>
                            <a:t>64</a:t>
                          </a:r>
                          <a:endParaRPr lang="en-US" dirty="0"/>
                        </a:p>
                      </a:txBody>
                      <a:tcPr/>
                    </a:tc>
                    <a:tc>
                      <a:txBody>
                        <a:bodyPr/>
                        <a:lstStyle/>
                        <a:p>
                          <a:r>
                            <a:rPr lang="en-US" dirty="0" smtClean="0"/>
                            <a:t>75</a:t>
                          </a:r>
                          <a:endParaRPr lang="en-US" dirty="0"/>
                        </a:p>
                      </a:txBody>
                      <a:tcPr/>
                    </a:tc>
                    <a:tc>
                      <a:txBody>
                        <a:bodyPr/>
                        <a:lstStyle/>
                        <a:p>
                          <a:r>
                            <a:rPr lang="en-US" dirty="0" smtClean="0"/>
                            <a:t>50</a:t>
                          </a:r>
                          <a:endParaRPr lang="en-US" dirty="0"/>
                        </a:p>
                      </a:txBody>
                      <a:tcPr/>
                    </a:tc>
                    <a:tc>
                      <a:txBody>
                        <a:bodyPr/>
                        <a:lstStyle/>
                        <a:p>
                          <a:r>
                            <a:rPr lang="en-US" dirty="0" smtClean="0"/>
                            <a:t>64</a:t>
                          </a:r>
                          <a:endParaRPr lang="en-US" dirty="0"/>
                        </a:p>
                      </a:txBody>
                      <a:tcPr/>
                    </a:tc>
                    <a:tc>
                      <a:txBody>
                        <a:bodyPr/>
                        <a:lstStyle/>
                        <a:p>
                          <a:r>
                            <a:rPr lang="en-US" dirty="0" smtClean="0"/>
                            <a:t>80</a:t>
                          </a:r>
                          <a:endParaRPr lang="en-US" dirty="0"/>
                        </a:p>
                      </a:txBody>
                      <a:tcPr/>
                    </a:tc>
                    <a:tc>
                      <a:txBody>
                        <a:bodyPr/>
                        <a:lstStyle/>
                        <a:p>
                          <a:r>
                            <a:rPr lang="en-US" dirty="0" smtClean="0"/>
                            <a:t>75</a:t>
                          </a:r>
                          <a:endParaRPr lang="en-US" dirty="0"/>
                        </a:p>
                      </a:txBody>
                      <a:tcPr/>
                    </a:tc>
                    <a:tc>
                      <a:txBody>
                        <a:bodyPr/>
                        <a:lstStyle/>
                        <a:p>
                          <a:r>
                            <a:rPr lang="en-US" dirty="0" smtClean="0"/>
                            <a:t>40</a:t>
                          </a:r>
                          <a:endParaRPr lang="en-US" dirty="0"/>
                        </a:p>
                      </a:txBody>
                      <a:tcPr/>
                    </a:tc>
                    <a:tc>
                      <a:txBody>
                        <a:bodyPr/>
                        <a:lstStyle/>
                        <a:p>
                          <a:r>
                            <a:rPr lang="en-US" dirty="0" smtClean="0"/>
                            <a:t>55</a:t>
                          </a:r>
                          <a:endParaRPr lang="en-US" dirty="0"/>
                        </a:p>
                      </a:txBody>
                      <a:tcPr/>
                    </a:tc>
                    <a:tc>
                      <a:txBody>
                        <a:bodyPr/>
                        <a:lstStyle/>
                        <a:p>
                          <a:r>
                            <a:rPr lang="en-US" dirty="0" smtClean="0"/>
                            <a:t>64</a:t>
                          </a:r>
                          <a:endParaRPr lang="en-US" dirty="0"/>
                        </a:p>
                      </a:txBody>
                      <a:tcPr/>
                    </a:tc>
                    <a:tc>
                      <a:txBody>
                        <a:bodyPr/>
                        <a:lstStyle/>
                        <a:p>
                          <a:r>
                            <a:rPr lang="en-US" dirty="0" smtClean="0"/>
                            <a:t>Total</a:t>
                          </a:r>
                          <a:endParaRPr lang="en-US" dirty="0"/>
                        </a:p>
                      </a:txBody>
                      <a:tcPr/>
                    </a:tc>
                  </a:tr>
                  <a:tr h="370840">
                    <a:tc>
                      <a:txBody>
                        <a:bodyPr/>
                        <a:lstStyle/>
                        <a:p>
                          <a:endParaRPr lang="en-US"/>
                        </a:p>
                      </a:txBody>
                      <a:tcPr>
                        <a:blipFill rotWithShape="1">
                          <a:blip r:embed="rId3"/>
                          <a:stretch>
                            <a:fillRect t="-108197" r="-531500" b="-640984"/>
                          </a:stretch>
                        </a:blipFill>
                      </a:tcPr>
                    </a:tc>
                    <a:tc>
                      <a:txBody>
                        <a:bodyPr/>
                        <a:lstStyle/>
                        <a:p>
                          <a:r>
                            <a:rPr lang="en-US" dirty="0" smtClean="0"/>
                            <a:t>62</a:t>
                          </a:r>
                          <a:endParaRPr lang="en-US" dirty="0"/>
                        </a:p>
                      </a:txBody>
                      <a:tcPr/>
                    </a:tc>
                    <a:tc>
                      <a:txBody>
                        <a:bodyPr/>
                        <a:lstStyle/>
                        <a:p>
                          <a:r>
                            <a:rPr lang="en-US" dirty="0" smtClean="0"/>
                            <a:t>58</a:t>
                          </a:r>
                          <a:endParaRPr lang="en-US" dirty="0"/>
                        </a:p>
                      </a:txBody>
                      <a:tcPr/>
                    </a:tc>
                    <a:tc>
                      <a:txBody>
                        <a:bodyPr/>
                        <a:lstStyle/>
                        <a:p>
                          <a:r>
                            <a:rPr lang="en-US" dirty="0" smtClean="0"/>
                            <a:t>68</a:t>
                          </a:r>
                          <a:endParaRPr lang="en-US" dirty="0"/>
                        </a:p>
                      </a:txBody>
                      <a:tcPr/>
                    </a:tc>
                    <a:tc>
                      <a:txBody>
                        <a:bodyPr/>
                        <a:lstStyle/>
                        <a:p>
                          <a:r>
                            <a:rPr lang="en-US" dirty="0" smtClean="0"/>
                            <a:t>45</a:t>
                          </a:r>
                          <a:endParaRPr lang="en-US" dirty="0"/>
                        </a:p>
                      </a:txBody>
                      <a:tcPr/>
                    </a:tc>
                    <a:tc>
                      <a:txBody>
                        <a:bodyPr/>
                        <a:lstStyle/>
                        <a:p>
                          <a:r>
                            <a:rPr lang="en-US" dirty="0" smtClean="0"/>
                            <a:t>81</a:t>
                          </a:r>
                          <a:endParaRPr lang="en-US" dirty="0"/>
                        </a:p>
                      </a:txBody>
                      <a:tcPr/>
                    </a:tc>
                    <a:tc>
                      <a:txBody>
                        <a:bodyPr/>
                        <a:lstStyle/>
                        <a:p>
                          <a:r>
                            <a:rPr lang="en-US" dirty="0" smtClean="0"/>
                            <a:t>60</a:t>
                          </a:r>
                          <a:endParaRPr lang="en-US" dirty="0"/>
                        </a:p>
                      </a:txBody>
                      <a:tcPr/>
                    </a:tc>
                    <a:tc>
                      <a:txBody>
                        <a:bodyPr/>
                        <a:lstStyle/>
                        <a:p>
                          <a:r>
                            <a:rPr lang="en-US" dirty="0" smtClean="0"/>
                            <a:t>68</a:t>
                          </a:r>
                          <a:endParaRPr lang="en-US" dirty="0"/>
                        </a:p>
                      </a:txBody>
                      <a:tcPr/>
                    </a:tc>
                    <a:tc>
                      <a:txBody>
                        <a:bodyPr/>
                        <a:lstStyle/>
                        <a:p>
                          <a:r>
                            <a:rPr lang="en-US" dirty="0" smtClean="0"/>
                            <a:t>48</a:t>
                          </a:r>
                          <a:endParaRPr lang="en-US" dirty="0"/>
                        </a:p>
                      </a:txBody>
                      <a:tcPr/>
                    </a:tc>
                    <a:tc>
                      <a:txBody>
                        <a:bodyPr/>
                        <a:lstStyle/>
                        <a:p>
                          <a:r>
                            <a:rPr lang="en-US" dirty="0" smtClean="0"/>
                            <a:t>50</a:t>
                          </a:r>
                          <a:endParaRPr lang="en-US" dirty="0"/>
                        </a:p>
                      </a:txBody>
                      <a:tcPr/>
                    </a:tc>
                    <a:tc>
                      <a:txBody>
                        <a:bodyPr/>
                        <a:lstStyle/>
                        <a:p>
                          <a:r>
                            <a:rPr lang="en-US" dirty="0" smtClean="0"/>
                            <a:t>70</a:t>
                          </a:r>
                          <a:endParaRPr lang="en-US" dirty="0"/>
                        </a:p>
                      </a:txBody>
                      <a:tcPr/>
                    </a:tc>
                    <a:tc>
                      <a:txBody>
                        <a:bodyPr/>
                        <a:lstStyle/>
                        <a:p>
                          <a:endParaRPr lang="en-US" dirty="0"/>
                        </a:p>
                      </a:txBody>
                      <a:tcPr/>
                    </a:tc>
                  </a:tr>
                  <a:tr h="640080">
                    <a:tc>
                      <a:txBody>
                        <a:bodyPr/>
                        <a:lstStyle/>
                        <a:p>
                          <a:endParaRPr lang="en-US"/>
                        </a:p>
                      </a:txBody>
                      <a:tcPr>
                        <a:blipFill rotWithShape="1">
                          <a:blip r:embed="rId3"/>
                          <a:stretch>
                            <a:fillRect t="-120952" r="-531500" b="-272381"/>
                          </a:stretch>
                        </a:blipFill>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2.5</a:t>
                          </a:r>
                          <a:endParaRPr lang="en-US" dirty="0"/>
                        </a:p>
                      </a:txBody>
                      <a:tcPr/>
                    </a:tc>
                    <a:tc>
                      <a:txBody>
                        <a:bodyPr/>
                        <a:lstStyle/>
                        <a:p>
                          <a:r>
                            <a:rPr lang="en-US" dirty="0" smtClean="0"/>
                            <a:t>9</a:t>
                          </a:r>
                          <a:endParaRPr lang="en-US" dirty="0"/>
                        </a:p>
                      </a:txBody>
                      <a:tcPr/>
                    </a:tc>
                    <a:tc>
                      <a:txBody>
                        <a:bodyPr/>
                        <a:lstStyle/>
                        <a:p>
                          <a:r>
                            <a:rPr lang="en-US" dirty="0" smtClean="0"/>
                            <a:t>6</a:t>
                          </a:r>
                          <a:endParaRPr lang="en-US" dirty="0"/>
                        </a:p>
                      </a:txBody>
                      <a:tcPr/>
                    </a:tc>
                    <a:tc>
                      <a:txBody>
                        <a:bodyPr/>
                        <a:lstStyle/>
                        <a:p>
                          <a:r>
                            <a:rPr lang="en-US" dirty="0" smtClean="0"/>
                            <a:t>1</a:t>
                          </a:r>
                          <a:endParaRPr lang="en-US" dirty="0"/>
                        </a:p>
                      </a:txBody>
                      <a:tcPr/>
                    </a:tc>
                    <a:tc>
                      <a:txBody>
                        <a:bodyPr/>
                        <a:lstStyle/>
                        <a:p>
                          <a:r>
                            <a:rPr lang="en-US" dirty="0" smtClean="0"/>
                            <a:t>2.5</a:t>
                          </a:r>
                          <a:endParaRPr lang="en-US" dirty="0"/>
                        </a:p>
                      </a:txBody>
                      <a:tcPr/>
                    </a:tc>
                    <a:tc>
                      <a:txBody>
                        <a:bodyPr/>
                        <a:lstStyle/>
                        <a:p>
                          <a:r>
                            <a:rPr lang="en-US" dirty="0" smtClean="0"/>
                            <a:t>10</a:t>
                          </a:r>
                          <a:endParaRPr lang="en-US" dirty="0"/>
                        </a:p>
                      </a:txBody>
                      <a:tcPr/>
                    </a:tc>
                    <a:tc>
                      <a:txBody>
                        <a:bodyPr/>
                        <a:lstStyle/>
                        <a:p>
                          <a:r>
                            <a:rPr lang="en-US" dirty="0" smtClean="0"/>
                            <a:t>8</a:t>
                          </a:r>
                          <a:endParaRPr lang="en-US" dirty="0"/>
                        </a:p>
                      </a:txBody>
                      <a:tcPr/>
                    </a:tc>
                    <a:tc>
                      <a:txBody>
                        <a:bodyPr/>
                        <a:lstStyle/>
                        <a:p>
                          <a:r>
                            <a:rPr lang="en-US" dirty="0" smtClean="0"/>
                            <a:t>6</a:t>
                          </a:r>
                          <a:endParaRPr lang="en-US" dirty="0"/>
                        </a:p>
                      </a:txBody>
                      <a:tcPr/>
                    </a:tc>
                    <a:tc>
                      <a:txBody>
                        <a:bodyPr/>
                        <a:lstStyle/>
                        <a:p>
                          <a:endParaRPr lang="en-US"/>
                        </a:p>
                      </a:txBody>
                      <a:tcPr/>
                    </a:tc>
                  </a:tr>
                  <a:tr h="914400">
                    <a:tc>
                      <a:txBody>
                        <a:bodyPr/>
                        <a:lstStyle/>
                        <a:p>
                          <a:endParaRPr lang="en-US"/>
                        </a:p>
                      </a:txBody>
                      <a:tcPr>
                        <a:blipFill rotWithShape="1">
                          <a:blip r:embed="rId3"/>
                          <a:stretch>
                            <a:fillRect t="-155705" r="-531500" b="-91946"/>
                          </a:stretch>
                        </a:blipFill>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3.5</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6</a:t>
                          </a:r>
                          <a:endParaRPr lang="en-US" dirty="0"/>
                        </a:p>
                      </a:txBody>
                      <a:tcPr/>
                    </a:tc>
                    <a:tc>
                      <a:txBody>
                        <a:bodyPr/>
                        <a:lstStyle/>
                        <a:p>
                          <a:r>
                            <a:rPr lang="en-US" dirty="0" smtClean="0"/>
                            <a:t>3.5</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endParaRPr lang="en-US"/>
                        </a:p>
                      </a:txBody>
                      <a:tcPr/>
                    </a:tc>
                  </a:tr>
                  <a:tr h="370840">
                    <a:tc>
                      <a:txBody>
                        <a:bodyPr/>
                        <a:lstStyle/>
                        <a:p>
                          <a:endParaRPr lang="en-US"/>
                        </a:p>
                      </a:txBody>
                      <a:tcPr>
                        <a:blipFill rotWithShape="1">
                          <a:blip r:embed="rId3"/>
                          <a:stretch>
                            <a:fillRect t="-624590" r="-531500" b="-124590"/>
                          </a:stretch>
                        </a:blip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endParaRPr lang="en-US"/>
                        </a:p>
                      </a:txBody>
                      <a:tcPr>
                        <a:blipFill rotWithShape="1">
                          <a:blip r:embed="rId3"/>
                          <a:stretch>
                            <a:fillRect t="-724590" r="-531500" b="-24590"/>
                          </a:stretch>
                        </a:blip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25</a:t>
                          </a:r>
                          <a:endParaRPr lang="en-US" dirty="0"/>
                        </a:p>
                      </a:txBody>
                      <a:tcPr/>
                    </a:tc>
                    <a:tc>
                      <a:txBody>
                        <a:bodyPr/>
                        <a:lstStyle/>
                        <a:p>
                          <a:r>
                            <a:rPr lang="en-US" dirty="0" smtClean="0"/>
                            <a:t>25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16</a:t>
                          </a:r>
                          <a:endParaRPr lang="en-US" dirty="0"/>
                        </a:p>
                      </a:txBody>
                      <a:tcPr/>
                    </a:tc>
                    <a:tc>
                      <a:txBody>
                        <a:bodyPr/>
                        <a:lstStyle/>
                        <a:p>
                          <a:r>
                            <a:rPr lang="en-US" dirty="0" smtClean="0"/>
                            <a:t>72</a:t>
                          </a:r>
                          <a:endParaRPr lang="en-US"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 Tied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695664081"/>
      </p:ext>
    </p:extLst>
  </p:cSld>
  <p:clrMapOvr>
    <a:masterClrMapping/>
  </p:clrMapOvr>
  <p:transition spd="slow">
    <p:push dir="u"/>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28600" y="1143000"/>
                <a:ext cx="8686800" cy="4525963"/>
              </a:xfrm>
            </p:spPr>
            <p:txBody>
              <a:bodyPr/>
              <a:lstStyle/>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𝑟</m:t>
                      </m:r>
                      <m:r>
                        <a:rPr lang="en-US" sz="2000" b="0" i="1" smtClean="0">
                          <a:latin typeface="Cambria Math"/>
                        </a:rPr>
                        <m:t>=</m:t>
                      </m:r>
                      <m:r>
                        <a:rPr lang="en-US" sz="2000" b="0" i="1" smtClean="0">
                          <a:latin typeface="Cambria Math"/>
                        </a:rPr>
                        <m:t>1</m:t>
                      </m:r>
                      <m:r>
                        <a:rPr lang="en-US" sz="2000" b="0" i="1" smtClean="0">
                          <a:latin typeface="Cambria Math"/>
                        </a:rPr>
                        <m:t>−</m:t>
                      </m:r>
                      <m:f>
                        <m:fPr>
                          <m:ctrlPr>
                            <a:rPr lang="en-US" sz="2000" i="1">
                              <a:latin typeface="Cambria Math"/>
                            </a:rPr>
                          </m:ctrlPr>
                        </m:fPr>
                        <m:num>
                          <m:r>
                            <a:rPr lang="en-US" sz="2000" b="0" i="1">
                              <a:latin typeface="Cambria Math"/>
                            </a:rPr>
                            <m:t>6</m:t>
                          </m:r>
                          <m:d>
                            <m:dPr>
                              <m:begChr m:val="{"/>
                              <m:endChr m:val="}"/>
                              <m:ctrlPr>
                                <a:rPr lang="en-US" sz="2000" i="1">
                                  <a:latin typeface="Cambria Math"/>
                                </a:rPr>
                              </m:ctrlPr>
                            </m:dPr>
                            <m:e>
                              <m:nary>
                                <m:naryPr>
                                  <m:chr m:val="∑"/>
                                  <m:subHide m:val="on"/>
                                  <m:supHide m:val="on"/>
                                  <m:ctrlPr>
                                    <a:rPr lang="en-US" sz="2000" i="1">
                                      <a:latin typeface="Cambria Math"/>
                                    </a:rPr>
                                  </m:ctrlPr>
                                </m:naryPr>
                                <m:sub/>
                                <m:sup/>
                                <m:e>
                                  <m:sSup>
                                    <m:sSupPr>
                                      <m:ctrlPr>
                                        <a:rPr lang="en-US" sz="2000" i="1">
                                          <a:latin typeface="Cambria Math"/>
                                        </a:rPr>
                                      </m:ctrlPr>
                                    </m:sSupPr>
                                    <m:e>
                                      <m:r>
                                        <a:rPr lang="en-US" sz="2000" b="0" i="1">
                                          <a:latin typeface="Cambria Math"/>
                                        </a:rPr>
                                        <m:t>𝐷</m:t>
                                      </m:r>
                                    </m:e>
                                    <m:sup>
                                      <m:r>
                                        <a:rPr lang="en-US" sz="2000" b="0" i="1">
                                          <a:latin typeface="Cambria Math"/>
                                        </a:rPr>
                                        <m:t>2</m:t>
                                      </m:r>
                                    </m:sup>
                                  </m:sSup>
                                  <m:r>
                                    <a:rPr lang="en-US" sz="2000" b="0" i="1">
                                      <a:latin typeface="Cambria Math"/>
                                    </a:rPr>
                                    <m:t>+</m:t>
                                  </m:r>
                                  <m:f>
                                    <m:fPr>
                                      <m:ctrlPr>
                                        <a:rPr lang="en-US" sz="2000" i="1">
                                          <a:latin typeface="Cambria Math"/>
                                        </a:rPr>
                                      </m:ctrlPr>
                                    </m:fPr>
                                    <m:num>
                                      <m:r>
                                        <a:rPr lang="en-US" sz="2000" b="0" i="1">
                                          <a:latin typeface="Cambria Math"/>
                                        </a:rPr>
                                        <m:t>1</m:t>
                                      </m:r>
                                    </m:num>
                                    <m:den>
                                      <m:r>
                                        <a:rPr lang="en-US" sz="2000" b="0" i="1">
                                          <a:latin typeface="Cambria Math"/>
                                        </a:rPr>
                                        <m:t>12</m:t>
                                      </m:r>
                                    </m:den>
                                  </m:f>
                                  <m:sSub>
                                    <m:sSubPr>
                                      <m:ctrlPr>
                                        <a:rPr lang="en-US" sz="2000" i="1">
                                          <a:latin typeface="Cambria Math"/>
                                        </a:rPr>
                                      </m:ctrlPr>
                                    </m:sSubPr>
                                    <m:e>
                                      <m:r>
                                        <a:rPr lang="en-US" sz="2000" b="0" i="1">
                                          <a:latin typeface="Cambria Math"/>
                                        </a:rPr>
                                        <m:t>𝑚</m:t>
                                      </m:r>
                                    </m:e>
                                    <m:sub>
                                      <m:r>
                                        <a:rPr lang="en-US" sz="2000" b="0" i="1">
                                          <a:latin typeface="Cambria Math"/>
                                        </a:rPr>
                                        <m:t>1</m:t>
                                      </m:r>
                                    </m:sub>
                                  </m:sSub>
                                  <m:d>
                                    <m:dPr>
                                      <m:ctrlPr>
                                        <a:rPr lang="en-US" sz="2000" i="1">
                                          <a:latin typeface="Cambria Math"/>
                                        </a:rPr>
                                      </m:ctrlPr>
                                    </m:dPr>
                                    <m:e>
                                      <m:sSup>
                                        <m:sSupPr>
                                          <m:ctrlPr>
                                            <a:rPr lang="en-US" sz="2000" i="1">
                                              <a:latin typeface="Cambria Math"/>
                                            </a:rPr>
                                          </m:ctrlPr>
                                        </m:sSupPr>
                                        <m:e>
                                          <m:sSub>
                                            <m:sSubPr>
                                              <m:ctrlPr>
                                                <a:rPr lang="en-US" sz="2000" i="1">
                                                  <a:latin typeface="Cambria Math"/>
                                                </a:rPr>
                                              </m:ctrlPr>
                                            </m:sSubPr>
                                            <m:e>
                                              <m:r>
                                                <a:rPr lang="en-US" sz="2000" b="0" i="1">
                                                  <a:latin typeface="Cambria Math"/>
                                                </a:rPr>
                                                <m:t>𝑚</m:t>
                                              </m:r>
                                            </m:e>
                                            <m:sub>
                                              <m:r>
                                                <a:rPr lang="en-US" sz="2000" b="0" i="1" smtClean="0">
                                                  <a:latin typeface="Cambria Math"/>
                                                </a:rPr>
                                                <m:t>1</m:t>
                                              </m:r>
                                            </m:sub>
                                          </m:sSub>
                                        </m:e>
                                        <m:sup>
                                          <m:r>
                                            <a:rPr lang="en-US" sz="2000" b="0" i="1">
                                              <a:latin typeface="Cambria Math"/>
                                            </a:rPr>
                                            <m:t>2</m:t>
                                          </m:r>
                                        </m:sup>
                                      </m:sSup>
                                      <m:r>
                                        <a:rPr lang="en-US" sz="2000" b="0" i="1">
                                          <a:latin typeface="Cambria Math"/>
                                        </a:rPr>
                                        <m:t>−</m:t>
                                      </m:r>
                                      <m:r>
                                        <a:rPr lang="en-US" sz="2000" b="0" i="1">
                                          <a:latin typeface="Cambria Math"/>
                                        </a:rPr>
                                        <m:t>1</m:t>
                                      </m:r>
                                    </m:e>
                                  </m:d>
                                  <m:r>
                                    <a:rPr lang="en-US" sz="2000" b="0" i="1">
                                      <a:latin typeface="Cambria Math"/>
                                    </a:rPr>
                                    <m:t>+</m:t>
                                  </m:r>
                                  <m:f>
                                    <m:fPr>
                                      <m:ctrlPr>
                                        <a:rPr lang="en-US" sz="2000" i="1">
                                          <a:latin typeface="Cambria Math"/>
                                        </a:rPr>
                                      </m:ctrlPr>
                                    </m:fPr>
                                    <m:num>
                                      <m:r>
                                        <a:rPr lang="en-US" sz="2000" b="0" i="1">
                                          <a:latin typeface="Cambria Math"/>
                                        </a:rPr>
                                        <m:t>1</m:t>
                                      </m:r>
                                    </m:num>
                                    <m:den>
                                      <m:r>
                                        <a:rPr lang="en-US" sz="2000" b="0" i="1">
                                          <a:latin typeface="Cambria Math"/>
                                        </a:rPr>
                                        <m:t>12</m:t>
                                      </m:r>
                                    </m:den>
                                  </m:f>
                                  <m:sSub>
                                    <m:sSubPr>
                                      <m:ctrlPr>
                                        <a:rPr lang="en-US" sz="2000" i="1">
                                          <a:latin typeface="Cambria Math"/>
                                        </a:rPr>
                                      </m:ctrlPr>
                                    </m:sSubPr>
                                    <m:e>
                                      <m:r>
                                        <a:rPr lang="en-US" sz="2000" b="0" i="1">
                                          <a:latin typeface="Cambria Math"/>
                                        </a:rPr>
                                        <m:t>𝑚</m:t>
                                      </m:r>
                                    </m:e>
                                    <m:sub>
                                      <m:r>
                                        <a:rPr lang="en-US" sz="2000" b="0" i="1">
                                          <a:latin typeface="Cambria Math"/>
                                        </a:rPr>
                                        <m:t>2</m:t>
                                      </m:r>
                                    </m:sub>
                                  </m:sSub>
                                  <m:d>
                                    <m:dPr>
                                      <m:ctrlPr>
                                        <a:rPr lang="en-US" sz="2000" i="1">
                                          <a:latin typeface="Cambria Math"/>
                                        </a:rPr>
                                      </m:ctrlPr>
                                    </m:dPr>
                                    <m:e>
                                      <m:sSup>
                                        <m:sSupPr>
                                          <m:ctrlPr>
                                            <a:rPr lang="en-US" sz="2000" i="1">
                                              <a:latin typeface="Cambria Math"/>
                                            </a:rPr>
                                          </m:ctrlPr>
                                        </m:sSupPr>
                                        <m:e>
                                          <m:sSub>
                                            <m:sSubPr>
                                              <m:ctrlPr>
                                                <a:rPr lang="en-US" sz="2000" i="1">
                                                  <a:latin typeface="Cambria Math"/>
                                                </a:rPr>
                                              </m:ctrlPr>
                                            </m:sSubPr>
                                            <m:e>
                                              <m:r>
                                                <a:rPr lang="en-US" sz="2000" b="0" i="1">
                                                  <a:latin typeface="Cambria Math"/>
                                                </a:rPr>
                                                <m:t>𝑚</m:t>
                                              </m:r>
                                            </m:e>
                                            <m:sub>
                                              <m:r>
                                                <a:rPr lang="en-US" sz="2000" b="0" i="1">
                                                  <a:latin typeface="Cambria Math"/>
                                                </a:rPr>
                                                <m:t>2</m:t>
                                              </m:r>
                                            </m:sub>
                                          </m:sSub>
                                        </m:e>
                                        <m:sup>
                                          <m:r>
                                            <a:rPr lang="en-US" sz="2000" b="0" i="1">
                                              <a:latin typeface="Cambria Math"/>
                                            </a:rPr>
                                            <m:t>2</m:t>
                                          </m:r>
                                        </m:sup>
                                      </m:sSup>
                                      <m:r>
                                        <a:rPr lang="en-US" sz="2000" b="0" i="1">
                                          <a:latin typeface="Cambria Math"/>
                                        </a:rPr>
                                        <m:t>−</m:t>
                                      </m:r>
                                      <m:r>
                                        <a:rPr lang="en-US" sz="2000" b="0" i="1">
                                          <a:latin typeface="Cambria Math"/>
                                        </a:rPr>
                                        <m:t>1</m:t>
                                      </m:r>
                                    </m:e>
                                  </m:d>
                                  <m:r>
                                    <a:rPr lang="en-US" sz="2000" b="0" i="1">
                                      <a:latin typeface="Cambria Math"/>
                                    </a:rPr>
                                    <m:t>+</m:t>
                                  </m:r>
                                  <m:f>
                                    <m:fPr>
                                      <m:ctrlPr>
                                        <a:rPr lang="en-US" sz="2000" i="1">
                                          <a:latin typeface="Cambria Math"/>
                                        </a:rPr>
                                      </m:ctrlPr>
                                    </m:fPr>
                                    <m:num>
                                      <m:r>
                                        <a:rPr lang="en-US" sz="2000" b="0" i="1">
                                          <a:latin typeface="Cambria Math"/>
                                        </a:rPr>
                                        <m:t>1</m:t>
                                      </m:r>
                                    </m:num>
                                    <m:den>
                                      <m:r>
                                        <a:rPr lang="en-US" sz="2000" b="0" i="1">
                                          <a:latin typeface="Cambria Math"/>
                                        </a:rPr>
                                        <m:t>12</m:t>
                                      </m:r>
                                    </m:den>
                                  </m:f>
                                  <m:sSub>
                                    <m:sSubPr>
                                      <m:ctrlPr>
                                        <a:rPr lang="en-US" sz="2000" i="1">
                                          <a:latin typeface="Cambria Math"/>
                                        </a:rPr>
                                      </m:ctrlPr>
                                    </m:sSubPr>
                                    <m:e>
                                      <m:r>
                                        <a:rPr lang="en-US" sz="2000" b="0" i="1">
                                          <a:latin typeface="Cambria Math"/>
                                        </a:rPr>
                                        <m:t>𝑚</m:t>
                                      </m:r>
                                    </m:e>
                                    <m:sub>
                                      <m:r>
                                        <a:rPr lang="en-US" sz="2000" b="0" i="1" smtClean="0">
                                          <a:latin typeface="Cambria Math"/>
                                        </a:rPr>
                                        <m:t>3</m:t>
                                      </m:r>
                                    </m:sub>
                                  </m:sSub>
                                  <m:d>
                                    <m:dPr>
                                      <m:ctrlPr>
                                        <a:rPr lang="en-US" sz="2000" i="1">
                                          <a:latin typeface="Cambria Math"/>
                                        </a:rPr>
                                      </m:ctrlPr>
                                    </m:dPr>
                                    <m:e>
                                      <m:sSup>
                                        <m:sSupPr>
                                          <m:ctrlPr>
                                            <a:rPr lang="en-US" sz="2000" i="1">
                                              <a:latin typeface="Cambria Math"/>
                                            </a:rPr>
                                          </m:ctrlPr>
                                        </m:sSupPr>
                                        <m:e>
                                          <m:sSub>
                                            <m:sSubPr>
                                              <m:ctrlPr>
                                                <a:rPr lang="en-US" sz="2000" i="1">
                                                  <a:latin typeface="Cambria Math"/>
                                                </a:rPr>
                                              </m:ctrlPr>
                                            </m:sSubPr>
                                            <m:e>
                                              <m:r>
                                                <a:rPr lang="en-US" sz="2000" b="0" i="1">
                                                  <a:latin typeface="Cambria Math"/>
                                                </a:rPr>
                                                <m:t>𝑚</m:t>
                                              </m:r>
                                            </m:e>
                                            <m:sub>
                                              <m:r>
                                                <a:rPr lang="en-US" sz="2000" b="0" i="1" smtClean="0">
                                                  <a:latin typeface="Cambria Math"/>
                                                </a:rPr>
                                                <m:t>3</m:t>
                                              </m:r>
                                            </m:sub>
                                          </m:sSub>
                                        </m:e>
                                        <m:sup>
                                          <m:r>
                                            <a:rPr lang="en-US" sz="2000" b="0" i="1">
                                              <a:latin typeface="Cambria Math"/>
                                            </a:rPr>
                                            <m:t>2</m:t>
                                          </m:r>
                                        </m:sup>
                                      </m:sSup>
                                      <m:r>
                                        <a:rPr lang="en-US" sz="2000" b="0" i="1">
                                          <a:latin typeface="Cambria Math"/>
                                        </a:rPr>
                                        <m:t>−</m:t>
                                      </m:r>
                                      <m:r>
                                        <a:rPr lang="en-US" sz="2000" b="0" i="1">
                                          <a:latin typeface="Cambria Math"/>
                                        </a:rPr>
                                        <m:t>1</m:t>
                                      </m:r>
                                    </m:e>
                                  </m:d>
                                </m:e>
                              </m:nary>
                            </m:e>
                          </m:d>
                        </m:num>
                        <m:den>
                          <m:r>
                            <a:rPr lang="en-US" sz="2000" b="0" i="1">
                              <a:latin typeface="Cambria Math"/>
                            </a:rPr>
                            <m:t>𝑛</m:t>
                          </m:r>
                          <m:d>
                            <m:dPr>
                              <m:ctrlPr>
                                <a:rPr lang="en-US" sz="2000" i="1">
                                  <a:latin typeface="Cambria Math"/>
                                </a:rPr>
                              </m:ctrlPr>
                            </m:dPr>
                            <m:e>
                              <m:sSup>
                                <m:sSupPr>
                                  <m:ctrlPr>
                                    <a:rPr lang="en-US" sz="2000" i="1">
                                      <a:latin typeface="Cambria Math"/>
                                    </a:rPr>
                                  </m:ctrlPr>
                                </m:sSupPr>
                                <m:e>
                                  <m:r>
                                    <a:rPr lang="en-US" sz="2000" b="0" i="1">
                                      <a:latin typeface="Cambria Math"/>
                                    </a:rPr>
                                    <m:t>𝑛</m:t>
                                  </m:r>
                                </m:e>
                                <m:sup>
                                  <m:r>
                                    <a:rPr lang="en-US" sz="2000" b="0" i="1">
                                      <a:latin typeface="Cambria Math"/>
                                    </a:rPr>
                                    <m:t>2</m:t>
                                  </m:r>
                                </m:sup>
                              </m:sSup>
                              <m:r>
                                <a:rPr lang="en-US" sz="2000" b="0" i="1">
                                  <a:latin typeface="Cambria Math"/>
                                </a:rPr>
                                <m:t>−</m:t>
                              </m:r>
                              <m:r>
                                <a:rPr lang="en-US" sz="2000" b="0" i="1">
                                  <a:latin typeface="Cambria Math"/>
                                </a:rPr>
                                <m:t>1</m:t>
                              </m:r>
                            </m:e>
                          </m:d>
                        </m:den>
                      </m:f>
                    </m:oMath>
                  </m:oMathPara>
                </a14:m>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r>
                        <a:rPr lang="en-US" sz="2000" b="0" i="1">
                          <a:latin typeface="Cambria Math"/>
                        </a:rPr>
                        <m:t>1</m:t>
                      </m:r>
                      <m:r>
                        <a:rPr lang="en-US" sz="2000" b="0" i="1">
                          <a:latin typeface="Cambria Math"/>
                        </a:rPr>
                        <m:t>−</m:t>
                      </m:r>
                      <m:f>
                        <m:fPr>
                          <m:ctrlPr>
                            <a:rPr lang="en-US" sz="2000" i="1">
                              <a:latin typeface="Cambria Math"/>
                            </a:rPr>
                          </m:ctrlPr>
                        </m:fPr>
                        <m:num>
                          <m:r>
                            <a:rPr lang="en-US" sz="2000" b="0" i="1">
                              <a:latin typeface="Cambria Math"/>
                            </a:rPr>
                            <m:t>6</m:t>
                          </m:r>
                          <m:d>
                            <m:dPr>
                              <m:begChr m:val="{"/>
                              <m:endChr m:val="}"/>
                              <m:ctrlPr>
                                <a:rPr lang="en-US" sz="2000" i="1" smtClean="0">
                                  <a:latin typeface="Cambria Math"/>
                                </a:rPr>
                              </m:ctrlPr>
                            </m:dPr>
                            <m:e>
                              <m:r>
                                <a:rPr lang="en-US" sz="2000" b="0" i="1" smtClean="0">
                                  <a:latin typeface="Cambria Math"/>
                                </a:rPr>
                                <m:t>72</m:t>
                              </m:r>
                              <m:r>
                                <a:rPr lang="en-US" sz="2000" b="0" i="1" smtClean="0">
                                  <a:latin typeface="Cambria Math"/>
                                </a:rPr>
                                <m:t>+</m:t>
                              </m:r>
                              <m:f>
                                <m:fPr>
                                  <m:ctrlPr>
                                    <a:rPr lang="en-US" sz="2000" i="1" smtClean="0">
                                      <a:latin typeface="Cambria Math"/>
                                    </a:rPr>
                                  </m:ctrlPr>
                                </m:fPr>
                                <m:num>
                                  <m:r>
                                    <a:rPr lang="en-US" sz="2000" b="0" i="1" smtClean="0">
                                      <a:latin typeface="Cambria Math"/>
                                    </a:rPr>
                                    <m:t>1</m:t>
                                  </m:r>
                                </m:num>
                                <m:den>
                                  <m:r>
                                    <a:rPr lang="en-US" sz="2000" b="0" i="1" smtClean="0">
                                      <a:latin typeface="Cambria Math"/>
                                    </a:rPr>
                                    <m:t>12</m:t>
                                  </m:r>
                                </m:den>
                              </m:f>
                              <m:r>
                                <a:rPr lang="en-US" sz="2000" b="0" i="1" smtClean="0">
                                  <a:latin typeface="Cambria Math"/>
                                </a:rPr>
                                <m:t>.</m:t>
                              </m:r>
                              <m:r>
                                <a:rPr lang="en-US" sz="2000" b="0" i="1" smtClean="0">
                                  <a:latin typeface="Cambria Math"/>
                                </a:rPr>
                                <m:t>2</m:t>
                              </m:r>
                              <m:d>
                                <m:dPr>
                                  <m:ctrlPr>
                                    <a:rPr lang="en-US" sz="2000" i="1" smtClean="0">
                                      <a:latin typeface="Cambria Math"/>
                                    </a:rPr>
                                  </m:ctrlPr>
                                </m:dPr>
                                <m:e>
                                  <m:sSup>
                                    <m:sSupPr>
                                      <m:ctrlPr>
                                        <a:rPr lang="en-US" sz="2000" i="1" smtClean="0">
                                          <a:latin typeface="Cambria Math"/>
                                        </a:rPr>
                                      </m:ctrlPr>
                                    </m:sSupPr>
                                    <m:e>
                                      <m:r>
                                        <a:rPr lang="en-US" sz="2000" b="0" i="1" smtClean="0">
                                          <a:latin typeface="Cambria Math"/>
                                        </a:rPr>
                                        <m:t>2</m:t>
                                      </m:r>
                                    </m:e>
                                    <m:sup>
                                      <m:r>
                                        <a:rPr lang="en-US" sz="2000" b="0" i="1" smtClean="0">
                                          <a:latin typeface="Cambria Math"/>
                                        </a:rPr>
                                        <m:t>2</m:t>
                                      </m:r>
                                    </m:sup>
                                  </m:sSup>
                                  <m:r>
                                    <a:rPr lang="en-US" sz="2000" b="0" i="1" smtClean="0">
                                      <a:latin typeface="Cambria Math"/>
                                    </a:rPr>
                                    <m:t>−</m:t>
                                  </m:r>
                                  <m:r>
                                    <a:rPr lang="en-US" sz="2000" b="0" i="1" smtClean="0">
                                      <a:latin typeface="Cambria Math"/>
                                    </a:rPr>
                                    <m:t>1</m:t>
                                  </m:r>
                                </m:e>
                              </m:d>
                              <m:r>
                                <a:rPr lang="en-US" sz="2000" b="0" i="1">
                                  <a:latin typeface="Cambria Math"/>
                                </a:rPr>
                                <m:t>+</m:t>
                              </m:r>
                              <m:f>
                                <m:fPr>
                                  <m:ctrlPr>
                                    <a:rPr lang="en-US" sz="2000" i="1">
                                      <a:latin typeface="Cambria Math"/>
                                    </a:rPr>
                                  </m:ctrlPr>
                                </m:fPr>
                                <m:num>
                                  <m:r>
                                    <a:rPr lang="en-US" sz="2000" b="0" i="1">
                                      <a:latin typeface="Cambria Math"/>
                                    </a:rPr>
                                    <m:t>1</m:t>
                                  </m:r>
                                </m:num>
                                <m:den>
                                  <m:r>
                                    <a:rPr lang="en-US" sz="2000" b="0" i="1">
                                      <a:latin typeface="Cambria Math"/>
                                    </a:rPr>
                                    <m:t>12</m:t>
                                  </m:r>
                                </m:den>
                              </m:f>
                              <m:r>
                                <a:rPr lang="en-US" sz="2000" b="0" i="1">
                                  <a:latin typeface="Cambria Math"/>
                                </a:rPr>
                                <m:t>.</m:t>
                              </m:r>
                              <m:r>
                                <a:rPr lang="en-US" sz="2000" b="0" i="1" smtClean="0">
                                  <a:latin typeface="Cambria Math"/>
                                </a:rPr>
                                <m:t>3</m:t>
                              </m:r>
                              <m:d>
                                <m:dPr>
                                  <m:ctrlPr>
                                    <a:rPr lang="en-US" sz="2000" i="1">
                                      <a:latin typeface="Cambria Math"/>
                                    </a:rPr>
                                  </m:ctrlPr>
                                </m:dPr>
                                <m:e>
                                  <m:sSup>
                                    <m:sSupPr>
                                      <m:ctrlPr>
                                        <a:rPr lang="en-US" sz="2000" i="1">
                                          <a:latin typeface="Cambria Math"/>
                                        </a:rPr>
                                      </m:ctrlPr>
                                    </m:sSupPr>
                                    <m:e>
                                      <m:r>
                                        <a:rPr lang="en-US" sz="2000" b="0" i="1" smtClean="0">
                                          <a:latin typeface="Cambria Math"/>
                                        </a:rPr>
                                        <m:t>3</m:t>
                                      </m:r>
                                    </m:e>
                                    <m:sup>
                                      <m:r>
                                        <a:rPr lang="en-US" sz="2000" b="0" i="1">
                                          <a:latin typeface="Cambria Math"/>
                                        </a:rPr>
                                        <m:t>2</m:t>
                                      </m:r>
                                    </m:sup>
                                  </m:sSup>
                                  <m:r>
                                    <a:rPr lang="en-US" sz="2000" b="0" i="1">
                                      <a:latin typeface="Cambria Math"/>
                                    </a:rPr>
                                    <m:t>−</m:t>
                                  </m:r>
                                  <m:r>
                                    <a:rPr lang="en-US" sz="2000" b="0" i="1">
                                      <a:latin typeface="Cambria Math"/>
                                    </a:rPr>
                                    <m:t>1</m:t>
                                  </m:r>
                                </m:e>
                              </m:d>
                              <m:r>
                                <a:rPr lang="en-US" sz="2000" b="0" i="1">
                                  <a:latin typeface="Cambria Math"/>
                                </a:rPr>
                                <m:t>+</m:t>
                              </m:r>
                              <m:f>
                                <m:fPr>
                                  <m:ctrlPr>
                                    <a:rPr lang="en-US" sz="2000" i="1">
                                      <a:latin typeface="Cambria Math"/>
                                    </a:rPr>
                                  </m:ctrlPr>
                                </m:fPr>
                                <m:num>
                                  <m:r>
                                    <a:rPr lang="en-US" sz="2000" b="0" i="1">
                                      <a:latin typeface="Cambria Math"/>
                                    </a:rPr>
                                    <m:t>1</m:t>
                                  </m:r>
                                </m:num>
                                <m:den>
                                  <m:r>
                                    <a:rPr lang="en-US" sz="2000" b="0" i="1">
                                      <a:latin typeface="Cambria Math"/>
                                    </a:rPr>
                                    <m:t>12</m:t>
                                  </m:r>
                                </m:den>
                              </m:f>
                              <m:r>
                                <a:rPr lang="en-US" sz="2000" b="0" i="1">
                                  <a:latin typeface="Cambria Math"/>
                                </a:rPr>
                                <m:t>.</m:t>
                              </m:r>
                              <m:r>
                                <a:rPr lang="en-US" sz="2000" b="0" i="1">
                                  <a:latin typeface="Cambria Math"/>
                                </a:rPr>
                                <m:t>2</m:t>
                              </m:r>
                              <m:d>
                                <m:dPr>
                                  <m:ctrlPr>
                                    <a:rPr lang="en-US" sz="2000" i="1">
                                      <a:latin typeface="Cambria Math"/>
                                    </a:rPr>
                                  </m:ctrlPr>
                                </m:dPr>
                                <m:e>
                                  <m:sSup>
                                    <m:sSupPr>
                                      <m:ctrlPr>
                                        <a:rPr lang="en-US" sz="2000" i="1">
                                          <a:latin typeface="Cambria Math"/>
                                        </a:rPr>
                                      </m:ctrlPr>
                                    </m:sSupPr>
                                    <m:e>
                                      <m:r>
                                        <a:rPr lang="en-US" sz="2000" b="0" i="1">
                                          <a:latin typeface="Cambria Math"/>
                                        </a:rPr>
                                        <m:t>2</m:t>
                                      </m:r>
                                    </m:e>
                                    <m:sup>
                                      <m:r>
                                        <a:rPr lang="en-US" sz="2000" b="0" i="1">
                                          <a:latin typeface="Cambria Math"/>
                                        </a:rPr>
                                        <m:t>2</m:t>
                                      </m:r>
                                    </m:sup>
                                  </m:sSup>
                                  <m:r>
                                    <a:rPr lang="en-US" sz="2000" b="0" i="1">
                                      <a:latin typeface="Cambria Math"/>
                                    </a:rPr>
                                    <m:t>−</m:t>
                                  </m:r>
                                  <m:r>
                                    <a:rPr lang="en-US" sz="2000" b="0" i="1">
                                      <a:latin typeface="Cambria Math"/>
                                    </a:rPr>
                                    <m:t>1</m:t>
                                  </m:r>
                                </m:e>
                              </m:d>
                            </m:e>
                          </m:d>
                        </m:num>
                        <m:den>
                          <m:r>
                            <a:rPr lang="en-US" sz="2000" b="0" i="1" smtClean="0">
                              <a:latin typeface="Cambria Math"/>
                            </a:rPr>
                            <m:t>10</m:t>
                          </m:r>
                          <m:d>
                            <m:dPr>
                              <m:ctrlPr>
                                <a:rPr lang="en-US" sz="2000" i="1">
                                  <a:latin typeface="Cambria Math"/>
                                </a:rPr>
                              </m:ctrlPr>
                            </m:dPr>
                            <m:e>
                              <m:sSup>
                                <m:sSupPr>
                                  <m:ctrlPr>
                                    <a:rPr lang="en-US" sz="2000" i="1">
                                      <a:latin typeface="Cambria Math"/>
                                    </a:rPr>
                                  </m:ctrlPr>
                                </m:sSupPr>
                                <m:e>
                                  <m:r>
                                    <a:rPr lang="en-US" sz="2000" b="0" i="1" smtClean="0">
                                      <a:latin typeface="Cambria Math"/>
                                    </a:rPr>
                                    <m:t>10</m:t>
                                  </m:r>
                                </m:e>
                                <m:sup>
                                  <m:r>
                                    <a:rPr lang="en-US" sz="2000" b="0" i="1">
                                      <a:latin typeface="Cambria Math"/>
                                    </a:rPr>
                                    <m:t>2</m:t>
                                  </m:r>
                                </m:sup>
                              </m:sSup>
                              <m:r>
                                <a:rPr lang="en-US" sz="2000" b="0" i="1">
                                  <a:latin typeface="Cambria Math"/>
                                </a:rPr>
                                <m:t>−</m:t>
                              </m:r>
                              <m:r>
                                <a:rPr lang="en-US" sz="2000" b="0" i="1">
                                  <a:latin typeface="Cambria Math"/>
                                </a:rPr>
                                <m:t>1</m:t>
                              </m:r>
                            </m:e>
                          </m:d>
                        </m:den>
                      </m:f>
                    </m:oMath>
                  </m:oMathPara>
                </a14:m>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r>
                        <a:rPr lang="en-US" sz="2000" b="0" i="1" smtClean="0">
                          <a:latin typeface="Cambria Math"/>
                        </a:rPr>
                        <m:t>1</m:t>
                      </m:r>
                      <m:r>
                        <a:rPr lang="en-US" sz="2000" b="0" i="1" smtClean="0">
                          <a:latin typeface="Cambria Math"/>
                        </a:rPr>
                        <m:t>−</m:t>
                      </m:r>
                      <m:d>
                        <m:dPr>
                          <m:begChr m:val="{"/>
                          <m:endChr m:val="}"/>
                          <m:ctrlPr>
                            <a:rPr lang="en-US" sz="2000" i="1" smtClean="0">
                              <a:latin typeface="Cambria Math"/>
                            </a:rPr>
                          </m:ctrlPr>
                        </m:dPr>
                        <m:e>
                          <m:f>
                            <m:fPr>
                              <m:ctrlPr>
                                <a:rPr lang="en-US" sz="2000" i="1" smtClean="0">
                                  <a:latin typeface="Cambria Math"/>
                                </a:rPr>
                              </m:ctrlPr>
                            </m:fPr>
                            <m:num>
                              <m:r>
                                <a:rPr lang="en-US" sz="2000" b="0" i="1" smtClean="0">
                                  <a:latin typeface="Cambria Math"/>
                                </a:rPr>
                                <m:t>6</m:t>
                              </m:r>
                              <m:r>
                                <a:rPr lang="en-US" sz="2000" b="0" i="1" smtClean="0">
                                  <a:latin typeface="Cambria Math"/>
                                  <a:ea typeface="Cambria Math"/>
                                </a:rPr>
                                <m:t>×</m:t>
                              </m:r>
                              <m:r>
                                <a:rPr lang="en-US" sz="2000" b="0" i="1" smtClean="0">
                                  <a:latin typeface="Cambria Math"/>
                                  <a:ea typeface="Cambria Math"/>
                                </a:rPr>
                                <m:t>75</m:t>
                              </m:r>
                            </m:num>
                            <m:den>
                              <m:r>
                                <a:rPr lang="en-US" sz="2000" b="0" i="1" smtClean="0">
                                  <a:latin typeface="Cambria Math"/>
                                </a:rPr>
                                <m:t>990</m:t>
                              </m:r>
                            </m:den>
                          </m:f>
                        </m:e>
                      </m:d>
                      <m:r>
                        <a:rPr lang="en-US" sz="2000" b="0" i="1" smtClean="0">
                          <a:latin typeface="Cambria Math"/>
                        </a:rPr>
                        <m:t>=</m:t>
                      </m:r>
                      <m:f>
                        <m:fPr>
                          <m:ctrlPr>
                            <a:rPr lang="en-US" sz="2000" i="1" smtClean="0">
                              <a:latin typeface="Cambria Math"/>
                            </a:rPr>
                          </m:ctrlPr>
                        </m:fPr>
                        <m:num>
                          <m:r>
                            <a:rPr lang="en-US" sz="2000" b="0" i="1" smtClean="0">
                              <a:latin typeface="Cambria Math"/>
                            </a:rPr>
                            <m:t>6</m:t>
                          </m:r>
                        </m:num>
                        <m:den>
                          <m:r>
                            <a:rPr lang="en-US" sz="2000" b="0" i="1" smtClean="0">
                              <a:latin typeface="Cambria Math"/>
                            </a:rPr>
                            <m:t>11</m:t>
                          </m:r>
                        </m:den>
                      </m:f>
                      <m:r>
                        <a:rPr lang="en-US" sz="2000" b="0" i="1" smtClean="0">
                          <a:latin typeface="Cambria Math"/>
                        </a:rPr>
                        <m:t>=</m:t>
                      </m:r>
                      <m:r>
                        <a:rPr lang="en-US" sz="2000" b="0" i="1" smtClean="0">
                          <a:latin typeface="Cambria Math"/>
                        </a:rPr>
                        <m:t>0</m:t>
                      </m:r>
                      <m:r>
                        <a:rPr lang="en-US" sz="2000" b="0" i="1" smtClean="0">
                          <a:latin typeface="Cambria Math"/>
                        </a:rPr>
                        <m:t>.</m:t>
                      </m:r>
                      <m:r>
                        <a:rPr lang="en-US" sz="2000" b="0" i="1" smtClean="0">
                          <a:latin typeface="Cambria Math"/>
                        </a:rPr>
                        <m:t>545</m:t>
                      </m:r>
                    </m:oMath>
                  </m:oMathPara>
                </a14:m>
                <a:endParaRPr lang="en-US" sz="20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143000"/>
                <a:ext cx="8686800" cy="4525963"/>
              </a:xfrm>
              <a:blipFill rotWithShape="1">
                <a:blip r:embed="rId2"/>
                <a:stretch>
                  <a:fillRect l="-9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F721A41-AEC1-4788-84AC-71167ECC27D4}"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 Tied Correlation(CO3)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925850429"/>
      </p:ext>
    </p:extLst>
  </p:cSld>
  <p:clrMapOvr>
    <a:masterClrMapping/>
  </p:clrMapOvr>
  <p:transition spd="slow">
    <p:push dir="u"/>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4525963"/>
          </a:xfrm>
        </p:spPr>
        <p:txBody>
          <a:bodyPr/>
          <a:lstStyle/>
          <a:p>
            <a:pPr marL="0" lvl="0" indent="0">
              <a:buNone/>
            </a:pPr>
            <a:r>
              <a:rPr lang="en-US" sz="2200" dirty="0" smtClean="0"/>
              <a:t>Q1.</a:t>
            </a:r>
            <a:r>
              <a:rPr lang="en-US" sz="2400" dirty="0"/>
              <a:t> </a:t>
            </a:r>
            <a:r>
              <a:rPr lang="en-US" sz="2200" dirty="0"/>
              <a:t>Find the rank correlation coefficient for the following data:</a:t>
            </a:r>
          </a:p>
          <a:p>
            <a:pPr marL="0" indent="0">
              <a:buNone/>
            </a:pPr>
            <a:endParaRPr lang="en-US" sz="2200" dirty="0"/>
          </a:p>
        </p:txBody>
      </p:sp>
      <p:sp>
        <p:nvSpPr>
          <p:cNvPr id="4" name="Date Placeholder 3"/>
          <p:cNvSpPr>
            <a:spLocks noGrp="1"/>
          </p:cNvSpPr>
          <p:nvPr>
            <p:ph type="dt" sz="half" idx="10"/>
          </p:nvPr>
        </p:nvSpPr>
        <p:spPr/>
        <p:txBody>
          <a:bodyPr/>
          <a:lstStyle/>
          <a:p>
            <a:fld id="{4BF9FC39-DDC3-4879-BAAB-A9023503B92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Daily Quiz(CO3)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10" name="Table 9"/>
              <p:cNvGraphicFramePr>
                <a:graphicFrameLocks noGrp="1"/>
              </p:cNvGraphicFramePr>
              <p:nvPr>
                <p:extLst>
                  <p:ext uri="{D42A27DB-BD31-4B8C-83A1-F6EECF244321}">
                    <p14:modId xmlns:p14="http://schemas.microsoft.com/office/powerpoint/2010/main" val="2223085602"/>
                  </p:ext>
                </p:extLst>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gridCol w="624658"/>
                    <a:gridCol w="672708"/>
                    <a:gridCol w="560991"/>
                    <a:gridCol w="672708"/>
                    <a:gridCol w="637871"/>
                    <a:gridCol w="637871"/>
                    <a:gridCol w="637871"/>
                    <a:gridCol w="637871"/>
                    <a:gridCol w="637871"/>
                    <a:gridCol w="637871"/>
                  </a:tblGrid>
                  <a:tr h="5334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𝑥</m:t>
                                </m:r>
                              </m:oMath>
                            </m:oMathPara>
                          </a14:m>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35</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36</a:t>
                          </a:r>
                          <a:endParaRPr lang="en-US" sz="2000">
                            <a:effectLst/>
                            <a:latin typeface="Calibri"/>
                            <a:ea typeface="Calibri"/>
                            <a:cs typeface="Mangal"/>
                          </a:endParaRPr>
                        </a:p>
                      </a:txBody>
                      <a:tcPr marL="68580" marR="68580" marT="0" marB="0"/>
                    </a:tc>
                  </a:tr>
                  <a:tr h="609600">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a:rPr>
                                  <m:t>𝑦</m:t>
                                </m:r>
                              </m:oMath>
                            </m:oMathPara>
                          </a14:m>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18</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20</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22</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27</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21</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27</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28</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r>
                </a:tbl>
              </a:graphicData>
            </a:graphic>
          </p:graphicFrame>
        </mc:Choice>
        <mc:Fallback>
          <p:graphicFrame>
            <p:nvGraphicFramePr>
              <p:cNvPr id="10" name="Table 9"/>
              <p:cNvGraphicFramePr>
                <a:graphicFrameLocks noGrp="1"/>
              </p:cNvGraphicFramePr>
              <p:nvPr>
                <p:extLst>
                  <p:ext uri="{D42A27DB-BD31-4B8C-83A1-F6EECF244321}">
                    <p14:modId xmlns:p14="http://schemas.microsoft.com/office/powerpoint/2010/main" xmlns="" xmlns:a14="http://schemas.microsoft.com/office/drawing/2010/main" val="1763265316"/>
                  </p:ext>
                </p:extLst>
              </p:nvPr>
            </p:nvGraphicFramePr>
            <p:xfrm>
              <a:off x="723900" y="1752600"/>
              <a:ext cx="7124698" cy="1143000"/>
            </p:xfrm>
            <a:graphic>
              <a:graphicData uri="http://schemas.openxmlformats.org/drawingml/2006/table">
                <a:tbl>
                  <a:tblPr firstRow="1" firstCol="1" bandRow="1">
                    <a:tableStyleId>{5C22544A-7EE6-4342-B048-85BDC9FD1C3A}</a:tableStyleId>
                  </a:tblPr>
                  <a:tblGrid>
                    <a:gridCol w="766407"/>
                    <a:gridCol w="624658"/>
                    <a:gridCol w="672708"/>
                    <a:gridCol w="560991"/>
                    <a:gridCol w="672708"/>
                    <a:gridCol w="637871"/>
                    <a:gridCol w="637871"/>
                    <a:gridCol w="637871"/>
                    <a:gridCol w="637871"/>
                    <a:gridCol w="637871"/>
                    <a:gridCol w="637871"/>
                  </a:tblGrid>
                  <a:tr h="533400">
                    <a:tc>
                      <a:txBody>
                        <a:bodyPr/>
                        <a:lstStyle/>
                        <a:p>
                          <a:endParaRPr lang="en-US"/>
                        </a:p>
                      </a:txBody>
                      <a:tcPr marL="68580" marR="68580" marT="0" marB="0">
                        <a:blipFill rotWithShape="1">
                          <a:blip r:embed="rId3"/>
                          <a:stretch>
                            <a:fillRect l="-794" t="-14943" r="-827778" b="-114943"/>
                          </a:stretch>
                        </a:blipFill>
                      </a:tcPr>
                    </a:tc>
                    <a:tc>
                      <a:txBody>
                        <a:bodyPr/>
                        <a:lstStyle/>
                        <a:p>
                          <a:pPr marL="0" marR="0" algn="ctr">
                            <a:spcBef>
                              <a:spcPts val="0"/>
                            </a:spcBef>
                            <a:spcAft>
                              <a:spcPts val="0"/>
                            </a:spcAft>
                          </a:pPr>
                          <a:r>
                            <a:rPr lang="en-US" sz="2000">
                              <a:effectLst/>
                            </a:rPr>
                            <a:t>23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27</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28</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29</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30</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31</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33</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35</a:t>
                          </a:r>
                          <a:endParaRPr lang="en-US" sz="200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a:effectLst/>
                            </a:rPr>
                            <a:t>36</a:t>
                          </a:r>
                          <a:endParaRPr lang="en-US" sz="2000">
                            <a:effectLst/>
                            <a:latin typeface="Calibri"/>
                            <a:ea typeface="Calibri"/>
                            <a:cs typeface="Mangal"/>
                          </a:endParaRPr>
                        </a:p>
                      </a:txBody>
                      <a:tcPr marL="68580" marR="68580" marT="0" marB="0"/>
                    </a:tc>
                  </a:tr>
                  <a:tr h="609600">
                    <a:tc>
                      <a:txBody>
                        <a:bodyPr/>
                        <a:lstStyle/>
                        <a:p>
                          <a:endParaRPr lang="en-US"/>
                        </a:p>
                      </a:txBody>
                      <a:tcPr marL="68580" marR="68580" marT="0" marB="0">
                        <a:blipFill rotWithShape="1">
                          <a:blip r:embed="rId3"/>
                          <a:stretch>
                            <a:fillRect l="-794" t="-100000" r="-827778"/>
                          </a:stretch>
                        </a:blipFill>
                      </a:tcPr>
                    </a:tc>
                    <a:tc>
                      <a:txBody>
                        <a:bodyPr/>
                        <a:lstStyle/>
                        <a:p>
                          <a:pPr marL="0" marR="0" algn="ctr">
                            <a:spcBef>
                              <a:spcPts val="0"/>
                            </a:spcBef>
                            <a:spcAft>
                              <a:spcPts val="0"/>
                            </a:spcAft>
                          </a:pPr>
                          <a:r>
                            <a:rPr lang="en-US" sz="2000" dirty="0">
                              <a:effectLst/>
                            </a:rPr>
                            <a:t>18</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20</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22</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27</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21</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27</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28</a:t>
                          </a:r>
                          <a:endParaRPr lang="en-US" sz="2000" dirty="0">
                            <a:effectLst/>
                            <a:latin typeface="Calibri"/>
                            <a:ea typeface="Calibri"/>
                            <a:cs typeface="Mangal"/>
                          </a:endParaRPr>
                        </a:p>
                      </a:txBody>
                      <a:tcPr marL="68580" marR="68580" marT="0" marB="0"/>
                    </a:tc>
                    <a:tc>
                      <a:txBody>
                        <a:bodyPr/>
                        <a:lstStyle/>
                        <a:p>
                          <a:pPr marL="0" marR="0" algn="ctr">
                            <a:spcBef>
                              <a:spcPts val="0"/>
                            </a:spcBef>
                            <a:spcAft>
                              <a:spcPts val="0"/>
                            </a:spcAft>
                          </a:pPr>
                          <a:r>
                            <a:rPr lang="en-US" sz="2000" dirty="0">
                              <a:effectLst/>
                            </a:rPr>
                            <a:t>29</a:t>
                          </a:r>
                          <a:endParaRPr lang="en-US" sz="2000" dirty="0">
                            <a:effectLst/>
                            <a:latin typeface="Calibri"/>
                            <a:ea typeface="Calibri"/>
                            <a:cs typeface="Mangal"/>
                          </a:endParaRPr>
                        </a:p>
                      </a:txBody>
                      <a:tcPr marL="68580" marR="68580" marT="0" marB="0"/>
                    </a:tc>
                  </a:tr>
                </a:tbl>
              </a:graphicData>
            </a:graphic>
          </p:graphicFrame>
        </mc:Fallback>
      </mc:AlternateContent>
    </p:spTree>
    <p:extLst>
      <p:ext uri="{BB962C8B-B14F-4D97-AF65-F5344CB8AC3E}">
        <p14:creationId xmlns:p14="http://schemas.microsoft.com/office/powerpoint/2010/main" xmlns="" val="3563898432"/>
      </p:ext>
    </p:extLst>
  </p:cSld>
  <p:clrMapOvr>
    <a:masterClrMapping/>
  </p:clrMapOvr>
  <p:transition spd="slow">
    <p:push dir="u"/>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Topic</a:t>
            </a:r>
            <a:r>
              <a:rPr lang="en-US" dirty="0" smtClean="0"/>
              <a:t>(CO1..)</a:t>
            </a:r>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Topic</a:t>
            </a:r>
            <a:r>
              <a:rPr lang="en-US" dirty="0" smtClean="0"/>
              <a:t>(CO1..)</a:t>
            </a:r>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Topic</a:t>
            </a:r>
            <a:r>
              <a:rPr lang="en-US" dirty="0" smtClean="0"/>
              <a:t>(CO1..)</a:t>
            </a:r>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Topic</a:t>
            </a:r>
            <a:r>
              <a:rPr lang="en-US" dirty="0" smtClean="0"/>
              <a:t>(CO1..)</a:t>
            </a:r>
            <a:endParaRPr lang="en-US"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5" dirty="0" smtClean="0">
                    <a:latin typeface="+mj-lt"/>
                    <a:cs typeface="LM Roman Caps 10"/>
                  </a:rPr>
                  <a:t>Properties </a:t>
                </a:r>
                <a:r>
                  <a:rPr lang="en-US" sz="2200" b="1" spc="15" dirty="0">
                    <a:latin typeface="+mj-lt"/>
                    <a:cs typeface="LM Roman Caps 10"/>
                  </a:rPr>
                  <a:t>of Arithmetic</a:t>
                </a:r>
                <a:r>
                  <a:rPr lang="en-US" sz="2200" b="1" spc="5" dirty="0">
                    <a:latin typeface="+mj-lt"/>
                    <a:cs typeface="LM Roman Caps 10"/>
                  </a:rPr>
                  <a:t/>
                </a:r>
                <a:r>
                  <a:rPr lang="en-US" sz="2200" b="1" spc="20" dirty="0" smtClean="0">
                    <a:latin typeface="+mj-lt"/>
                    <a:cs typeface="LM Roman Caps 10"/>
                  </a:rPr>
                  <a:t>Mean:</a:t>
                </a:r>
                <a:endParaRPr lang="en-US" sz="2200" b="1" dirty="0" smtClean="0">
                  <a:solidFill>
                    <a:schemeClr val="tx1">
                      <a:lumMod val="85000"/>
                      <a:lumOff val="15000"/>
                    </a:schemeClr>
                  </a:solidFill>
                  <a:latin typeface="+mj-lt"/>
                  <a:cs typeface="LM Roman Caps 10"/>
                </a:endParaRPr>
              </a:p>
              <a:p>
                <a:pPr marL="457200" indent="-457200">
                  <a:lnSpc>
                    <a:spcPct val="100000"/>
                  </a:lnSpc>
                  <a:buFont typeface="+mj-lt"/>
                  <a:buAutoNum type="arabicPeriod"/>
                </a:pPr>
                <a:r>
                  <a:rPr lang="en-US" sz="2200" spc="-5" dirty="0" smtClean="0">
                    <a:solidFill>
                      <a:schemeClr val="tx1">
                        <a:lumMod val="85000"/>
                        <a:lumOff val="15000"/>
                      </a:schemeClr>
                    </a:solidFill>
                    <a:latin typeface="+mj-lt"/>
                    <a:cs typeface="LM Roman Caps 10"/>
                  </a:rPr>
                  <a:t>Property.: The </a:t>
                </a:r>
                <a:r>
                  <a:rPr lang="en-US" sz="2200" i="1" dirty="0" smtClean="0">
                    <a:solidFill>
                      <a:schemeClr val="tx1">
                        <a:lumMod val="85000"/>
                        <a:lumOff val="15000"/>
                      </a:schemeClr>
                    </a:solidFill>
                    <a:latin typeface="+mj-lt"/>
                    <a:cs typeface="LM Sans 12"/>
                  </a:rPr>
                  <a:t>Algebraic </a:t>
                </a:r>
                <a:r>
                  <a:rPr lang="en-US" sz="2200" i="1" spc="10" dirty="0">
                    <a:solidFill>
                      <a:schemeClr val="tx1">
                        <a:lumMod val="85000"/>
                        <a:lumOff val="15000"/>
                      </a:schemeClr>
                    </a:solidFill>
                    <a:latin typeface="+mj-lt"/>
                    <a:cs typeface="LM Sans 12"/>
                  </a:rPr>
                  <a:t>sum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the </a:t>
                </a:r>
                <a:r>
                  <a:rPr lang="en-US" sz="2200" i="1" spc="5" dirty="0">
                    <a:solidFill>
                      <a:schemeClr val="tx1">
                        <a:lumMod val="85000"/>
                        <a:lumOff val="15000"/>
                      </a:schemeClr>
                    </a:solidFill>
                    <a:latin typeface="+mj-lt"/>
                    <a:cs typeface="LM Sans 12"/>
                  </a:rPr>
                  <a:t>deviations of </a:t>
                </a:r>
                <a:r>
                  <a:rPr lang="en-US" sz="2200" i="1" spc="10" dirty="0" smtClean="0">
                    <a:solidFill>
                      <a:schemeClr val="tx1">
                        <a:lumMod val="85000"/>
                        <a:lumOff val="15000"/>
                      </a:schemeClr>
                    </a:solidFill>
                    <a:latin typeface="+mj-lt"/>
                    <a:cs typeface="LM Sans 12"/>
                  </a:rPr>
                  <a:t>all the </a:t>
                </a:r>
                <a:r>
                  <a:rPr lang="en-US" sz="2200" i="1" spc="5" dirty="0" smtClean="0">
                    <a:solidFill>
                      <a:schemeClr val="tx1">
                        <a:lumMod val="85000"/>
                        <a:lumOff val="15000"/>
                      </a:schemeClr>
                    </a:solidFill>
                    <a:latin typeface="+mj-lt"/>
                    <a:cs typeface="LM Sans 12"/>
                  </a:rPr>
                  <a:t> v</a:t>
                </a:r>
                <a:r>
                  <a:rPr lang="en-US" sz="2200" i="1" spc="10" dirty="0" smtClean="0">
                    <a:solidFill>
                      <a:schemeClr val="tx1">
                        <a:lumMod val="85000"/>
                        <a:lumOff val="15000"/>
                      </a:schemeClr>
                    </a:solidFill>
                    <a:latin typeface="+mj-lt"/>
                    <a:cs typeface="LM Sans 12"/>
                  </a:rPr>
                  <a:t>ariates </a:t>
                </a:r>
                <a:r>
                  <a:rPr lang="en-US" sz="2200" i="1" spc="10" dirty="0">
                    <a:solidFill>
                      <a:schemeClr val="tx1">
                        <a:lumMod val="85000"/>
                        <a:lumOff val="15000"/>
                      </a:schemeClr>
                    </a:solidFill>
                    <a:latin typeface="+mj-lt"/>
                    <a:cs typeface="LM Sans 12"/>
                  </a:rPr>
                  <a:t>from </a:t>
                </a:r>
                <a:r>
                  <a:rPr lang="en-US" sz="2200" i="1" spc="5" dirty="0">
                    <a:solidFill>
                      <a:schemeClr val="tx1">
                        <a:lumMod val="85000"/>
                        <a:lumOff val="15000"/>
                      </a:schemeClr>
                    </a:solidFill>
                    <a:latin typeface="+mj-lt"/>
                    <a:cs typeface="LM Sans 12"/>
                  </a:rPr>
                  <a:t>their  </a:t>
                </a:r>
                <a:r>
                  <a:rPr lang="en-US" sz="2200" i="1" dirty="0">
                    <a:solidFill>
                      <a:schemeClr val="tx1">
                        <a:lumMod val="85000"/>
                        <a:lumOff val="15000"/>
                      </a:schemeClr>
                    </a:solidFill>
                    <a:latin typeface="+mj-lt"/>
                    <a:cs typeface="LM Sans 12"/>
                  </a:rPr>
                  <a:t>arithmetic</a:t>
                </a:r>
                <a:r>
                  <a:rPr lang="en-US" sz="2200" i="1" spc="5" dirty="0">
                    <a:solidFill>
                      <a:schemeClr val="tx1">
                        <a:lumMod val="85000"/>
                        <a:lumOff val="15000"/>
                      </a:schemeClr>
                    </a:solidFill>
                    <a:latin typeface="+mj-lt"/>
                    <a:cs typeface="LM Sans 12"/>
                  </a:rPr>
                  <a:t/>
                </a:r>
                <a:r>
                  <a:rPr lang="en-US" sz="2200" i="1" spc="10" dirty="0">
                    <a:solidFill>
                      <a:schemeClr val="tx1">
                        <a:lumMod val="85000"/>
                        <a:lumOff val="15000"/>
                      </a:schemeClr>
                    </a:solidFill>
                    <a:latin typeface="+mj-lt"/>
                    <a:cs typeface="LM Sans 12"/>
                  </a:rPr>
                  <a:t>mean</a:t>
                </a:r>
                <a:r>
                  <a:rPr lang="en-US" sz="2200" i="1" spc="15" dirty="0">
                    <a:solidFill>
                      <a:schemeClr val="tx1">
                        <a:lumMod val="85000"/>
                        <a:lumOff val="15000"/>
                      </a:schemeClr>
                    </a:solidFill>
                    <a:latin typeface="+mj-lt"/>
                    <a:cs typeface="LM Sans 12"/>
                  </a:rPr>
                  <a:t/>
                </a:r>
                <a:r>
                  <a:rPr lang="en-US" sz="2200" i="1" spc="5" dirty="0">
                    <a:solidFill>
                      <a:schemeClr val="tx1">
                        <a:lumMod val="85000"/>
                        <a:lumOff val="15000"/>
                      </a:schemeClr>
                    </a:solidFill>
                    <a:latin typeface="+mj-lt"/>
                    <a:cs typeface="LM Sans 12"/>
                  </a:rPr>
                  <a:t>is</a:t>
                </a:r>
                <a:r>
                  <a:rPr lang="en-US" sz="2200" i="1" spc="10" dirty="0">
                    <a:solidFill>
                      <a:schemeClr val="tx1">
                        <a:lumMod val="85000"/>
                        <a:lumOff val="15000"/>
                      </a:schemeClr>
                    </a:solidFill>
                    <a:latin typeface="+mj-lt"/>
                    <a:cs typeface="LM Sans 12"/>
                  </a:rPr>
                  <a:t/>
                </a:r>
                <a:r>
                  <a:rPr lang="en-US" sz="2200" i="1" spc="5" dirty="0">
                    <a:solidFill>
                      <a:schemeClr val="tx1">
                        <a:lumMod val="85000"/>
                        <a:lumOff val="15000"/>
                      </a:schemeClr>
                    </a:solidFill>
                    <a:latin typeface="+mj-lt"/>
                    <a:cs typeface="LM Sans 12"/>
                  </a:rPr>
                  <a:t>zero.</a:t>
                </a:r>
                <a:r>
                  <a:rPr lang="en-US" sz="2200" i="1" spc="195" dirty="0">
                    <a:solidFill>
                      <a:schemeClr val="tx1">
                        <a:lumMod val="85000"/>
                        <a:lumOff val="15000"/>
                      </a:schemeClr>
                    </a:solidFill>
                    <a:latin typeface="+mj-lt"/>
                    <a:cs typeface="LM Sans 12"/>
                  </a:rPr>
                  <a:t/>
                </a:r>
                <a:endParaRPr lang="en-US" sz="2200" i="1" spc="195" dirty="0" smtClean="0">
                  <a:solidFill>
                    <a:schemeClr val="tx1">
                      <a:lumMod val="85000"/>
                      <a:lumOff val="15000"/>
                    </a:schemeClr>
                  </a:solidFill>
                  <a:latin typeface="+mj-lt"/>
                  <a:cs typeface="LM Sans 12"/>
                </a:endParaRPr>
              </a:p>
              <a:p>
                <a:pPr marL="457200" indent="-457200">
                  <a:lnSpc>
                    <a:spcPct val="100000"/>
                  </a:lnSpc>
                  <a:buFont typeface="+mj-lt"/>
                  <a:buAutoNum type="arabicPeriod"/>
                </a:pPr>
                <a:r>
                  <a:rPr lang="en-US" sz="2200" spc="-5" dirty="0" smtClean="0">
                    <a:solidFill>
                      <a:schemeClr val="tx1">
                        <a:lumMod val="85000"/>
                        <a:lumOff val="15000"/>
                      </a:schemeClr>
                    </a:solidFill>
                    <a:latin typeface="+mj-lt"/>
                    <a:cs typeface="LM Roman Caps 10"/>
                  </a:rPr>
                  <a:t>Property. </a:t>
                </a:r>
                <a:r>
                  <a:rPr lang="en-US" sz="2200" i="1" spc="10" dirty="0" smtClean="0">
                    <a:solidFill>
                      <a:schemeClr val="tx1">
                        <a:lumMod val="85000"/>
                        <a:lumOff val="15000"/>
                      </a:schemeClr>
                    </a:solidFill>
                    <a:latin typeface="+mj-lt"/>
                    <a:cs typeface="LM Sans 12"/>
                  </a:rPr>
                  <a:t>The </a:t>
                </a:r>
                <a:r>
                  <a:rPr lang="en-US" sz="2200" i="1" spc="10" dirty="0">
                    <a:solidFill>
                      <a:schemeClr val="tx1">
                        <a:lumMod val="85000"/>
                        <a:lumOff val="15000"/>
                      </a:schemeClr>
                    </a:solidFill>
                    <a:latin typeface="+mj-lt"/>
                    <a:cs typeface="LM Sans 12"/>
                  </a:rPr>
                  <a:t>sum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the </a:t>
                </a:r>
                <a:r>
                  <a:rPr lang="en-US" sz="2200" i="1" dirty="0">
                    <a:solidFill>
                      <a:schemeClr val="tx1">
                        <a:lumMod val="85000"/>
                        <a:lumOff val="15000"/>
                      </a:schemeClr>
                    </a:solidFill>
                    <a:latin typeface="+mj-lt"/>
                    <a:cs typeface="LM Sans 12"/>
                  </a:rPr>
                  <a:t>squares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the </a:t>
                </a:r>
                <a:r>
                  <a:rPr lang="en-US" sz="2200" i="1" spc="5" dirty="0">
                    <a:solidFill>
                      <a:schemeClr val="tx1">
                        <a:lumMod val="85000"/>
                        <a:lumOff val="15000"/>
                      </a:schemeClr>
                    </a:solidFill>
                    <a:latin typeface="+mj-lt"/>
                    <a:cs typeface="LM Sans 12"/>
                  </a:rPr>
                  <a:t>deviations of </a:t>
                </a:r>
                <a:r>
                  <a:rPr lang="en-US" sz="2200" i="1" spc="10" dirty="0">
                    <a:solidFill>
                      <a:schemeClr val="tx1">
                        <a:lumMod val="85000"/>
                        <a:lumOff val="15000"/>
                      </a:schemeClr>
                    </a:solidFill>
                    <a:latin typeface="+mj-lt"/>
                    <a:cs typeface="LM Sans 12"/>
                  </a:rPr>
                  <a:t>a </a:t>
                </a:r>
                <a:r>
                  <a:rPr lang="en-US" sz="2200" i="1" spc="5" dirty="0">
                    <a:solidFill>
                      <a:schemeClr val="tx1">
                        <a:lumMod val="85000"/>
                        <a:lumOff val="15000"/>
                      </a:schemeClr>
                    </a:solidFill>
                    <a:latin typeface="+mj-lt"/>
                    <a:cs typeface="LM Sans 12"/>
                  </a:rPr>
                  <a:t>set of </a:t>
                </a:r>
                <a:r>
                  <a:rPr lang="en-US" sz="2200" i="1" spc="10" dirty="0">
                    <a:solidFill>
                      <a:schemeClr val="tx1">
                        <a:lumMod val="85000"/>
                        <a:lumOff val="15000"/>
                      </a:schemeClr>
                    </a:solidFill>
                    <a:latin typeface="+mj-lt"/>
                    <a:cs typeface="LM Sans 12"/>
                  </a:rPr>
                  <a:t>values </a:t>
                </a:r>
                <a:r>
                  <a:rPr lang="en-US" sz="2200" i="1" spc="5" dirty="0">
                    <a:solidFill>
                      <a:schemeClr val="tx1">
                        <a:lumMod val="85000"/>
                        <a:lumOff val="15000"/>
                      </a:schemeClr>
                    </a:solidFill>
                    <a:latin typeface="+mj-lt"/>
                    <a:cs typeface="LM Sans 12"/>
                  </a:rPr>
                  <a:t>is  </a:t>
                </a:r>
                <a:r>
                  <a:rPr lang="en-US" sz="2200" i="1" spc="10" dirty="0">
                    <a:solidFill>
                      <a:schemeClr val="tx1">
                        <a:lumMod val="85000"/>
                        <a:lumOff val="15000"/>
                      </a:schemeClr>
                    </a:solidFill>
                    <a:latin typeface="+mj-lt"/>
                    <a:cs typeface="LM Sans 12"/>
                  </a:rPr>
                  <a:t>minimum when </a:t>
                </a:r>
                <a:r>
                  <a:rPr lang="en-US" sz="2200" i="1" dirty="0">
                    <a:solidFill>
                      <a:schemeClr val="tx1">
                        <a:lumMod val="85000"/>
                        <a:lumOff val="15000"/>
                      </a:schemeClr>
                    </a:solidFill>
                    <a:latin typeface="+mj-lt"/>
                    <a:cs typeface="LM Sans 12"/>
                  </a:rPr>
                  <a:t>taken </a:t>
                </a:r>
                <a:r>
                  <a:rPr lang="en-US" sz="2200" i="1" spc="15" dirty="0">
                    <a:solidFill>
                      <a:schemeClr val="tx1">
                        <a:lumMod val="85000"/>
                        <a:lumOff val="15000"/>
                      </a:schemeClr>
                    </a:solidFill>
                    <a:latin typeface="+mj-lt"/>
                    <a:cs typeface="LM Sans 12"/>
                  </a:rPr>
                  <a:t>about</a:t>
                </a:r>
                <a:r>
                  <a:rPr lang="en-US" sz="2200" i="1" spc="5" dirty="0">
                    <a:solidFill>
                      <a:schemeClr val="tx1">
                        <a:lumMod val="85000"/>
                        <a:lumOff val="15000"/>
                      </a:schemeClr>
                    </a:solidFill>
                    <a:latin typeface="+mj-lt"/>
                    <a:cs typeface="LM Sans 12"/>
                  </a:rPr>
                  <a:t/>
                </a:r>
                <a:r>
                  <a:rPr lang="en-US" sz="2200" i="1" spc="10" dirty="0" smtClean="0">
                    <a:solidFill>
                      <a:schemeClr val="tx1">
                        <a:lumMod val="85000"/>
                        <a:lumOff val="15000"/>
                      </a:schemeClr>
                    </a:solidFill>
                    <a:latin typeface="+mj-lt"/>
                    <a:cs typeface="LM Sans 12"/>
                  </a:rPr>
                  <a:t>mean.</a:t>
                </a:r>
              </a:p>
              <a:p>
                <a:pPr marL="457200" indent="-457200">
                  <a:lnSpc>
                    <a:spcPct val="100000"/>
                  </a:lnSpc>
                  <a:buFont typeface="+mj-lt"/>
                  <a:buAutoNum type="arabicPeriod"/>
                </a:pPr>
                <a:r>
                  <a:rPr lang="en-US" sz="2200" spc="-5" dirty="0" smtClean="0">
                    <a:solidFill>
                      <a:schemeClr val="tx1">
                        <a:lumMod val="85000"/>
                        <a:lumOff val="15000"/>
                      </a:schemeClr>
                    </a:solidFill>
                    <a:latin typeface="+mj-lt"/>
                    <a:cs typeface="LM Roman Caps 10"/>
                  </a:rPr>
                  <a:t>Property.</a:t>
                </a:r>
                <a:r>
                  <a:rPr lang="en-US" sz="2200" i="1" spc="10" dirty="0" smtClean="0">
                    <a:solidFill>
                      <a:schemeClr val="tx1">
                        <a:lumMod val="85000"/>
                        <a:lumOff val="15000"/>
                      </a:schemeClr>
                    </a:solidFill>
                    <a:latin typeface="+mj-lt"/>
                    <a:cs typeface="LM Sans 12"/>
                  </a:rPr>
                  <a:t>(</a:t>
                </a:r>
                <a:r>
                  <a:rPr lang="en-US" sz="2200" i="1" spc="10" dirty="0">
                    <a:solidFill>
                      <a:schemeClr val="tx1">
                        <a:lumMod val="85000"/>
                        <a:lumOff val="15000"/>
                      </a:schemeClr>
                    </a:solidFill>
                    <a:latin typeface="+mj-lt"/>
                    <a:cs typeface="LM Sans 12"/>
                  </a:rPr>
                  <a:t>Mean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the</a:t>
                </a:r>
                <a:r>
                  <a:rPr lang="en-US" sz="2200" i="1" spc="35" dirty="0">
                    <a:solidFill>
                      <a:schemeClr val="tx1">
                        <a:lumMod val="85000"/>
                        <a:lumOff val="15000"/>
                      </a:schemeClr>
                    </a:solidFill>
                    <a:latin typeface="+mj-lt"/>
                    <a:cs typeface="LM Sans 12"/>
                  </a:rPr>
                  <a:t/>
                </a:r>
                <a:r>
                  <a:rPr lang="en-US" sz="2200" i="1" spc="15" dirty="0">
                    <a:solidFill>
                      <a:schemeClr val="tx1">
                        <a:lumMod val="85000"/>
                        <a:lumOff val="15000"/>
                      </a:schemeClr>
                    </a:solidFill>
                    <a:latin typeface="+mj-lt"/>
                    <a:cs typeface="LM Sans 12"/>
                  </a:rPr>
                  <a:t>composite</a:t>
                </a:r>
                <a:r>
                  <a:rPr lang="en-US" sz="2200" i="1" spc="20" dirty="0">
                    <a:solidFill>
                      <a:schemeClr val="tx1">
                        <a:lumMod val="85000"/>
                        <a:lumOff val="15000"/>
                      </a:schemeClr>
                    </a:solidFill>
                    <a:latin typeface="+mj-lt"/>
                    <a:cs typeface="LM Sans 12"/>
                  </a:rPr>
                  <a:t/>
                </a:r>
                <a:r>
                  <a:rPr lang="en-US" sz="2200" i="1" spc="5" dirty="0" smtClean="0">
                    <a:solidFill>
                      <a:schemeClr val="tx1">
                        <a:lumMod val="85000"/>
                        <a:lumOff val="15000"/>
                      </a:schemeClr>
                    </a:solidFill>
                    <a:latin typeface="+mj-lt"/>
                    <a:cs typeface="LM Sans 12"/>
                  </a:rPr>
                  <a:t>series)if </a:t>
                </a:r>
                <a14:m>
                  <m:oMath xmlns:m="http://schemas.openxmlformats.org/officeDocument/2006/math">
                    <m:sSub>
                      <m:sSubPr>
                        <m:ctrlPr>
                          <a:rPr lang="en-US" sz="2200" i="1" spc="5" smtClean="0">
                            <a:solidFill>
                              <a:schemeClr val="tx1">
                                <a:lumMod val="85000"/>
                                <a:lumOff val="15000"/>
                              </a:schemeClr>
                            </a:solidFill>
                            <a:latin typeface="Cambria Math"/>
                          </a:rPr>
                        </m:ctrlPr>
                      </m:sSubPr>
                      <m:e>
                        <m:acc>
                          <m:accPr>
                            <m:chr m:val="̅"/>
                            <m:ctrlPr>
                              <a:rPr lang="en-US" sz="2200" i="1" spc="5" smtClean="0">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𝑖</m:t>
                        </m:r>
                      </m:sub>
                    </m:sSub>
                  </m:oMath>
                </a14:m>
                <a:r>
                  <a:rPr lang="en-US" sz="2200" i="1" spc="5" dirty="0" smtClean="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a:t>
                </a:r>
                <a:r>
                  <a:rPr lang="en-US" sz="2200" i="1" spc="5" dirty="0">
                    <a:solidFill>
                      <a:schemeClr val="tx1">
                        <a:lumMod val="85000"/>
                        <a:lumOff val="15000"/>
                      </a:schemeClr>
                    </a:solidFill>
                    <a:latin typeface="+mj-lt"/>
                    <a:cs typeface="LM Sans 12"/>
                  </a:rPr>
                  <a:t>i </a:t>
                </a:r>
                <a:r>
                  <a:rPr lang="en-US" sz="2200" spc="15"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1</a:t>
                </a:r>
                <a:r>
                  <a:rPr lang="en-US" sz="2200" i="1" spc="5"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2</a:t>
                </a:r>
                <a:r>
                  <a:rPr lang="en-US" sz="2200" i="1" spc="5" dirty="0">
                    <a:solidFill>
                      <a:schemeClr val="tx1">
                        <a:lumMod val="85000"/>
                        <a:lumOff val="15000"/>
                      </a:schemeClr>
                    </a:solidFill>
                    <a:latin typeface="+mj-lt"/>
                    <a:cs typeface="LM Sans 12"/>
                  </a:rPr>
                  <a:t>, ..., </a:t>
                </a:r>
                <a:r>
                  <a:rPr lang="en-US" sz="2200" i="1" spc="80" dirty="0">
                    <a:solidFill>
                      <a:schemeClr val="tx1">
                        <a:lumMod val="85000"/>
                        <a:lumOff val="15000"/>
                      </a:schemeClr>
                    </a:solidFill>
                    <a:latin typeface="+mj-lt"/>
                    <a:cs typeface="LM Sans 12"/>
                  </a:rPr>
                  <a:t>k</a:t>
                </a:r>
                <a:r>
                  <a:rPr lang="en-US" sz="2200" spc="80" dirty="0">
                    <a:solidFill>
                      <a:schemeClr val="tx1">
                        <a:lumMod val="85000"/>
                        <a:lumOff val="15000"/>
                      </a:schemeClr>
                    </a:solidFill>
                    <a:latin typeface="+mj-lt"/>
                    <a:cs typeface="LM Sans 12"/>
                  </a:rPr>
                  <a:t>) </a:t>
                </a:r>
                <a:r>
                  <a:rPr lang="en-US" sz="2200" i="1" spc="-10" dirty="0">
                    <a:solidFill>
                      <a:schemeClr val="tx1">
                        <a:lumMod val="85000"/>
                        <a:lumOff val="15000"/>
                      </a:schemeClr>
                    </a:solidFill>
                    <a:latin typeface="+mj-lt"/>
                    <a:cs typeface="LM Sans 12"/>
                  </a:rPr>
                  <a:t>are </a:t>
                </a:r>
                <a:r>
                  <a:rPr lang="en-US" sz="2200" i="1" spc="10" dirty="0">
                    <a:solidFill>
                      <a:schemeClr val="tx1">
                        <a:lumMod val="85000"/>
                        <a:lumOff val="15000"/>
                      </a:schemeClr>
                    </a:solidFill>
                    <a:latin typeface="+mj-lt"/>
                    <a:cs typeface="LM Sans 12"/>
                  </a:rPr>
                  <a:t>the  means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k </a:t>
                </a:r>
                <a:r>
                  <a:rPr lang="en-US" sz="2200" i="1" spc="15" dirty="0">
                    <a:solidFill>
                      <a:schemeClr val="tx1">
                        <a:lumMod val="85000"/>
                        <a:lumOff val="15000"/>
                      </a:schemeClr>
                    </a:solidFill>
                    <a:latin typeface="+mj-lt"/>
                    <a:cs typeface="LM Sans 12"/>
                  </a:rPr>
                  <a:t>composite </a:t>
                </a:r>
                <a:r>
                  <a:rPr lang="en-US" sz="2200" i="1" spc="5" dirty="0">
                    <a:solidFill>
                      <a:schemeClr val="tx1">
                        <a:lumMod val="85000"/>
                        <a:lumOff val="15000"/>
                      </a:schemeClr>
                    </a:solidFill>
                    <a:latin typeface="+mj-lt"/>
                    <a:cs typeface="LM Sans 12"/>
                  </a:rPr>
                  <a:t>series of sizes </a:t>
                </a:r>
                <a:r>
                  <a:rPr lang="en-US" sz="2200" i="1" spc="5" dirty="0" err="1">
                    <a:solidFill>
                      <a:schemeClr val="tx1">
                        <a:lumMod val="85000"/>
                        <a:lumOff val="15000"/>
                      </a:schemeClr>
                    </a:solidFill>
                    <a:latin typeface="+mj-lt"/>
                    <a:cs typeface="LM Sans 12"/>
                  </a:rPr>
                  <a:t>n</a:t>
                </a:r>
                <a:r>
                  <a:rPr lang="en-US" sz="2200" i="1" spc="7" baseline="-12077" dirty="0" err="1">
                    <a:solidFill>
                      <a:schemeClr val="tx1">
                        <a:lumMod val="85000"/>
                        <a:lumOff val="15000"/>
                      </a:schemeClr>
                    </a:solidFill>
                    <a:latin typeface="+mj-lt"/>
                    <a:cs typeface="LM Sans 8"/>
                  </a:rPr>
                  <a:t>i</a:t>
                </a:r>
                <a:r>
                  <a:rPr lang="en-US" sz="2200" i="1" spc="7" baseline="-12077" dirty="0">
                    <a:solidFill>
                      <a:schemeClr val="tx1">
                        <a:lumMod val="85000"/>
                        <a:lumOff val="15000"/>
                      </a:schemeClr>
                    </a:solidFill>
                    <a:latin typeface="+mj-lt"/>
                    <a:cs typeface="LM Sans 8"/>
                  </a:rPr>
                  <a:t/>
                </a:r>
                <a:r>
                  <a:rPr lang="en-US" sz="2200" i="1" spc="5" dirty="0">
                    <a:solidFill>
                      <a:schemeClr val="tx1">
                        <a:lumMod val="85000"/>
                        <a:lumOff val="15000"/>
                      </a:schemeClr>
                    </a:solidFill>
                    <a:latin typeface="+mj-lt"/>
                    <a:cs typeface="LM Sans 12"/>
                  </a:rPr>
                  <a:t>, i </a:t>
                </a:r>
                <a:r>
                  <a:rPr lang="en-US" sz="2200" spc="15"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1</a:t>
                </a:r>
                <a:r>
                  <a:rPr lang="en-US" sz="2200" i="1" spc="5"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2</a:t>
                </a:r>
                <a:r>
                  <a:rPr lang="en-US" sz="2200" i="1" spc="5" dirty="0">
                    <a:solidFill>
                      <a:schemeClr val="tx1">
                        <a:lumMod val="85000"/>
                        <a:lumOff val="15000"/>
                      </a:schemeClr>
                    </a:solidFill>
                    <a:latin typeface="+mj-lt"/>
                    <a:cs typeface="LM Sans 12"/>
                  </a:rPr>
                  <a:t>, ..., </a:t>
                </a:r>
                <a:r>
                  <a:rPr lang="en-US" sz="2200" i="1" spc="10" dirty="0">
                    <a:solidFill>
                      <a:schemeClr val="tx1">
                        <a:lumMod val="85000"/>
                        <a:lumOff val="15000"/>
                      </a:schemeClr>
                    </a:solidFill>
                    <a:latin typeface="+mj-lt"/>
                    <a:cs typeface="LM Sans 12"/>
                  </a:rPr>
                  <a:t>k  </a:t>
                </a:r>
                <a:r>
                  <a:rPr lang="en-US" sz="2200" i="1" dirty="0">
                    <a:solidFill>
                      <a:schemeClr val="tx1">
                        <a:lumMod val="85000"/>
                        <a:lumOff val="15000"/>
                      </a:schemeClr>
                    </a:solidFill>
                    <a:latin typeface="+mj-lt"/>
                    <a:cs typeface="LM Sans 12"/>
                  </a:rPr>
                  <a:t>respectively, </a:t>
                </a:r>
                <a:r>
                  <a:rPr lang="en-US" sz="2200" i="1" spc="10" dirty="0">
                    <a:solidFill>
                      <a:schemeClr val="tx1">
                        <a:lumMod val="85000"/>
                        <a:lumOff val="15000"/>
                      </a:schemeClr>
                    </a:solidFill>
                    <a:latin typeface="+mj-lt"/>
                    <a:cs typeface="LM Sans 12"/>
                  </a:rPr>
                  <a:t>then the mean </a:t>
                </a:r>
                <a14:m>
                  <m:oMath xmlns:m="http://schemas.openxmlformats.org/officeDocument/2006/math">
                    <m:acc>
                      <m:accPr>
                        <m:chr m:val="̅"/>
                        <m:ctrlPr>
                          <a:rPr lang="en-US" sz="2200" i="1" spc="5">
                            <a:solidFill>
                              <a:schemeClr val="tx1">
                                <a:lumMod val="85000"/>
                                <a:lumOff val="15000"/>
                              </a:schemeClr>
                            </a:solidFill>
                            <a:latin typeface="Cambria Math"/>
                          </a:rPr>
                        </m:ctrlPr>
                      </m:accPr>
                      <m:e>
                        <m:r>
                          <a:rPr lang="en-US" sz="2200" i="1" spc="5">
                            <a:solidFill>
                              <a:schemeClr val="tx1">
                                <a:lumMod val="85000"/>
                                <a:lumOff val="15000"/>
                              </a:schemeClr>
                            </a:solidFill>
                            <a:latin typeface="Cambria Math"/>
                          </a:rPr>
                          <m:t>𝑥</m:t>
                        </m:r>
                      </m:e>
                    </m:acc>
                  </m:oMath>
                </a14:m>
                <a:r>
                  <a:rPr lang="en-US" sz="2200" spc="-320" dirty="0" smtClean="0">
                    <a:solidFill>
                      <a:schemeClr val="tx1">
                        <a:lumMod val="85000"/>
                        <a:lumOff val="15000"/>
                      </a:schemeClr>
                    </a:solidFill>
                    <a:latin typeface="+mj-lt"/>
                    <a:cs typeface="LM Sans 12"/>
                  </a:rPr>
                  <a:t/>
                </a:r>
                <a:r>
                  <a:rPr lang="en-US" sz="2200" i="1" spc="5" dirty="0">
                    <a:solidFill>
                      <a:schemeClr val="tx1">
                        <a:lumMod val="85000"/>
                        <a:lumOff val="15000"/>
                      </a:schemeClr>
                    </a:solidFill>
                    <a:latin typeface="+mj-lt"/>
                    <a:cs typeface="LM Sans 12"/>
                  </a:rPr>
                  <a:t>of </a:t>
                </a:r>
                <a:r>
                  <a:rPr lang="en-US" sz="2200" i="1" spc="10" dirty="0">
                    <a:solidFill>
                      <a:schemeClr val="tx1">
                        <a:lumMod val="85000"/>
                        <a:lumOff val="15000"/>
                      </a:schemeClr>
                    </a:solidFill>
                    <a:latin typeface="+mj-lt"/>
                    <a:cs typeface="LM Sans 12"/>
                  </a:rPr>
                  <a:t>the </a:t>
                </a:r>
                <a:r>
                  <a:rPr lang="en-US" sz="2200" i="1" spc="15" dirty="0">
                    <a:solidFill>
                      <a:schemeClr val="tx1">
                        <a:lumMod val="85000"/>
                        <a:lumOff val="15000"/>
                      </a:schemeClr>
                    </a:solidFill>
                    <a:latin typeface="+mj-lt"/>
                    <a:cs typeface="LM Sans 12"/>
                  </a:rPr>
                  <a:t>composite </a:t>
                </a:r>
                <a:r>
                  <a:rPr lang="en-US" sz="2200" i="1" spc="5" dirty="0">
                    <a:solidFill>
                      <a:schemeClr val="tx1">
                        <a:lumMod val="85000"/>
                        <a:lumOff val="15000"/>
                      </a:schemeClr>
                    </a:solidFill>
                    <a:latin typeface="+mj-lt"/>
                    <a:cs typeface="LM Sans 12"/>
                  </a:rPr>
                  <a:t>series </a:t>
                </a:r>
                <a:r>
                  <a:rPr lang="en-US" sz="2200" i="1" spc="10" dirty="0">
                    <a:solidFill>
                      <a:schemeClr val="tx1">
                        <a:lumMod val="85000"/>
                        <a:lumOff val="15000"/>
                      </a:schemeClr>
                    </a:solidFill>
                    <a:latin typeface="+mj-lt"/>
                    <a:cs typeface="LM Sans 12"/>
                  </a:rPr>
                  <a:t>obtained  on combining the </a:t>
                </a:r>
                <a:r>
                  <a:rPr lang="en-US" sz="2200" i="1" spc="15" dirty="0">
                    <a:solidFill>
                      <a:schemeClr val="tx1">
                        <a:lumMod val="85000"/>
                        <a:lumOff val="15000"/>
                      </a:schemeClr>
                    </a:solidFill>
                    <a:latin typeface="+mj-lt"/>
                    <a:cs typeface="LM Sans 12"/>
                  </a:rPr>
                  <a:t>component </a:t>
                </a:r>
                <a:r>
                  <a:rPr lang="en-US" sz="2200" i="1" spc="5" dirty="0">
                    <a:solidFill>
                      <a:schemeClr val="tx1">
                        <a:lumMod val="85000"/>
                        <a:lumOff val="15000"/>
                      </a:schemeClr>
                    </a:solidFill>
                    <a:latin typeface="+mj-lt"/>
                    <a:cs typeface="LM Sans 12"/>
                  </a:rPr>
                  <a:t>series is </a:t>
                </a:r>
                <a:r>
                  <a:rPr lang="en-US" sz="2200" i="1" spc="10" dirty="0">
                    <a:solidFill>
                      <a:schemeClr val="tx1">
                        <a:lumMod val="85000"/>
                        <a:lumOff val="15000"/>
                      </a:schemeClr>
                    </a:solidFill>
                    <a:latin typeface="+mj-lt"/>
                    <a:cs typeface="LM Sans 12"/>
                  </a:rPr>
                  <a:t>given</a:t>
                </a:r>
                <a:r>
                  <a:rPr lang="en-US" sz="2200" i="1" spc="-15" dirty="0">
                    <a:solidFill>
                      <a:schemeClr val="tx1">
                        <a:lumMod val="85000"/>
                        <a:lumOff val="15000"/>
                      </a:schemeClr>
                    </a:solidFill>
                    <a:latin typeface="+mj-lt"/>
                    <a:cs typeface="LM Sans 12"/>
                  </a:rPr>
                  <a:t/>
                </a:r>
                <a:r>
                  <a:rPr lang="en-US" sz="2200" i="1" spc="5" dirty="0" smtClean="0">
                    <a:solidFill>
                      <a:schemeClr val="tx1">
                        <a:lumMod val="85000"/>
                        <a:lumOff val="15000"/>
                      </a:schemeClr>
                    </a:solidFill>
                    <a:latin typeface="+mj-lt"/>
                    <a:cs typeface="LM Sans 12"/>
                  </a:rPr>
                  <a:t>as:</a:t>
                </a:r>
              </a:p>
              <a:p>
                <a:pPr marL="0" indent="0">
                  <a:lnSpc>
                    <a:spcPct val="100000"/>
                  </a:lnSpc>
                  <a:buNone/>
                </a:pPr>
                <a14:m>
                  <m:oMath xmlns:m="http://schemas.openxmlformats.org/officeDocument/2006/math">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i="1" spc="5">
                            <a:solidFill>
                              <a:schemeClr val="tx1">
                                <a:lumMod val="85000"/>
                                <a:lumOff val="15000"/>
                              </a:schemeClr>
                            </a:solidFill>
                            <a:latin typeface="Cambria Math"/>
                          </a:rPr>
                          <m:t>1</m:t>
                        </m:r>
                      </m:sub>
                    </m:sSub>
                    <m:r>
                      <a:rPr lang="en-US" sz="2200" b="0" i="1" spc="5" smtClean="0">
                        <a:solidFill>
                          <a:schemeClr val="tx1">
                            <a:lumMod val="85000"/>
                            <a:lumOff val="15000"/>
                          </a:schemeClr>
                        </a:solidFill>
                        <a:latin typeface="Cambria Math"/>
                      </a:rPr>
                      <m:t>=</m:t>
                    </m:r>
                    <m:r>
                      <a:rPr lang="en-US" sz="2200" b="0" i="1" spc="5" smtClean="0">
                        <a:solidFill>
                          <a:schemeClr val="tx1">
                            <a:lumMod val="85000"/>
                            <a:lumOff val="15000"/>
                          </a:schemeClr>
                        </a:solidFill>
                        <a:latin typeface="Cambria Math"/>
                      </a:rPr>
                      <m:t>60</m:t>
                    </m:r>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acc>
                          <m:accPr>
                            <m:chr m:val="̅"/>
                            <m:ctrlPr>
                              <a:rPr lang="en-US" sz="2200" i="1" spc="5">
                                <a:solidFill>
                                  <a:schemeClr val="tx1">
                                    <a:lumMod val="85000"/>
                                    <a:lumOff val="15000"/>
                                  </a:schemeClr>
                                </a:solidFill>
                                <a:latin typeface="Cambria Math"/>
                              </a:rPr>
                            </m:ctrlPr>
                          </m:accPr>
                          <m:e>
                            <m:r>
                              <a:rPr lang="en-US" sz="2200" i="1" spc="5">
                                <a:solidFill>
                                  <a:schemeClr val="tx1">
                                    <a:lumMod val="85000"/>
                                    <a:lumOff val="15000"/>
                                  </a:schemeClr>
                                </a:solidFill>
                                <a:latin typeface="Cambria Math"/>
                              </a:rPr>
                              <m:t>𝑥</m:t>
                            </m:r>
                          </m:e>
                        </m:acc>
                      </m:e>
                      <m:sub>
                        <m:r>
                          <a:rPr lang="en-US" sz="2200" i="1" spc="5">
                            <a:solidFill>
                              <a:schemeClr val="tx1">
                                <a:lumMod val="85000"/>
                                <a:lumOff val="15000"/>
                              </a:schemeClr>
                            </a:solidFill>
                            <a:latin typeface="Cambria Math"/>
                          </a:rPr>
                          <m:t>1</m:t>
                        </m:r>
                      </m:sub>
                    </m:sSub>
                    <m:r>
                      <a:rPr lang="en-US" sz="2200" b="0" i="1" spc="5" smtClean="0">
                        <a:solidFill>
                          <a:schemeClr val="tx1">
                            <a:lumMod val="85000"/>
                            <a:lumOff val="15000"/>
                          </a:schemeClr>
                        </a:solidFill>
                        <a:latin typeface="Cambria Math"/>
                      </a:rPr>
                      <m:t>=</m:t>
                    </m:r>
                    <m:r>
                      <a:rPr lang="en-US" sz="2200" b="0" i="1" spc="5" smtClean="0">
                        <a:solidFill>
                          <a:schemeClr val="tx1">
                            <a:lumMod val="85000"/>
                            <a:lumOff val="15000"/>
                          </a:schemeClr>
                        </a:solidFill>
                        <a:latin typeface="Cambria Math"/>
                      </a:rPr>
                      <m:t>25</m:t>
                    </m:r>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2</m:t>
                        </m:r>
                      </m:sub>
                    </m:sSub>
                    <m:r>
                      <a:rPr lang="en-US" sz="2200" b="0" i="1" spc="5" smtClean="0">
                        <a:solidFill>
                          <a:schemeClr val="tx1">
                            <a:lumMod val="85000"/>
                            <a:lumOff val="15000"/>
                          </a:schemeClr>
                        </a:solidFill>
                        <a:latin typeface="Cambria Math"/>
                      </a:rPr>
                      <m:t>=</m:t>
                    </m:r>
                    <m:r>
                      <a:rPr lang="en-US" sz="2200" b="0" i="1" spc="5" smtClean="0">
                        <a:solidFill>
                          <a:schemeClr val="tx1">
                            <a:lumMod val="85000"/>
                            <a:lumOff val="15000"/>
                          </a:schemeClr>
                        </a:solidFill>
                        <a:latin typeface="Cambria Math"/>
                      </a:rPr>
                      <m:t>66</m:t>
                    </m:r>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acc>
                          <m:accPr>
                            <m:chr m:val="̅"/>
                            <m:ctrlPr>
                              <a:rPr lang="en-US" sz="2200" i="1" spc="5">
                                <a:solidFill>
                                  <a:schemeClr val="tx1">
                                    <a:lumMod val="85000"/>
                                    <a:lumOff val="15000"/>
                                  </a:schemeClr>
                                </a:solidFill>
                                <a:latin typeface="Cambria Math"/>
                              </a:rPr>
                            </m:ctrlPr>
                          </m:accPr>
                          <m:e>
                            <m:r>
                              <a:rPr lang="en-US" sz="2200" i="1" spc="5">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2</m:t>
                        </m:r>
                      </m:sub>
                    </m:sSub>
                    <m:r>
                      <a:rPr lang="en-US" sz="2200" b="0" i="1" spc="5" smtClean="0">
                        <a:solidFill>
                          <a:schemeClr val="tx1">
                            <a:lumMod val="85000"/>
                            <a:lumOff val="15000"/>
                          </a:schemeClr>
                        </a:solidFill>
                        <a:latin typeface="Cambria Math"/>
                      </a:rPr>
                      <m:t>=</m:t>
                    </m:r>
                  </m:oMath>
                </a14:m>
                <a:r>
                  <a:rPr lang="en-US" sz="2200" i="1" spc="5" dirty="0" smtClean="0">
                    <a:solidFill>
                      <a:schemeClr val="tx1">
                        <a:lumMod val="85000"/>
                        <a:lumOff val="15000"/>
                      </a:schemeClr>
                    </a:solidFill>
                    <a:latin typeface="+mj-lt"/>
                    <a:cs typeface="LM Sans 12"/>
                  </a:rPr>
                  <a:t>35</a:t>
                </a: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sz="2200" i="1" spc="5" smtClean="0">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r>
                        <a:rPr lang="en-US" sz="2200" b="0" i="1" spc="5" smtClean="0">
                          <a:solidFill>
                            <a:schemeClr val="tx1">
                              <a:lumMod val="85000"/>
                              <a:lumOff val="15000"/>
                            </a:schemeClr>
                          </a:solidFill>
                          <a:latin typeface="Cambria Math"/>
                        </a:rPr>
                        <m:t>=</m:t>
                      </m:r>
                      <m:f>
                        <m:fPr>
                          <m:ctrlPr>
                            <a:rPr lang="en-US" sz="2200" b="0" i="1" spc="5" smtClean="0">
                              <a:solidFill>
                                <a:schemeClr val="tx1">
                                  <a:lumMod val="85000"/>
                                  <a:lumOff val="15000"/>
                                </a:schemeClr>
                              </a:solidFill>
                              <a:latin typeface="Cambria Math"/>
                            </a:rPr>
                          </m:ctrlPr>
                        </m:fPr>
                        <m:num>
                          <m:sSub>
                            <m:sSubPr>
                              <m:ctrlPr>
                                <a:rPr lang="en-US" sz="2200" b="0" i="1" spc="5" smtClean="0">
                                  <a:solidFill>
                                    <a:schemeClr val="tx1">
                                      <a:lumMod val="85000"/>
                                      <a:lumOff val="15000"/>
                                    </a:schemeClr>
                                  </a:solidFill>
                                  <a:latin typeface="Cambria Math"/>
                                </a:rPr>
                              </m:ctrlPr>
                            </m:sSubPr>
                            <m:e>
                              <m:r>
                                <a:rPr lang="en-US" sz="2200" b="0" i="1" spc="5" smtClean="0">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1</m:t>
                              </m:r>
                            </m:sub>
                          </m:sSub>
                          <m:sSub>
                            <m:sSubPr>
                              <m:ctrlPr>
                                <a:rPr lang="en-US" sz="2200" b="0" i="1" spc="5" smtClean="0">
                                  <a:solidFill>
                                    <a:schemeClr val="tx1">
                                      <a:lumMod val="85000"/>
                                      <a:lumOff val="15000"/>
                                    </a:schemeClr>
                                  </a:solidFill>
                                  <a:latin typeface="Cambria Math"/>
                                </a:rPr>
                              </m:ctrlPr>
                            </m:sSubPr>
                            <m:e>
                              <m:acc>
                                <m:accPr>
                                  <m:chr m:val="̅"/>
                                  <m:ctrlPr>
                                    <a:rPr lang="en-US" sz="2200" b="0" i="1" spc="5" smtClean="0">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1</m:t>
                              </m:r>
                            </m:sub>
                          </m:sSub>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2</m:t>
                              </m:r>
                            </m:sub>
                          </m:sSub>
                          <m:sSub>
                            <m:sSubPr>
                              <m:ctrlPr>
                                <a:rPr lang="en-US" sz="2200" i="1" spc="5">
                                  <a:solidFill>
                                    <a:schemeClr val="tx1">
                                      <a:lumMod val="85000"/>
                                      <a:lumOff val="15000"/>
                                    </a:schemeClr>
                                  </a:solidFill>
                                  <a:latin typeface="Cambria Math"/>
                                </a:rPr>
                              </m:ctrlPr>
                            </m:sSubPr>
                            <m:e>
                              <m:acc>
                                <m:accPr>
                                  <m:chr m:val="̅"/>
                                  <m:ctrlPr>
                                    <a:rPr lang="en-US" sz="2200" i="1" spc="5">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2</m:t>
                              </m:r>
                            </m:sub>
                          </m:sSub>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𝑘</m:t>
                              </m:r>
                            </m:sub>
                          </m:sSub>
                          <m:sSub>
                            <m:sSubPr>
                              <m:ctrlPr>
                                <a:rPr lang="en-US" sz="2200" i="1" spc="5">
                                  <a:solidFill>
                                    <a:schemeClr val="tx1">
                                      <a:lumMod val="85000"/>
                                      <a:lumOff val="15000"/>
                                    </a:schemeClr>
                                  </a:solidFill>
                                  <a:latin typeface="Cambria Math"/>
                                </a:rPr>
                              </m:ctrlPr>
                            </m:sSubPr>
                            <m:e>
                              <m:acc>
                                <m:accPr>
                                  <m:chr m:val="̅"/>
                                  <m:ctrlPr>
                                    <a:rPr lang="en-US" sz="2200" i="1" spc="5">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𝑘</m:t>
                              </m:r>
                            </m:sub>
                          </m:sSub>
                        </m:num>
                        <m:den>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1</m:t>
                              </m:r>
                            </m:sub>
                          </m:sSub>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2</m:t>
                              </m:r>
                            </m:sub>
                          </m:sSub>
                          <m:r>
                            <a:rPr lang="en-US" sz="2200" b="0" i="1" spc="5" smtClean="0">
                              <a:solidFill>
                                <a:schemeClr val="tx1">
                                  <a:lumMod val="85000"/>
                                  <a:lumOff val="15000"/>
                                </a:schemeClr>
                              </a:solidFill>
                              <a:latin typeface="Cambria Math"/>
                            </a:rPr>
                            <m:t>+…</m:t>
                          </m:r>
                          <m:sSub>
                            <m:sSubPr>
                              <m:ctrlPr>
                                <a:rPr lang="en-US" sz="2200" i="1" spc="5">
                                  <a:solidFill>
                                    <a:schemeClr val="tx1">
                                      <a:lumMod val="85000"/>
                                      <a:lumOff val="15000"/>
                                    </a:schemeClr>
                                  </a:solidFill>
                                  <a:latin typeface="Cambria Math"/>
                                </a:rPr>
                              </m:ctrlPr>
                            </m:sSubPr>
                            <m:e>
                              <m:r>
                                <a:rPr lang="en-US" sz="2200" b="0" i="1" spc="5" smtClean="0">
                                  <a:solidFill>
                                    <a:schemeClr val="tx1">
                                      <a:lumMod val="85000"/>
                                      <a:lumOff val="15000"/>
                                    </a:schemeClr>
                                  </a:solidFill>
                                  <a:latin typeface="Cambria Math"/>
                                </a:rPr>
                                <m:t>+</m:t>
                              </m:r>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𝑘</m:t>
                              </m:r>
                            </m:sub>
                          </m:sSub>
                        </m:den>
                      </m:f>
                      <m:r>
                        <a:rPr lang="en-US" sz="2200" b="0" i="1" spc="5" smtClean="0">
                          <a:solidFill>
                            <a:schemeClr val="tx1">
                              <a:lumMod val="85000"/>
                              <a:lumOff val="15000"/>
                            </a:schemeClr>
                          </a:solidFill>
                          <a:latin typeface="Cambria Math"/>
                        </a:rPr>
                        <m:t>=</m:t>
                      </m:r>
                      <m:f>
                        <m:fPr>
                          <m:ctrlPr>
                            <a:rPr lang="en-US" sz="2200" b="0" i="1" spc="5" smtClean="0">
                              <a:solidFill>
                                <a:schemeClr val="tx1">
                                  <a:lumMod val="85000"/>
                                  <a:lumOff val="15000"/>
                                </a:schemeClr>
                              </a:solidFill>
                              <a:latin typeface="Cambria Math"/>
                            </a:rPr>
                          </m:ctrlPr>
                        </m:fPr>
                        <m:num>
                          <m:nary>
                            <m:naryPr>
                              <m:chr m:val="∑"/>
                              <m:supHide m:val="on"/>
                              <m:ctrlPr>
                                <a:rPr lang="en-US" sz="2200" b="0" i="1" spc="5" smtClean="0">
                                  <a:solidFill>
                                    <a:schemeClr val="tx1">
                                      <a:lumMod val="85000"/>
                                      <a:lumOff val="15000"/>
                                    </a:schemeClr>
                                  </a:solidFill>
                                  <a:latin typeface="Cambria Math"/>
                                </a:rPr>
                              </m:ctrlPr>
                            </m:naryPr>
                            <m:sub>
                              <m:r>
                                <m:rPr>
                                  <m:brk m:alnAt="7"/>
                                </m:rPr>
                                <a:rPr lang="en-US" sz="2200" b="0" i="1" spc="5" smtClean="0">
                                  <a:solidFill>
                                    <a:schemeClr val="tx1">
                                      <a:lumMod val="85000"/>
                                      <a:lumOff val="15000"/>
                                    </a:schemeClr>
                                  </a:solidFill>
                                  <a:latin typeface="Cambria Math"/>
                                </a:rPr>
                                <m:t>𝑖</m:t>
                              </m:r>
                            </m:sub>
                            <m:sup/>
                            <m:e>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𝑖</m:t>
                                  </m:r>
                                </m:sub>
                              </m:sSub>
                              <m:sSub>
                                <m:sSubPr>
                                  <m:ctrlPr>
                                    <a:rPr lang="en-US" sz="2200" i="1" spc="5">
                                      <a:solidFill>
                                        <a:schemeClr val="tx1">
                                          <a:lumMod val="85000"/>
                                          <a:lumOff val="15000"/>
                                        </a:schemeClr>
                                      </a:solidFill>
                                      <a:latin typeface="Cambria Math"/>
                                    </a:rPr>
                                  </m:ctrlPr>
                                </m:sSubPr>
                                <m:e>
                                  <m:acc>
                                    <m:accPr>
                                      <m:chr m:val="̅"/>
                                      <m:ctrlPr>
                                        <a:rPr lang="en-US" sz="2200" i="1" spc="5">
                                          <a:solidFill>
                                            <a:schemeClr val="tx1">
                                              <a:lumMod val="85000"/>
                                              <a:lumOff val="15000"/>
                                            </a:schemeClr>
                                          </a:solidFill>
                                          <a:latin typeface="Cambria Math"/>
                                        </a:rPr>
                                      </m:ctrlPr>
                                    </m:accPr>
                                    <m:e>
                                      <m:r>
                                        <a:rPr lang="en-US" sz="2200" b="0" i="1" spc="5" smtClean="0">
                                          <a:solidFill>
                                            <a:schemeClr val="tx1">
                                              <a:lumMod val="85000"/>
                                              <a:lumOff val="15000"/>
                                            </a:schemeClr>
                                          </a:solidFill>
                                          <a:latin typeface="Cambria Math"/>
                                        </a:rPr>
                                        <m:t>𝑥</m:t>
                                      </m:r>
                                    </m:e>
                                  </m:acc>
                                </m:e>
                                <m:sub>
                                  <m:r>
                                    <a:rPr lang="en-US" sz="2200" b="0" i="1" spc="5" smtClean="0">
                                      <a:solidFill>
                                        <a:schemeClr val="tx1">
                                          <a:lumMod val="85000"/>
                                          <a:lumOff val="15000"/>
                                        </a:schemeClr>
                                      </a:solidFill>
                                      <a:latin typeface="Cambria Math"/>
                                    </a:rPr>
                                    <m:t>𝑖</m:t>
                                  </m:r>
                                </m:sub>
                              </m:sSub>
                            </m:e>
                          </m:nary>
                        </m:num>
                        <m:den>
                          <m:nary>
                            <m:naryPr>
                              <m:chr m:val="∑"/>
                              <m:supHide m:val="on"/>
                              <m:ctrlPr>
                                <a:rPr lang="en-US" sz="2200" b="0" i="1" spc="5" smtClean="0">
                                  <a:solidFill>
                                    <a:schemeClr val="tx1">
                                      <a:lumMod val="85000"/>
                                      <a:lumOff val="15000"/>
                                    </a:schemeClr>
                                  </a:solidFill>
                                  <a:latin typeface="Cambria Math"/>
                                </a:rPr>
                              </m:ctrlPr>
                            </m:naryPr>
                            <m:sub>
                              <m:r>
                                <m:rPr>
                                  <m:brk m:alnAt="7"/>
                                </m:rPr>
                                <a:rPr lang="en-US" sz="2200" b="0" i="1" spc="5" smtClean="0">
                                  <a:solidFill>
                                    <a:schemeClr val="tx1">
                                      <a:lumMod val="85000"/>
                                      <a:lumOff val="15000"/>
                                    </a:schemeClr>
                                  </a:solidFill>
                                  <a:latin typeface="Cambria Math"/>
                                </a:rPr>
                                <m:t>𝑖</m:t>
                              </m:r>
                            </m:sub>
                            <m:sup/>
                            <m:e>
                              <m:sSub>
                                <m:sSubPr>
                                  <m:ctrlPr>
                                    <a:rPr lang="en-US" sz="2200" i="1" spc="5">
                                      <a:solidFill>
                                        <a:schemeClr val="tx1">
                                          <a:lumMod val="85000"/>
                                          <a:lumOff val="15000"/>
                                        </a:schemeClr>
                                      </a:solidFill>
                                      <a:latin typeface="Cambria Math"/>
                                    </a:rPr>
                                  </m:ctrlPr>
                                </m:sSubPr>
                                <m:e>
                                  <m:r>
                                    <a:rPr lang="en-US" sz="2200" i="1" spc="5">
                                      <a:solidFill>
                                        <a:schemeClr val="tx1">
                                          <a:lumMod val="85000"/>
                                          <a:lumOff val="15000"/>
                                        </a:schemeClr>
                                      </a:solidFill>
                                      <a:latin typeface="Cambria Math"/>
                                    </a:rPr>
                                    <m:t>𝑛</m:t>
                                  </m:r>
                                </m:e>
                                <m:sub>
                                  <m:r>
                                    <a:rPr lang="en-US" sz="2200" b="0" i="1" spc="5" smtClean="0">
                                      <a:solidFill>
                                        <a:schemeClr val="tx1">
                                          <a:lumMod val="85000"/>
                                          <a:lumOff val="15000"/>
                                        </a:schemeClr>
                                      </a:solidFill>
                                      <a:latin typeface="Cambria Math"/>
                                    </a:rPr>
                                    <m:t>𝑖</m:t>
                                  </m:r>
                                </m:sub>
                              </m:sSub>
                            </m:e>
                          </m:nary>
                        </m:den>
                      </m:f>
                    </m:oMath>
                  </m:oMathPara>
                </a14:m>
                <a:endParaRPr lang="en-US" sz="2200" dirty="0">
                  <a:solidFill>
                    <a:schemeClr val="tx1">
                      <a:lumMod val="85000"/>
                      <a:lumOff val="15000"/>
                    </a:schemeClr>
                  </a:solidFill>
                  <a:latin typeface="+mj-lt"/>
                  <a:cs typeface="LM Sans 12"/>
                </a:endParaRPr>
              </a:p>
              <a:p>
                <a:pPr marL="0" indent="0">
                  <a:lnSpc>
                    <a:spcPct val="100000"/>
                  </a:lnSpc>
                  <a:buNone/>
                </a:pPr>
                <a:endParaRPr lang="en-US" sz="2200" dirty="0">
                  <a:solidFill>
                    <a:schemeClr val="tx1">
                      <a:lumMod val="85000"/>
                      <a:lumOff val="15000"/>
                    </a:schemeClr>
                  </a:solidFill>
                  <a:latin typeface="+mj-lt"/>
                  <a:cs typeface="LM Sans 12"/>
                </a:endParaRPr>
              </a:p>
              <a:p>
                <a:pPr marL="0" indent="0">
                  <a:buNone/>
                </a:pPr>
                <a:endParaRPr lang="en-US" sz="2200" dirty="0">
                  <a:solidFill>
                    <a:schemeClr val="tx1">
                      <a:lumMod val="85000"/>
                      <a:lumOff val="15000"/>
                    </a:schemeClr>
                  </a:solidFill>
                  <a:latin typeface="+mj-lt"/>
                  <a:cs typeface="LM Sans 12"/>
                </a:endParaRPr>
              </a:p>
              <a:p>
                <a:pPr marL="0" indent="0">
                  <a:buNone/>
                </a:pPr>
                <a:endParaRPr lang="en-US" sz="22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r="-2296" b="-273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3670920-3E26-46D0-A678-D9EC45E44E8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4267844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Topic</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57800"/>
          </a:xfrm>
        </p:spPr>
        <p:txBody>
          <a:bodyPr>
            <a:normAutofit fontScale="70000" lnSpcReduction="20000"/>
          </a:bodyPr>
          <a:lstStyle/>
          <a:p>
            <a:r>
              <a:rPr lang="en-US" sz="1800" dirty="0" smtClean="0"/>
              <a:t>Self Made Video Link:</a:t>
            </a:r>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err="1" smtClean="0"/>
              <a:t>Youtube</a:t>
            </a:r>
            <a:r>
              <a:rPr lang="en-US" sz="2000" dirty="0" smtClean="0"/>
              <a:t>/other  Video </a:t>
            </a:r>
            <a:r>
              <a:rPr lang="en-US" sz="2000" dirty="0" err="1" smtClean="0"/>
              <a:t>Links:</a:t>
            </a:r>
            <a:r>
              <a:rPr lang="en-US" sz="2000" dirty="0" err="1"/>
              <a:t>https</a:t>
            </a:r>
            <a:r>
              <a:rPr lang="en-US" sz="2000" dirty="0"/>
              <a:t>://youtu.be/wWenULjri40 </a:t>
            </a:r>
          </a:p>
          <a:p>
            <a:r>
              <a:rPr lang="en-US" sz="2000" dirty="0"/>
              <a:t>https://youtu.be/mL9-WX7wLAo </a:t>
            </a:r>
          </a:p>
          <a:p>
            <a:r>
              <a:rPr lang="en-US" sz="2000" dirty="0"/>
              <a:t>https://youtu.be/nPsfqz9EljY </a:t>
            </a:r>
          </a:p>
          <a:p>
            <a:r>
              <a:rPr lang="en-US" sz="2000" dirty="0"/>
              <a:t>https://youtu.be/nqPS29IvnHk </a:t>
            </a:r>
          </a:p>
          <a:p>
            <a:r>
              <a:rPr lang="en-US" sz="2000" dirty="0"/>
              <a:t>https://youtu.be/aaQXMbpbNKw </a:t>
            </a:r>
          </a:p>
          <a:p>
            <a:r>
              <a:rPr lang="en-US" sz="2000" dirty="0"/>
              <a:t>https://youtu.be/wDXMYRPup0Y </a:t>
            </a:r>
          </a:p>
          <a:p>
            <a:r>
              <a:rPr lang="en-US" sz="2000" dirty="0"/>
              <a:t>https://youtu.be/m9a6rg0tNSM </a:t>
            </a:r>
          </a:p>
          <a:p>
            <a:r>
              <a:rPr lang="en-US" sz="2000" dirty="0"/>
              <a:t>https://youtu.be/Qy1YAKZDA7k </a:t>
            </a:r>
          </a:p>
          <a:p>
            <a:r>
              <a:rPr lang="en-US" sz="2000" dirty="0"/>
              <a:t>https://youtu.be/Qy1YAKZDA7k </a:t>
            </a:r>
          </a:p>
          <a:p>
            <a:r>
              <a:rPr lang="en-US" sz="2000" dirty="0"/>
              <a:t>https://youtu.be/s94k4H6AE54 </a:t>
            </a:r>
          </a:p>
          <a:p>
            <a:r>
              <a:rPr lang="en-US" sz="2000" dirty="0"/>
              <a:t>https://youtu.be/lBB4stn3exM </a:t>
            </a:r>
          </a:p>
          <a:p>
            <a:r>
              <a:rPr lang="en-US" sz="2000" dirty="0"/>
              <a:t>https://youtu.be/0WejW9MiTGg </a:t>
            </a:r>
          </a:p>
          <a:p>
            <a:r>
              <a:rPr lang="en-US" sz="2000" dirty="0"/>
              <a:t>https://youtu.be/QAEZOhE13Wg </a:t>
            </a:r>
          </a:p>
          <a:p>
            <a:r>
              <a:rPr lang="en-US" sz="2000" dirty="0"/>
              <a:t>https://youtu.be/ddYNq1TxtM0 </a:t>
            </a:r>
          </a:p>
          <a:p>
            <a:r>
              <a:rPr lang="en-US" sz="2000" dirty="0"/>
              <a:t>https://youtu.be/YciBHHeswBM </a:t>
            </a:r>
          </a:p>
          <a:p>
            <a:r>
              <a:rPr lang="en-US" sz="2000" dirty="0"/>
              <a:t>https://youtu.be/VCJdg7YBbAQ </a:t>
            </a:r>
          </a:p>
          <a:p>
            <a:r>
              <a:rPr lang="en-US" sz="2000" dirty="0"/>
              <a:t>https://youtu.be/VCJdg7YBbAQ </a:t>
            </a:r>
          </a:p>
          <a:p>
            <a:r>
              <a:rPr lang="en-US" sz="2000" dirty="0"/>
              <a:t>https://youtu.be/yhzJxftDgms 	</a:t>
            </a:r>
          </a:p>
          <a:p>
            <a:endParaRPr lang="en-US" sz="2000"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2400" b="0" i="0" u="none" strike="noStrike" kern="1200" cap="none" spc="0" normalizeH="0" noProof="0" dirty="0" smtClean="0">
                <a:ln>
                  <a:noFill/>
                </a:ln>
                <a:solidFill>
                  <a:schemeClr val="dk1"/>
                </a:solidFill>
                <a:effectLst/>
                <a:uLnTx/>
                <a:uFillTx/>
                <a:latin typeface="+mn-lt"/>
                <a:ea typeface="+mn-ea"/>
                <a:cs typeface="+mn-cs"/>
              </a:rPr>
              <a:t>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991E88E8-C61B-4086-B52E-3DB43916918A}" type="datetime1">
              <a:rPr lang="en-US" smtClean="0"/>
              <a:pPr/>
              <a:t>8/31/2021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0" i="0" u="none" strike="noStrike" kern="1200" cap="none" spc="0" normalizeH="0" noProof="0" dirty="0" smtClean="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991E88E8-C61B-4086-B52E-3DB43916918A}" type="datetime1">
              <a:rPr lang="en-US" smtClean="0"/>
              <a:pPr/>
              <a:t>8/31/2021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Old</a:t>
            </a:r>
            <a:r>
              <a:rPr kumimoji="0" lang="en-US" sz="2400" b="0"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endParaRPr lang="en-US" dirty="0"/>
          </a:p>
        </p:txBody>
      </p:sp>
      <p:sp>
        <p:nvSpPr>
          <p:cNvPr id="4" name="Date Placeholder 3"/>
          <p:cNvSpPr>
            <a:spLocks noGrp="1"/>
          </p:cNvSpPr>
          <p:nvPr>
            <p:ph type="dt" sz="half" idx="10"/>
          </p:nvPr>
        </p:nvSpPr>
        <p:spPr/>
        <p:txBody>
          <a:bodyPr/>
          <a:lstStyle/>
          <a:p>
            <a:fld id="{9B9E620C-6276-4395-B819-95BCDB8CB27A}" type="datetime1">
              <a:rPr lang="en-US" smtClean="0"/>
              <a:pPr/>
              <a:t>8/31/2021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A40050-3100-4201-883F-F2523CC30465}" type="datetime1">
              <a:rPr lang="en-US" smtClean="0"/>
              <a:pPr/>
              <a:t>8/31/2021</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9E620C-6276-4395-B819-95BCDB8CB27A}" type="datetime1">
              <a:rPr lang="en-US" smtClean="0"/>
              <a:pPr/>
              <a:t>8/31/2021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xmlns="" val="2555220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4724400" cy="4525963"/>
          </a:xfrm>
        </p:spPr>
        <p:txBody>
          <a:bodyPr>
            <a:normAutofit fontScale="70000" lnSpcReduction="20000"/>
          </a:bodyPr>
          <a:lstStyle/>
          <a:p>
            <a:r>
              <a:rPr lang="en-US" sz="2400" dirty="0" smtClean="0"/>
              <a:t>Introduction</a:t>
            </a:r>
          </a:p>
          <a:p>
            <a:r>
              <a:rPr lang="en-US" sz="2400" dirty="0" smtClean="0"/>
              <a:t> </a:t>
            </a:r>
            <a:r>
              <a:rPr lang="en-US" sz="2400" dirty="0"/>
              <a:t>Measures of central tendency – mean, median, </a:t>
            </a:r>
            <a:r>
              <a:rPr lang="en-US" sz="2400" dirty="0" smtClean="0"/>
              <a:t>mode</a:t>
            </a:r>
          </a:p>
          <a:p>
            <a:r>
              <a:rPr lang="en-US" sz="2400" dirty="0" smtClean="0"/>
              <a:t>Measures </a:t>
            </a:r>
            <a:r>
              <a:rPr lang="en-US" sz="2400" dirty="0"/>
              <a:t>of dispersion – mean deviation, standard deviation, quartile deviation, </a:t>
            </a:r>
            <a:r>
              <a:rPr lang="en-US" sz="2400" dirty="0" smtClean="0"/>
              <a:t>variance</a:t>
            </a:r>
          </a:p>
          <a:p>
            <a:r>
              <a:rPr lang="en-US" sz="2400" dirty="0" smtClean="0"/>
              <a:t>Moment</a:t>
            </a:r>
          </a:p>
          <a:p>
            <a:r>
              <a:rPr lang="en-US" sz="2400" dirty="0" smtClean="0"/>
              <a:t>Skewness </a:t>
            </a:r>
            <a:r>
              <a:rPr lang="en-US" sz="2400" dirty="0"/>
              <a:t>and </a:t>
            </a:r>
            <a:r>
              <a:rPr lang="en-US" sz="2400" dirty="0" smtClean="0"/>
              <a:t>kurtosis</a:t>
            </a:r>
          </a:p>
          <a:p>
            <a:r>
              <a:rPr lang="en-US" sz="2400" dirty="0" smtClean="0"/>
              <a:t>Least </a:t>
            </a:r>
            <a:r>
              <a:rPr lang="en-US" sz="2400" dirty="0"/>
              <a:t>squares principles of curve fitting, Covariance </a:t>
            </a:r>
            <a:endParaRPr lang="en-US" sz="2400" dirty="0" smtClean="0"/>
          </a:p>
          <a:p>
            <a:r>
              <a:rPr lang="en-US" sz="2400" dirty="0" smtClean="0"/>
              <a:t>Correlation </a:t>
            </a:r>
            <a:r>
              <a:rPr lang="en-US" sz="2400" dirty="0"/>
              <a:t>and Regression </a:t>
            </a:r>
            <a:r>
              <a:rPr lang="en-US" sz="2400" dirty="0" smtClean="0"/>
              <a:t>analysis</a:t>
            </a:r>
          </a:p>
          <a:p>
            <a:r>
              <a:rPr lang="en-US" sz="2400" dirty="0" smtClean="0"/>
              <a:t>Correlation </a:t>
            </a:r>
            <a:r>
              <a:rPr lang="en-US" sz="2400" dirty="0"/>
              <a:t>coefficient: Karl Pearson coefficient, rank correlation </a:t>
            </a:r>
            <a:r>
              <a:rPr lang="en-US" sz="2400" dirty="0" smtClean="0"/>
              <a:t>coefficient</a:t>
            </a:r>
          </a:p>
          <a:p>
            <a:r>
              <a:rPr lang="en-US" sz="2400" dirty="0" smtClean="0"/>
              <a:t>Uni-variate </a:t>
            </a:r>
            <a:r>
              <a:rPr lang="en-US" sz="2400" dirty="0"/>
              <a:t>and multivariate linear </a:t>
            </a:r>
            <a:r>
              <a:rPr lang="en-US" sz="2400" dirty="0" smtClean="0"/>
              <a:t>regression</a:t>
            </a:r>
          </a:p>
          <a:p>
            <a:r>
              <a:rPr lang="en-US" sz="2400" dirty="0" smtClean="0"/>
              <a:t>Application </a:t>
            </a:r>
            <a:r>
              <a:rPr lang="en-US" sz="2400" dirty="0"/>
              <a:t>of regression analysis, Logistic </a:t>
            </a:r>
            <a:r>
              <a:rPr lang="en-US" sz="2400" dirty="0" smtClean="0"/>
              <a:t>Regression</a:t>
            </a:r>
          </a:p>
          <a:p>
            <a:r>
              <a:rPr lang="en-US" sz="2400" dirty="0" smtClean="0"/>
              <a:t>Time </a:t>
            </a:r>
            <a:r>
              <a:rPr lang="en-US" sz="2400" dirty="0"/>
              <a:t>series analysis- Trend analysis (Least square method). 	</a:t>
            </a:r>
          </a:p>
        </p:txBody>
      </p:sp>
      <p:sp>
        <p:nvSpPr>
          <p:cNvPr id="6" name="Date Placeholder 5"/>
          <p:cNvSpPr>
            <a:spLocks noGrp="1"/>
          </p:cNvSpPr>
          <p:nvPr>
            <p:ph type="dt" sz="half" idx="10"/>
          </p:nvPr>
        </p:nvSpPr>
        <p:spPr/>
        <p:txBody>
          <a:bodyPr/>
          <a:lstStyle/>
          <a:p>
            <a:fld id="{14B705BA-44BE-4E4D-8011-0D7C387D63D6}" type="datetime1">
              <a:rPr lang="en-US" smtClean="0"/>
              <a:pPr/>
              <a:t>8/31/2021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04800" y="1143000"/>
                <a:ext cx="8458200" cy="5029200"/>
              </a:xfrm>
            </p:spPr>
            <p:txBody>
              <a:bodyPr>
                <a:noAutofit/>
              </a:bodyPr>
              <a:lstStyle/>
              <a:p>
                <a:pPr marL="0" indent="0">
                  <a:buNone/>
                </a:pPr>
                <a:r>
                  <a:rPr lang="en-US" sz="2200" spc="10" dirty="0" smtClean="0">
                    <a:latin typeface="LM Sans 12"/>
                    <a:cs typeface="LM Sans 12"/>
                  </a:rPr>
                  <a:t>where </a:t>
                </a:r>
                <a14:m>
                  <m:oMath xmlns:m="http://schemas.openxmlformats.org/officeDocument/2006/math">
                    <m:acc>
                      <m:accPr>
                        <m:chr m:val="̅"/>
                        <m:ctrlPr>
                          <a:rPr lang="en-US" sz="2200" i="1" spc="-90" dirty="0">
                            <a:latin typeface="Cambria Math"/>
                            <a:ea typeface="Cambria Math"/>
                          </a:rPr>
                        </m:ctrlPr>
                      </m:accPr>
                      <m:e>
                        <m:r>
                          <a:rPr lang="en-US" sz="2200" i="1" spc="-90" dirty="0">
                            <a:latin typeface="Cambria Math"/>
                            <a:ea typeface="Cambria Math"/>
                          </a:rPr>
                          <m:t>𝑥</m:t>
                        </m:r>
                      </m:e>
                    </m:acc>
                    <m:r>
                      <a:rPr lang="en-US" sz="2200" b="0" i="0" spc="-90" dirty="0" smtClean="0">
                        <a:latin typeface="Cambria Math"/>
                        <a:ea typeface="Cambria Math"/>
                      </a:rPr>
                      <m:t> </m:t>
                    </m:r>
                  </m:oMath>
                </a14:m>
                <a:r>
                  <a:rPr lang="en-US" sz="2200" spc="5" dirty="0" smtClean="0">
                    <a:latin typeface="LM Sans 12"/>
                    <a:cs typeface="LM Sans 12"/>
                  </a:rPr>
                  <a:t>is </a:t>
                </a:r>
                <a:r>
                  <a:rPr lang="en-US" sz="2200" spc="10" dirty="0">
                    <a:latin typeface="LM Sans 12"/>
                    <a:cs typeface="LM Sans 12"/>
                  </a:rPr>
                  <a:t>the </a:t>
                </a:r>
                <a:r>
                  <a:rPr lang="en-US" sz="2200" dirty="0">
                    <a:latin typeface="LM Sans 12"/>
                    <a:cs typeface="LM Sans 12"/>
                  </a:rPr>
                  <a:t>arithmetic </a:t>
                </a:r>
                <a:r>
                  <a:rPr lang="en-US" sz="2200" spc="10" dirty="0">
                    <a:latin typeface="LM Sans 12"/>
                    <a:cs typeface="LM Sans 12"/>
                  </a:rPr>
                  <a:t>mean </a:t>
                </a:r>
                <a:r>
                  <a:rPr lang="en-US" sz="2200" spc="5" dirty="0">
                    <a:latin typeface="LM Sans 12"/>
                    <a:cs typeface="LM Sans 12"/>
                  </a:rPr>
                  <a:t>of </a:t>
                </a:r>
                <a:r>
                  <a:rPr lang="en-US" sz="2200" spc="10" dirty="0" smtClean="0">
                    <a:latin typeface="LM Sans 12"/>
                    <a:cs typeface="LM Sans 12"/>
                  </a:rPr>
                  <a:t>the </a:t>
                </a:r>
                <a:r>
                  <a:rPr lang="en-US" sz="2200" spc="5" dirty="0" smtClean="0">
                    <a:latin typeface="LM Sans 12"/>
                    <a:cs typeface="LM Sans 12"/>
                  </a:rPr>
                  <a:t>distribution</a:t>
                </a:r>
                <a:r>
                  <a:rPr lang="en-US" sz="2200" spc="5" dirty="0">
                    <a:latin typeface="LM Sans 12"/>
                    <a:cs typeface="LM Sans 12"/>
                  </a:rPr>
                  <a:t>.</a:t>
                </a:r>
                <a:endParaRPr lang="en-US" sz="2200" dirty="0">
                  <a:latin typeface="LM Sans 12"/>
                  <a:cs typeface="LM Sans 12"/>
                </a:endParaRPr>
              </a:p>
              <a:p>
                <a:pPr marL="0" indent="0">
                  <a:buNone/>
                </a:pPr>
                <a:r>
                  <a:rPr lang="en-US" sz="2200" spc="15" dirty="0">
                    <a:solidFill>
                      <a:schemeClr val="tx1">
                        <a:lumMod val="85000"/>
                        <a:lumOff val="15000"/>
                      </a:schemeClr>
                    </a:solidFill>
                    <a:latin typeface="MathJax_AMS"/>
                    <a:cs typeface="MathJax_AMS"/>
                  </a:rPr>
                  <a:t>∴</a:t>
                </a:r>
                <a14:m>
                  <m:oMath xmlns:m="http://schemas.openxmlformats.org/officeDocument/2006/math">
                    <m:acc>
                      <m:accPr>
                        <m:chr m:val="̅"/>
                        <m:ctrlPr>
                          <a:rPr lang="en-US" sz="2200" i="1" spc="-90" dirty="0">
                            <a:latin typeface="Cambria Math"/>
                            <a:ea typeface="Cambria Math"/>
                          </a:rPr>
                        </m:ctrlPr>
                      </m:accPr>
                      <m:e>
                        <m:r>
                          <a:rPr lang="en-US" sz="2200" i="1" spc="-90" dirty="0">
                            <a:latin typeface="Cambria Math"/>
                            <a:ea typeface="Cambria Math"/>
                          </a:rPr>
                          <m:t>𝑥</m:t>
                        </m:r>
                      </m:e>
                    </m:acc>
                    <m:r>
                      <a:rPr lang="en-US" sz="2200" b="0" i="1" spc="-90" dirty="0" smtClean="0">
                        <a:latin typeface="Cambria Math"/>
                        <a:ea typeface="Cambria Math"/>
                      </a:rPr>
                      <m:t>=</m:t>
                    </m:r>
                    <m:r>
                      <a:rPr lang="en-US" sz="2200" i="1" spc="45">
                        <a:latin typeface="Cambria Math"/>
                      </a:rPr>
                      <m:t>𝐴</m:t>
                    </m:r>
                    <m:r>
                      <a:rPr lang="en-US" sz="2200" b="0" i="1" spc="45" smtClean="0">
                        <a:latin typeface="Cambria Math"/>
                      </a:rPr>
                      <m:t>+</m:t>
                    </m:r>
                    <m:f>
                      <m:fPr>
                        <m:ctrlPr>
                          <a:rPr lang="en-US" sz="2200" i="1" spc="45">
                            <a:latin typeface="Cambria Math"/>
                          </a:rPr>
                        </m:ctrlPr>
                      </m:fPr>
                      <m:num>
                        <m:r>
                          <a:rPr lang="en-US" sz="2200" i="1" spc="45">
                            <a:latin typeface="Cambria Math"/>
                          </a:rPr>
                          <m:t>1</m:t>
                        </m:r>
                      </m:num>
                      <m:den>
                        <m:r>
                          <a:rPr lang="en-US" sz="2200" i="1" spc="45">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r>
                          <m:rPr>
                            <m:nor/>
                          </m:rPr>
                          <a:rPr lang="en-US" sz="2200" i="1" dirty="0">
                            <a:cs typeface="LM Sans 12"/>
                          </a:rPr>
                          <m:t>f</m:t>
                        </m:r>
                        <m:r>
                          <m:rPr>
                            <m:nor/>
                          </m:rPr>
                          <a:rPr lang="en-US" sz="2200" i="1" baseline="-12077" dirty="0">
                            <a:cs typeface="LM Sans 8"/>
                          </a:rPr>
                          <m:t>i</m:t>
                        </m:r>
                        <m:r>
                          <m:rPr>
                            <m:nor/>
                          </m:rPr>
                          <a:rPr lang="en-US" sz="2200" i="1" spc="-337" baseline="-12077" dirty="0">
                            <a:cs typeface="LM Sans 8"/>
                          </a:rPr>
                          <m:t> </m:t>
                        </m:r>
                        <m:r>
                          <m:rPr>
                            <m:nor/>
                          </m:rPr>
                          <a:rPr lang="en-US" sz="2200" i="1" spc="5" dirty="0">
                            <a:cs typeface="LM Sans 12"/>
                          </a:rPr>
                          <m:t>d</m:t>
                        </m:r>
                        <m:r>
                          <m:rPr>
                            <m:nor/>
                          </m:rPr>
                          <a:rPr lang="en-US" sz="2200" i="1" spc="7" baseline="-12077" dirty="0">
                            <a:cs typeface="LM Sans 8"/>
                          </a:rPr>
                          <m:t>i</m:t>
                        </m:r>
                        <m:r>
                          <m:rPr>
                            <m:nor/>
                          </m:rPr>
                          <a:rPr lang="en-US" sz="2200" i="1" spc="390" baseline="-12077" dirty="0">
                            <a:cs typeface="LM Sans 8"/>
                          </a:rPr>
                          <m:t> </m:t>
                        </m:r>
                      </m:e>
                    </m:nary>
                  </m:oMath>
                </a14:m>
                <a:endParaRPr lang="en-US" sz="2200" dirty="0" smtClean="0"/>
              </a:p>
              <a:p>
                <a:pPr marL="0" marR="5080" indent="0">
                  <a:lnSpc>
                    <a:spcPct val="102200"/>
                  </a:lnSpc>
                  <a:spcBef>
                    <a:spcPts val="80"/>
                  </a:spcBef>
                  <a:buNone/>
                </a:pPr>
                <a:r>
                  <a:rPr lang="en-US" sz="2200" spc="10" dirty="0">
                    <a:latin typeface="+mj-lt"/>
                    <a:cs typeface="LM Sans 12"/>
                  </a:rPr>
                  <a:t>This </a:t>
                </a:r>
                <a:r>
                  <a:rPr lang="en-US" sz="2200" dirty="0">
                    <a:latin typeface="+mj-lt"/>
                    <a:cs typeface="LM Sans 12"/>
                  </a:rPr>
                  <a:t>formula </a:t>
                </a:r>
                <a:r>
                  <a:rPr lang="en-US" sz="2200" spc="5" dirty="0">
                    <a:latin typeface="+mj-lt"/>
                    <a:cs typeface="LM Sans 12"/>
                  </a:rPr>
                  <a:t>is </a:t>
                </a:r>
                <a:r>
                  <a:rPr lang="en-US" sz="2200" spc="10" dirty="0">
                    <a:latin typeface="+mj-lt"/>
                    <a:cs typeface="LM Sans 12"/>
                  </a:rPr>
                  <a:t>much </a:t>
                </a:r>
                <a:r>
                  <a:rPr lang="en-US" sz="2200" spc="-5" dirty="0">
                    <a:latin typeface="+mj-lt"/>
                    <a:cs typeface="LM Sans 12"/>
                  </a:rPr>
                  <a:t>more </a:t>
                </a:r>
                <a:r>
                  <a:rPr lang="en-US" sz="2200" spc="10" dirty="0">
                    <a:latin typeface="+mj-lt"/>
                    <a:cs typeface="LM Sans 12"/>
                  </a:rPr>
                  <a:t>convenient </a:t>
                </a:r>
                <a:r>
                  <a:rPr lang="en-US" sz="2200" spc="5" dirty="0">
                    <a:latin typeface="+mj-lt"/>
                    <a:cs typeface="LM Sans 12"/>
                  </a:rPr>
                  <a:t>to </a:t>
                </a:r>
                <a:r>
                  <a:rPr lang="en-US" sz="2200" spc="10" dirty="0">
                    <a:latin typeface="+mj-lt"/>
                    <a:cs typeface="LM Sans 12"/>
                  </a:rPr>
                  <a:t>apply than </a:t>
                </a:r>
                <a:r>
                  <a:rPr lang="en-US" sz="2200" dirty="0">
                    <a:latin typeface="+mj-lt"/>
                    <a:cs typeface="LM Sans 12"/>
                  </a:rPr>
                  <a:t>previous  formula.</a:t>
                </a:r>
              </a:p>
              <a:p>
                <a:pPr marL="0" marR="26034" indent="0">
                  <a:lnSpc>
                    <a:spcPct val="102200"/>
                  </a:lnSpc>
                  <a:spcBef>
                    <a:spcPts val="5"/>
                  </a:spcBef>
                  <a:buNone/>
                </a:pPr>
                <a:r>
                  <a:rPr lang="en-US" sz="2200" spc="10" dirty="0" smtClean="0">
                    <a:solidFill>
                      <a:schemeClr val="tx1">
                        <a:lumMod val="85000"/>
                        <a:lumOff val="15000"/>
                      </a:schemeClr>
                    </a:solidFill>
                    <a:latin typeface="+mj-lt"/>
                    <a:cs typeface="LM Sans 12"/>
                  </a:rPr>
                  <a:t>Any </a:t>
                </a:r>
                <a:r>
                  <a:rPr lang="en-US" sz="2200" spc="20" dirty="0">
                    <a:solidFill>
                      <a:schemeClr val="tx1">
                        <a:lumMod val="85000"/>
                        <a:lumOff val="15000"/>
                      </a:schemeClr>
                    </a:solidFill>
                    <a:latin typeface="+mj-lt"/>
                    <a:cs typeface="LM Sans 12"/>
                  </a:rPr>
                  <a:t>number </a:t>
                </a:r>
                <a:r>
                  <a:rPr lang="en-US" sz="2200" spc="10" dirty="0">
                    <a:solidFill>
                      <a:schemeClr val="tx1">
                        <a:lumMod val="85000"/>
                        <a:lumOff val="15000"/>
                      </a:schemeClr>
                    </a:solidFill>
                    <a:latin typeface="+mj-lt"/>
                    <a:cs typeface="LM Sans 12"/>
                  </a:rPr>
                  <a:t>can </a:t>
                </a:r>
                <a:r>
                  <a:rPr lang="en-US" sz="2200" spc="5" dirty="0">
                    <a:solidFill>
                      <a:schemeClr val="tx1">
                        <a:lumMod val="85000"/>
                        <a:lumOff val="15000"/>
                      </a:schemeClr>
                    </a:solidFill>
                    <a:latin typeface="+mj-lt"/>
                    <a:cs typeface="LM Sans 12"/>
                  </a:rPr>
                  <a:t>serve </a:t>
                </a:r>
                <a:r>
                  <a:rPr lang="en-US" sz="2200" spc="10" dirty="0">
                    <a:solidFill>
                      <a:schemeClr val="tx1">
                        <a:lumMod val="85000"/>
                        <a:lumOff val="15000"/>
                      </a:schemeClr>
                    </a:solidFill>
                    <a:latin typeface="+mj-lt"/>
                    <a:cs typeface="LM Sans 12"/>
                  </a:rPr>
                  <a:t>the </a:t>
                </a:r>
                <a:r>
                  <a:rPr lang="en-US" sz="2200" spc="15" dirty="0">
                    <a:solidFill>
                      <a:schemeClr val="tx1">
                        <a:lumMod val="85000"/>
                        <a:lumOff val="15000"/>
                      </a:schemeClr>
                    </a:solidFill>
                    <a:latin typeface="+mj-lt"/>
                    <a:cs typeface="LM Sans 12"/>
                  </a:rPr>
                  <a:t>purpose </a:t>
                </a:r>
                <a:r>
                  <a:rPr lang="en-US" sz="2200" spc="5" dirty="0">
                    <a:solidFill>
                      <a:schemeClr val="tx1">
                        <a:lumMod val="85000"/>
                        <a:lumOff val="15000"/>
                      </a:schemeClr>
                    </a:solidFill>
                    <a:latin typeface="+mj-lt"/>
                    <a:cs typeface="LM Sans 12"/>
                  </a:rPr>
                  <a:t>of </a:t>
                </a:r>
                <a:r>
                  <a:rPr lang="en-US" sz="2200" spc="-5" dirty="0">
                    <a:solidFill>
                      <a:schemeClr val="tx1">
                        <a:lumMod val="85000"/>
                        <a:lumOff val="15000"/>
                      </a:schemeClr>
                    </a:solidFill>
                    <a:latin typeface="+mj-lt"/>
                    <a:cs typeface="LM Sans 12"/>
                  </a:rPr>
                  <a:t>arbitrary </a:t>
                </a:r>
                <a:r>
                  <a:rPr lang="en-US" sz="2200" spc="15" dirty="0">
                    <a:solidFill>
                      <a:schemeClr val="tx1">
                        <a:lumMod val="85000"/>
                        <a:lumOff val="15000"/>
                      </a:schemeClr>
                    </a:solidFill>
                    <a:latin typeface="+mj-lt"/>
                    <a:cs typeface="LM Sans 12"/>
                  </a:rPr>
                  <a:t>point </a:t>
                </a:r>
                <a:r>
                  <a:rPr lang="en-US" sz="2200" spc="5" dirty="0">
                    <a:solidFill>
                      <a:schemeClr val="tx1">
                        <a:lumMod val="85000"/>
                        <a:lumOff val="15000"/>
                      </a:schemeClr>
                    </a:solidFill>
                    <a:latin typeface="+mj-lt"/>
                    <a:cs typeface="LM Sans 12"/>
                  </a:rPr>
                  <a:t>‘A’ but,  usually </a:t>
                </a:r>
                <a:r>
                  <a:rPr lang="en-US" sz="2200" spc="10" dirty="0">
                    <a:solidFill>
                      <a:schemeClr val="tx1">
                        <a:lumMod val="85000"/>
                        <a:lumOff val="15000"/>
                      </a:schemeClr>
                    </a:solidFill>
                    <a:latin typeface="+mj-lt"/>
                    <a:cs typeface="LM Sans 12"/>
                  </a:rPr>
                  <a:t>the value </a:t>
                </a:r>
                <a:r>
                  <a:rPr lang="en-US" sz="2200" spc="5" dirty="0">
                    <a:solidFill>
                      <a:schemeClr val="tx1">
                        <a:lumMod val="85000"/>
                        <a:lumOff val="15000"/>
                      </a:schemeClr>
                    </a:solidFill>
                    <a:latin typeface="+mj-lt"/>
                    <a:cs typeface="LM Sans 12"/>
                  </a:rPr>
                  <a:t>of </a:t>
                </a:r>
                <a:r>
                  <a:rPr lang="en-US" sz="2200" i="1" spc="5" dirty="0">
                    <a:solidFill>
                      <a:schemeClr val="tx1">
                        <a:lumMod val="85000"/>
                        <a:lumOff val="15000"/>
                      </a:schemeClr>
                    </a:solidFill>
                    <a:latin typeface="+mj-lt"/>
                    <a:cs typeface="LM Sans 12"/>
                  </a:rPr>
                  <a:t>x </a:t>
                </a:r>
                <a:r>
                  <a:rPr lang="en-US" sz="2200" spc="10" dirty="0">
                    <a:solidFill>
                      <a:schemeClr val="tx1">
                        <a:lumMod val="85000"/>
                        <a:lumOff val="15000"/>
                      </a:schemeClr>
                    </a:solidFill>
                    <a:latin typeface="+mj-lt"/>
                    <a:cs typeface="LM Sans 12"/>
                  </a:rPr>
                  <a:t>corresponding </a:t>
                </a:r>
                <a:r>
                  <a:rPr lang="en-US" sz="2200" spc="5" dirty="0">
                    <a:solidFill>
                      <a:schemeClr val="tx1">
                        <a:lumMod val="85000"/>
                        <a:lumOff val="15000"/>
                      </a:schemeClr>
                    </a:solidFill>
                    <a:latin typeface="+mj-lt"/>
                    <a:cs typeface="LM Sans 12"/>
                  </a:rPr>
                  <a:t>to </a:t>
                </a:r>
                <a:r>
                  <a:rPr lang="en-US" sz="2200" spc="10" dirty="0">
                    <a:solidFill>
                      <a:schemeClr val="tx1">
                        <a:lumMod val="85000"/>
                        <a:lumOff val="15000"/>
                      </a:schemeClr>
                    </a:solidFill>
                    <a:latin typeface="+mj-lt"/>
                    <a:cs typeface="LM Sans 12"/>
                  </a:rPr>
                  <a:t>the middle </a:t>
                </a:r>
                <a:r>
                  <a:rPr lang="en-US" sz="2200" spc="-5" dirty="0">
                    <a:solidFill>
                      <a:schemeClr val="tx1">
                        <a:lumMod val="85000"/>
                        <a:lumOff val="15000"/>
                      </a:schemeClr>
                    </a:solidFill>
                    <a:latin typeface="+mj-lt"/>
                    <a:cs typeface="LM Sans 12"/>
                  </a:rPr>
                  <a:t>part </a:t>
                </a:r>
                <a:r>
                  <a:rPr lang="en-US" sz="2200" spc="5" dirty="0">
                    <a:solidFill>
                      <a:schemeClr val="tx1">
                        <a:lumMod val="85000"/>
                        <a:lumOff val="15000"/>
                      </a:schemeClr>
                    </a:solidFill>
                    <a:latin typeface="+mj-lt"/>
                    <a:cs typeface="LM Sans 12"/>
                  </a:rPr>
                  <a:t>of  distribution will </a:t>
                </a:r>
                <a:r>
                  <a:rPr lang="en-US" sz="2200" spc="30" dirty="0">
                    <a:solidFill>
                      <a:schemeClr val="tx1">
                        <a:lumMod val="85000"/>
                        <a:lumOff val="15000"/>
                      </a:schemeClr>
                    </a:solidFill>
                    <a:latin typeface="+mj-lt"/>
                    <a:cs typeface="LM Sans 12"/>
                  </a:rPr>
                  <a:t>be </a:t>
                </a:r>
                <a:r>
                  <a:rPr lang="en-US" sz="2200" spc="10" dirty="0">
                    <a:solidFill>
                      <a:schemeClr val="tx1">
                        <a:lumMod val="85000"/>
                        <a:lumOff val="15000"/>
                      </a:schemeClr>
                    </a:solidFill>
                    <a:latin typeface="+mj-lt"/>
                    <a:cs typeface="LM Sans 12"/>
                  </a:rPr>
                  <a:t>much </a:t>
                </a:r>
                <a:r>
                  <a:rPr lang="en-US" sz="2200" spc="-5" dirty="0">
                    <a:solidFill>
                      <a:schemeClr val="tx1">
                        <a:lumMod val="85000"/>
                        <a:lumOff val="15000"/>
                      </a:schemeClr>
                    </a:solidFill>
                    <a:latin typeface="+mj-lt"/>
                    <a:cs typeface="LM Sans 12"/>
                  </a:rPr>
                  <a:t>more</a:t>
                </a:r>
                <a:r>
                  <a:rPr lang="en-US" sz="2200" spc="-15" dirty="0">
                    <a:solidFill>
                      <a:schemeClr val="tx1">
                        <a:lumMod val="85000"/>
                        <a:lumOff val="15000"/>
                      </a:schemeClr>
                    </a:solidFill>
                    <a:latin typeface="+mj-lt"/>
                    <a:cs typeface="LM Sans 12"/>
                  </a:rPr>
                  <a:t/>
                </a:r>
                <a:r>
                  <a:rPr lang="en-US" sz="2200" spc="10" dirty="0">
                    <a:solidFill>
                      <a:schemeClr val="tx1">
                        <a:lumMod val="85000"/>
                        <a:lumOff val="15000"/>
                      </a:schemeClr>
                    </a:solidFill>
                    <a:latin typeface="+mj-lt"/>
                    <a:cs typeface="LM Sans 12"/>
                  </a:rPr>
                  <a:t>convenient</a:t>
                </a:r>
                <a:r>
                  <a:rPr lang="en-US" sz="2200" spc="10" dirty="0" smtClean="0">
                    <a:solidFill>
                      <a:schemeClr val="tx1">
                        <a:lumMod val="85000"/>
                        <a:lumOff val="15000"/>
                      </a:schemeClr>
                    </a:solidFill>
                    <a:latin typeface="+mj-lt"/>
                    <a:cs typeface="LM Sans 12"/>
                  </a:rPr>
                  <a:t>.</a:t>
                </a:r>
              </a:p>
              <a:p>
                <a:pPr marR="26034">
                  <a:lnSpc>
                    <a:spcPct val="102200"/>
                  </a:lnSpc>
                  <a:spcBef>
                    <a:spcPts val="5"/>
                  </a:spcBef>
                  <a:buFont typeface="Wingdings" pitchFamily="2" charset="2"/>
                  <a:buChar char="v"/>
                </a:pPr>
                <a:r>
                  <a:rPr lang="en-US" sz="2200" b="1" spc="10" dirty="0">
                    <a:latin typeface="+mj-lt"/>
                    <a:cs typeface="LM Roman Caps 10"/>
                  </a:rPr>
                  <a:t>Grouped </a:t>
                </a:r>
                <a:r>
                  <a:rPr lang="en-US" sz="2200" b="1" spc="20" dirty="0">
                    <a:latin typeface="+mj-lt"/>
                    <a:cs typeface="LM Roman Caps 10"/>
                  </a:rPr>
                  <a:t>or </a:t>
                </a:r>
                <a:r>
                  <a:rPr lang="en-US" sz="2200" b="1" spc="15" dirty="0">
                    <a:latin typeface="+mj-lt"/>
                    <a:cs typeface="LM Roman Caps 10"/>
                  </a:rPr>
                  <a:t>Continuous</a:t>
                </a:r>
                <a:r>
                  <a:rPr lang="en-US" sz="2200" b="1" spc="-30" dirty="0">
                    <a:latin typeface="+mj-lt"/>
                    <a:cs typeface="LM Roman Caps 10"/>
                  </a:rPr>
                  <a:t/>
                </a:r>
                <a:r>
                  <a:rPr lang="en-US" sz="2200" b="1" spc="20" dirty="0">
                    <a:latin typeface="+mj-lt"/>
                    <a:cs typeface="LM Roman Caps 10"/>
                  </a:rPr>
                  <a:t>Frequency  </a:t>
                </a:r>
                <a:r>
                  <a:rPr lang="en-US" sz="2200" b="1" spc="15" dirty="0" smtClean="0">
                    <a:latin typeface="+mj-lt"/>
                    <a:cs typeface="LM Roman Caps 10"/>
                  </a:rPr>
                  <a:t>Distribution: </a:t>
                </a:r>
              </a:p>
              <a:p>
                <a:pPr marL="0" marR="26034" indent="0">
                  <a:lnSpc>
                    <a:spcPct val="102200"/>
                  </a:lnSpc>
                  <a:spcBef>
                    <a:spcPts val="5"/>
                  </a:spcBef>
                  <a:buNone/>
                </a:pPr>
                <a:r>
                  <a:rPr lang="en-US" sz="2200" spc="10" dirty="0">
                    <a:latin typeface="+mj-lt"/>
                    <a:cs typeface="LM Sans 12"/>
                  </a:rPr>
                  <a:t>The </a:t>
                </a:r>
                <a:r>
                  <a:rPr lang="en-US" sz="2200" dirty="0">
                    <a:latin typeface="+mj-lt"/>
                    <a:cs typeface="LM Sans 12"/>
                  </a:rPr>
                  <a:t>arithmetic </a:t>
                </a:r>
                <a:r>
                  <a:rPr lang="en-US" sz="2200" spc="5" dirty="0">
                    <a:latin typeface="+mj-lt"/>
                    <a:cs typeface="LM Sans 12"/>
                  </a:rPr>
                  <a:t>is </a:t>
                </a:r>
                <a:r>
                  <a:rPr lang="en-US" sz="2200" spc="10" dirty="0">
                    <a:latin typeface="+mj-lt"/>
                    <a:cs typeface="LM Sans 12"/>
                  </a:rPr>
                  <a:t>reduced </a:t>
                </a:r>
                <a:r>
                  <a:rPr lang="en-US" sz="2200" spc="5" dirty="0">
                    <a:latin typeface="+mj-lt"/>
                    <a:cs typeface="LM Sans 12"/>
                  </a:rPr>
                  <a:t>to greater </a:t>
                </a:r>
                <a:r>
                  <a:rPr lang="en-US" sz="2200" spc="10" dirty="0">
                    <a:latin typeface="+mj-lt"/>
                    <a:cs typeface="LM Sans 12"/>
                  </a:rPr>
                  <a:t>extent </a:t>
                </a:r>
                <a:r>
                  <a:rPr lang="en-US" sz="2200" spc="-15" dirty="0">
                    <a:latin typeface="+mj-lt"/>
                    <a:cs typeface="LM Sans 12"/>
                  </a:rPr>
                  <a:t>by</a:t>
                </a:r>
                <a:r>
                  <a:rPr lang="en-US" sz="2200" spc="45" dirty="0">
                    <a:latin typeface="+mj-lt"/>
                    <a:cs typeface="LM Sans 12"/>
                  </a:rPr>
                  <a:t/>
                </a:r>
                <a:r>
                  <a:rPr lang="en-US" sz="2200" spc="5" dirty="0">
                    <a:latin typeface="+mj-lt"/>
                    <a:cs typeface="LM Sans 12"/>
                  </a:rPr>
                  <a:t>taking</a:t>
                </a:r>
                <a:endParaRPr lang="en-US" sz="2200" dirty="0">
                  <a:latin typeface="+mj-lt"/>
                  <a:cs typeface="LM Sans 12"/>
                </a:endParaRPr>
              </a:p>
              <a:p>
                <a:pPr marL="0" marR="26034" indent="0">
                  <a:lnSpc>
                    <a:spcPct val="102200"/>
                  </a:lnSpc>
                  <a:spcBef>
                    <a:spcPts val="5"/>
                  </a:spcBef>
                  <a:buNone/>
                </a:pPr>
                <a:r>
                  <a:rPr lang="en-US" sz="2200" i="1" spc="5" dirty="0">
                    <a:latin typeface="+mj-lt"/>
                    <a:cs typeface="LM Sans 12"/>
                  </a:rPr>
                  <a:t>d</a:t>
                </a:r>
                <a:r>
                  <a:rPr lang="en-US" sz="2200" i="1" spc="7" baseline="-12077" dirty="0">
                    <a:latin typeface="+mj-lt"/>
                    <a:cs typeface="LM Sans 8"/>
                  </a:rPr>
                  <a:t>i </a:t>
                </a:r>
                <a:r>
                  <a:rPr lang="en-US" sz="2200" spc="15" dirty="0" smtClean="0">
                    <a:latin typeface="+mj-lt"/>
                    <a:cs typeface="LM Sans 12"/>
                  </a:rPr>
                  <a:t>=</a:t>
                </a:r>
                <a14:m>
                  <m:oMath xmlns:m="http://schemas.openxmlformats.org/officeDocument/2006/math">
                    <m:f>
                      <m:fPr>
                        <m:ctrlPr>
                          <a:rPr lang="en-US" sz="2200" i="1" spc="15" smtClean="0">
                            <a:latin typeface="Cambria Math"/>
                          </a:rPr>
                        </m:ctrlPr>
                      </m:fPr>
                      <m:num>
                        <m:sSub>
                          <m:sSubPr>
                            <m:ctrlPr>
                              <a:rPr lang="en-US" sz="2200" i="1" spc="15" smtClean="0">
                                <a:latin typeface="Cambria Math"/>
                              </a:rPr>
                            </m:ctrlPr>
                          </m:sSubPr>
                          <m:e>
                            <m:r>
                              <a:rPr lang="en-US" sz="2200" b="0" i="1" spc="15" smtClean="0">
                                <a:latin typeface="Cambria Math"/>
                              </a:rPr>
                              <m:t>𝑥</m:t>
                            </m:r>
                          </m:e>
                          <m:sub>
                            <m:r>
                              <a:rPr lang="en-US" sz="2200" b="0" i="1" spc="15" smtClean="0">
                                <a:latin typeface="Cambria Math"/>
                              </a:rPr>
                              <m:t>𝑖</m:t>
                            </m:r>
                          </m:sub>
                        </m:sSub>
                        <m:r>
                          <a:rPr lang="en-US" sz="2200" b="0" i="1" spc="15" smtClean="0">
                            <a:latin typeface="Cambria Math"/>
                          </a:rPr>
                          <m:t>−</m:t>
                        </m:r>
                        <m:r>
                          <a:rPr lang="en-US" sz="2200" b="0" i="1" spc="15" smtClean="0">
                            <a:latin typeface="Cambria Math"/>
                          </a:rPr>
                          <m:t>𝐴</m:t>
                        </m:r>
                      </m:num>
                      <m:den>
                        <m:r>
                          <a:rPr lang="en-US" sz="2200" b="0" i="1" spc="15" smtClean="0">
                            <a:latin typeface="Cambria Math"/>
                          </a:rPr>
                          <m:t>h</m:t>
                        </m:r>
                      </m:den>
                    </m:f>
                  </m:oMath>
                </a14:m>
                <a:r>
                  <a:rPr lang="en-US" sz="2200" spc="5" dirty="0" smtClean="0">
                    <a:latin typeface="+mj-lt"/>
                    <a:cs typeface="LM Sans 12"/>
                  </a:rPr>
                  <a:t/>
                </a:r>
                <a:r>
                  <a:rPr lang="en-US" sz="2200" spc="10" dirty="0">
                    <a:latin typeface="+mj-lt"/>
                    <a:cs typeface="LM Sans 12"/>
                  </a:rPr>
                  <a:t>where </a:t>
                </a:r>
                <a:r>
                  <a:rPr lang="en-US" sz="2200" i="1" spc="15" dirty="0">
                    <a:latin typeface="+mj-lt"/>
                    <a:cs typeface="LM Sans 12"/>
                  </a:rPr>
                  <a:t>A </a:t>
                </a:r>
                <a:r>
                  <a:rPr lang="en-US" sz="2200" spc="5" dirty="0">
                    <a:latin typeface="+mj-lt"/>
                    <a:cs typeface="LM Sans 12"/>
                  </a:rPr>
                  <a:t>is </a:t>
                </a:r>
                <a:r>
                  <a:rPr lang="en-US" sz="2200" spc="10" dirty="0">
                    <a:latin typeface="+mj-lt"/>
                    <a:cs typeface="LM Sans 12"/>
                  </a:rPr>
                  <a:t>an </a:t>
                </a:r>
                <a:r>
                  <a:rPr lang="en-US" sz="2200" spc="-5" dirty="0">
                    <a:latin typeface="+mj-lt"/>
                    <a:cs typeface="LM Sans 12"/>
                  </a:rPr>
                  <a:t>arbitrary </a:t>
                </a:r>
                <a:r>
                  <a:rPr lang="en-US" sz="2200" spc="15" dirty="0">
                    <a:latin typeface="+mj-lt"/>
                    <a:cs typeface="LM Sans 12"/>
                  </a:rPr>
                  <a:t>point </a:t>
                </a:r>
                <a:r>
                  <a:rPr lang="en-US" sz="2200" spc="10" dirty="0">
                    <a:latin typeface="+mj-lt"/>
                    <a:cs typeface="LM Sans 12"/>
                  </a:rPr>
                  <a:t>and </a:t>
                </a:r>
                <a:r>
                  <a:rPr lang="en-US" sz="2200" i="1" spc="10" dirty="0">
                    <a:latin typeface="+mj-lt"/>
                    <a:cs typeface="LM Sans 12"/>
                  </a:rPr>
                  <a:t>h </a:t>
                </a:r>
                <a:r>
                  <a:rPr lang="en-US" sz="2200" spc="5" dirty="0">
                    <a:latin typeface="+mj-lt"/>
                    <a:cs typeface="LM Sans 12"/>
                  </a:rPr>
                  <a:t>is </a:t>
                </a:r>
                <a:r>
                  <a:rPr lang="en-US" sz="2200" spc="10" dirty="0">
                    <a:latin typeface="+mj-lt"/>
                    <a:cs typeface="LM Sans 12"/>
                  </a:rPr>
                  <a:t>the</a:t>
                </a:r>
                <a:r>
                  <a:rPr lang="en-US" sz="2200" spc="-195" dirty="0">
                    <a:latin typeface="+mj-lt"/>
                    <a:cs typeface="LM Sans 12"/>
                  </a:rPr>
                  <a:t/>
                </a:r>
                <a:r>
                  <a:rPr lang="en-US" sz="2200" spc="10" dirty="0" smtClean="0">
                    <a:latin typeface="+mj-lt"/>
                    <a:cs typeface="LM Sans 12"/>
                  </a:rPr>
                  <a:t>common magnitude of class interval.</a:t>
                </a:r>
              </a:p>
              <a:p>
                <a:pPr marL="0" marR="26034" indent="0">
                  <a:lnSpc>
                    <a:spcPct val="102200"/>
                  </a:lnSpc>
                  <a:spcBef>
                    <a:spcPts val="5"/>
                  </a:spcBef>
                  <a:buNone/>
                </a:pPr>
                <a:r>
                  <a:rPr lang="en-US" sz="2200" spc="15" dirty="0">
                    <a:latin typeface="+mj-lt"/>
                    <a:cs typeface="MathJax_AMS"/>
                  </a:rPr>
                  <a:t>∴ </a:t>
                </a:r>
                <a:r>
                  <a:rPr lang="en-US" sz="2200" spc="-10" dirty="0">
                    <a:latin typeface="+mj-lt"/>
                    <a:cs typeface="LM Sans 12"/>
                  </a:rPr>
                  <a:t>We </a:t>
                </a:r>
                <a:r>
                  <a:rPr lang="en-US" sz="2200" spc="10" dirty="0">
                    <a:latin typeface="+mj-lt"/>
                    <a:cs typeface="LM Sans 12"/>
                  </a:rPr>
                  <a:t>have </a:t>
                </a:r>
                <a:r>
                  <a:rPr lang="en-US" sz="2200" i="1" spc="5" dirty="0" err="1">
                    <a:latin typeface="+mj-lt"/>
                    <a:cs typeface="LM Sans 12"/>
                  </a:rPr>
                  <a:t>hd</a:t>
                </a:r>
                <a:r>
                  <a:rPr lang="en-US" sz="2200" i="1" spc="7" baseline="-12077" dirty="0" err="1">
                    <a:latin typeface="+mj-lt"/>
                    <a:cs typeface="LM Sans 8"/>
                  </a:rPr>
                  <a:t>i</a:t>
                </a:r>
                <a:r>
                  <a:rPr lang="en-US" sz="2200" i="1" spc="7" baseline="-12077" dirty="0">
                    <a:latin typeface="+mj-lt"/>
                    <a:cs typeface="LM Sans 8"/>
                  </a:rPr>
                  <a:t/>
                </a:r>
                <a:r>
                  <a:rPr lang="en-US" sz="2200" spc="15" dirty="0">
                    <a:latin typeface="+mj-lt"/>
                    <a:cs typeface="LM Sans 12"/>
                  </a:rPr>
                  <a:t>= </a:t>
                </a:r>
                <a:r>
                  <a:rPr lang="en-US" sz="2200" i="1" dirty="0">
                    <a:latin typeface="+mj-lt"/>
                    <a:cs typeface="LM Sans 12"/>
                  </a:rPr>
                  <a:t>x</a:t>
                </a:r>
                <a:r>
                  <a:rPr lang="en-US" sz="2200" i="1" baseline="-12077" dirty="0">
                    <a:latin typeface="+mj-lt"/>
                    <a:cs typeface="LM Sans 8"/>
                  </a:rPr>
                  <a:t>i </a:t>
                </a:r>
                <a:r>
                  <a:rPr lang="en-US" sz="2200" i="1" spc="345" dirty="0">
                    <a:latin typeface="+mj-lt"/>
                    <a:cs typeface="FreeSans"/>
                  </a:rPr>
                  <a:t>− </a:t>
                </a:r>
                <a:r>
                  <a:rPr lang="en-US" sz="2200" i="1" spc="15" dirty="0">
                    <a:latin typeface="+mj-lt"/>
                    <a:cs typeface="LM Sans 12"/>
                  </a:rPr>
                  <a:t>A </a:t>
                </a:r>
                <a:r>
                  <a:rPr lang="en-US" sz="2200" spc="10" dirty="0">
                    <a:latin typeface="+mj-lt"/>
                    <a:cs typeface="LM Sans 12"/>
                  </a:rPr>
                  <a:t>and proceeding </a:t>
                </a:r>
                <a:r>
                  <a:rPr lang="en-US" sz="2200" spc="5" dirty="0">
                    <a:latin typeface="+mj-lt"/>
                    <a:cs typeface="LM Sans 12"/>
                  </a:rPr>
                  <a:t>exactly </a:t>
                </a:r>
                <a:r>
                  <a:rPr lang="en-US" sz="2200" spc="10" dirty="0">
                    <a:latin typeface="+mj-lt"/>
                    <a:cs typeface="LM Sans 12"/>
                  </a:rPr>
                  <a:t>as </a:t>
                </a:r>
                <a:r>
                  <a:rPr lang="en-US" sz="2200" spc="5" dirty="0">
                    <a:latin typeface="+mj-lt"/>
                    <a:cs typeface="LM Sans 12"/>
                  </a:rPr>
                  <a:t>in </a:t>
                </a:r>
                <a:r>
                  <a:rPr lang="en-US" sz="2200" dirty="0">
                    <a:latin typeface="+mj-lt"/>
                    <a:cs typeface="LM Sans 12"/>
                  </a:rPr>
                  <a:t>previous  </a:t>
                </a:r>
                <a:r>
                  <a:rPr lang="en-US" sz="2200" spc="5" dirty="0">
                    <a:latin typeface="+mj-lt"/>
                    <a:cs typeface="LM Sans 12"/>
                  </a:rPr>
                  <a:t>slide, </a:t>
                </a:r>
                <a:r>
                  <a:rPr lang="en-US" sz="2200" spc="-15" dirty="0">
                    <a:latin typeface="+mj-lt"/>
                    <a:cs typeface="LM Sans 12"/>
                  </a:rPr>
                  <a:t>we</a:t>
                </a:r>
                <a:r>
                  <a:rPr lang="en-US" sz="2200" spc="5" dirty="0">
                    <a:latin typeface="+mj-lt"/>
                    <a:cs typeface="LM Sans 12"/>
                  </a:rPr>
                  <a:t> get</a:t>
                </a:r>
                <a14:m>
                  <m:oMath xmlns:m="http://schemas.openxmlformats.org/officeDocument/2006/math">
                    <m:acc>
                      <m:accPr>
                        <m:chr m:val="̅"/>
                        <m:ctrlPr>
                          <a:rPr lang="en-US" sz="2200" i="1" spc="-90" dirty="0">
                            <a:latin typeface="Cambria Math"/>
                            <a:ea typeface="Cambria Math"/>
                          </a:rPr>
                        </m:ctrlPr>
                      </m:accPr>
                      <m:e>
                        <m:r>
                          <a:rPr lang="en-US" sz="2200" b="0" i="1" spc="-90" dirty="0">
                            <a:latin typeface="Cambria Math"/>
                            <a:ea typeface="Cambria Math"/>
                          </a:rPr>
                          <m:t>𝑥</m:t>
                        </m:r>
                      </m:e>
                    </m:acc>
                    <m:r>
                      <a:rPr lang="en-US" sz="2200" b="0" i="1" spc="-90" dirty="0">
                        <a:latin typeface="Cambria Math"/>
                        <a:ea typeface="Cambria Math"/>
                      </a:rPr>
                      <m:t>=</m:t>
                    </m:r>
                    <m:r>
                      <a:rPr lang="en-US" sz="2200" b="0" i="1" spc="45">
                        <a:latin typeface="Cambria Math"/>
                      </a:rPr>
                      <m:t>𝐴</m:t>
                    </m:r>
                    <m:r>
                      <a:rPr lang="en-US" sz="2200" b="0" i="1" spc="45">
                        <a:latin typeface="Cambria Math"/>
                      </a:rPr>
                      <m:t>+</m:t>
                    </m:r>
                    <m:f>
                      <m:fPr>
                        <m:ctrlPr>
                          <a:rPr lang="en-US" sz="2200" i="1" spc="45">
                            <a:latin typeface="Cambria Math"/>
                          </a:rPr>
                        </m:ctrlPr>
                      </m:fPr>
                      <m:num>
                        <m:r>
                          <a:rPr lang="en-US" sz="2200" b="0" i="1" spc="45">
                            <a:latin typeface="Cambria Math"/>
                          </a:rPr>
                          <m:t>h</m:t>
                        </m:r>
                      </m:num>
                      <m:den>
                        <m:r>
                          <a:rPr lang="en-US" sz="2200" b="0" i="1" spc="45">
                            <a:latin typeface="Cambria Math"/>
                          </a:rPr>
                          <m:t>𝑁</m:t>
                        </m:r>
                      </m:den>
                    </m:f>
                    <m:nary>
                      <m:naryPr>
                        <m:chr m:val="∑"/>
                        <m:ctrlPr>
                          <a:rPr lang="en-US" sz="2200" i="1">
                            <a:latin typeface="Cambria Math"/>
                          </a:rPr>
                        </m:ctrlPr>
                      </m:naryPr>
                      <m:sub>
                        <m:r>
                          <m:rPr>
                            <m:brk m:alnAt="23"/>
                          </m:rPr>
                          <a:rPr lang="en-US" sz="2200" b="0" i="1">
                            <a:latin typeface="Cambria Math"/>
                          </a:rPr>
                          <m:t>𝑖</m:t>
                        </m:r>
                        <m:r>
                          <a:rPr lang="en-US" sz="2200" b="0" i="1">
                            <a:latin typeface="Cambria Math"/>
                          </a:rPr>
                          <m:t>=</m:t>
                        </m:r>
                        <m:r>
                          <a:rPr lang="en-US" sz="2200" b="0" i="1">
                            <a:latin typeface="Cambria Math"/>
                          </a:rPr>
                          <m:t>1</m:t>
                        </m:r>
                      </m:sub>
                      <m:sup>
                        <m:r>
                          <a:rPr lang="en-US" sz="2200" b="0" i="1">
                            <a:latin typeface="Cambria Math"/>
                          </a:rPr>
                          <m:t>𝑛</m:t>
                        </m:r>
                      </m:sup>
                      <m:e>
                        <m:r>
                          <m:rPr>
                            <m:nor/>
                          </m:rPr>
                          <a:rPr lang="en-US" sz="2200" i="1" dirty="0">
                            <a:latin typeface="+mj-lt"/>
                            <a:cs typeface="LM Sans 12"/>
                          </a:rPr>
                          <m:t>f</m:t>
                        </m:r>
                        <m:r>
                          <m:rPr>
                            <m:nor/>
                          </m:rPr>
                          <a:rPr lang="en-US" sz="2200" i="1" baseline="-12077" dirty="0">
                            <a:latin typeface="+mj-lt"/>
                            <a:cs typeface="LM Sans 8"/>
                          </a:rPr>
                          <m:t>i</m:t>
                        </m:r>
                        <m:r>
                          <m:rPr>
                            <m:nor/>
                          </m:rPr>
                          <a:rPr lang="en-US" sz="2200" i="1" spc="-337" baseline="-12077" dirty="0">
                            <a:latin typeface="+mj-lt"/>
                            <a:cs typeface="LM Sans 8"/>
                          </a:rPr>
                          <m:t> </m:t>
                        </m:r>
                        <m:r>
                          <m:rPr>
                            <m:nor/>
                          </m:rPr>
                          <a:rPr lang="en-US" sz="2200" i="1" spc="5" dirty="0">
                            <a:latin typeface="+mj-lt"/>
                            <a:cs typeface="LM Sans 12"/>
                          </a:rPr>
                          <m:t>d</m:t>
                        </m:r>
                        <m:r>
                          <m:rPr>
                            <m:nor/>
                          </m:rPr>
                          <a:rPr lang="en-US" sz="2200" i="1" spc="7" baseline="-12077" dirty="0">
                            <a:latin typeface="+mj-lt"/>
                            <a:cs typeface="LM Sans 8"/>
                          </a:rPr>
                          <m:t>i</m:t>
                        </m:r>
                        <m:r>
                          <m:rPr>
                            <m:nor/>
                          </m:rPr>
                          <a:rPr lang="en-US" sz="2200" i="1" spc="390" baseline="-12077" dirty="0">
                            <a:latin typeface="+mj-lt"/>
                            <a:cs typeface="LM Sans 8"/>
                          </a:rPr>
                          <m:t> </m:t>
                        </m:r>
                      </m:e>
                    </m:nary>
                  </m:oMath>
                </a14:m>
                <a:endParaRPr lang="en-US" sz="2200" dirty="0">
                  <a:latin typeface="+mj-lt"/>
                </a:endParaRPr>
              </a:p>
              <a:p>
                <a:pPr marL="0" marR="26034" indent="0">
                  <a:lnSpc>
                    <a:spcPct val="102200"/>
                  </a:lnSpc>
                  <a:spcBef>
                    <a:spcPts val="5"/>
                  </a:spcBef>
                  <a:buNone/>
                </a:pPr>
                <a:endParaRPr lang="en-US" sz="2200" dirty="0">
                  <a:cs typeface="LM Sans 12"/>
                </a:endParaRPr>
              </a:p>
              <a:p>
                <a:pPr marL="0" marR="26034" indent="0">
                  <a:lnSpc>
                    <a:spcPct val="102200"/>
                  </a:lnSpc>
                  <a:spcBef>
                    <a:spcPts val="5"/>
                  </a:spcBef>
                  <a:buNone/>
                </a:pPr>
                <a:endParaRPr lang="en-US" sz="2200" dirty="0">
                  <a:cs typeface="LM Sans 12"/>
                </a:endParaRPr>
              </a:p>
              <a:p>
                <a:pPr marL="0" marR="26034" indent="0">
                  <a:lnSpc>
                    <a:spcPct val="102200"/>
                  </a:lnSpc>
                  <a:spcBef>
                    <a:spcPts val="5"/>
                  </a:spcBef>
                  <a:buNone/>
                </a:pPr>
                <a:endParaRPr lang="en-US" sz="2200" dirty="0" smtClean="0">
                  <a:latin typeface="+mj-lt"/>
                  <a:cs typeface="LM Roman Caps 10"/>
                </a:endParaRPr>
              </a:p>
              <a:p>
                <a:pPr marL="0" marR="26034" indent="0">
                  <a:lnSpc>
                    <a:spcPct val="102200"/>
                  </a:lnSpc>
                  <a:spcBef>
                    <a:spcPts val="5"/>
                  </a:spcBef>
                  <a:buNone/>
                </a:pPr>
                <a:endParaRPr lang="en-US" sz="2200" dirty="0">
                  <a:solidFill>
                    <a:schemeClr val="tx1">
                      <a:lumMod val="85000"/>
                      <a:lumOff val="15000"/>
                    </a:schemeClr>
                  </a:solidFill>
                  <a:latin typeface="+mj-lt"/>
                  <a:cs typeface="LM Sans 12"/>
                </a:endParaRP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143000"/>
                <a:ext cx="8458200" cy="5029200"/>
              </a:xfrm>
              <a:blipFill rotWithShape="1">
                <a:blip r:embed="rId2"/>
                <a:stretch>
                  <a:fillRect l="-865" t="-606" r="-1369" b="-313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69ABD6D-523C-4CEE-936D-9EB265132DB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15" dirty="0">
                <a:solidFill>
                  <a:srgbClr val="000000"/>
                </a:solidFill>
                <a:cs typeface="LM Roman Caps 10"/>
              </a:rPr>
              <a:t>Arithmetic</a:t>
            </a:r>
            <a:r>
              <a:rPr lang="en-US" sz="3000" b="1" spc="-25" dirty="0">
                <a:solidFill>
                  <a:srgbClr val="000000"/>
                </a:solidFill>
                <a:cs typeface="LM Roman Caps 10"/>
              </a:rPr>
              <a:t> </a:t>
            </a:r>
            <a:r>
              <a:rPr lang="en-US" sz="3000" b="1" spc="20" dirty="0" smtClean="0">
                <a:solidFill>
                  <a:srgbClr val="000000"/>
                </a:solidFill>
                <a:cs typeface="LM Roman Caps 10"/>
              </a:rPr>
              <a:t>Mean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69794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6019800"/>
              </a:xfrm>
            </p:spPr>
            <p:txBody>
              <a:bodyPr>
                <a:noAutofit/>
              </a:bodyPr>
              <a:lstStyle/>
              <a:p>
                <a:pPr marL="0" indent="0">
                  <a:lnSpc>
                    <a:spcPct val="100000"/>
                  </a:lnSpc>
                  <a:spcBef>
                    <a:spcPts val="1245"/>
                  </a:spcBef>
                  <a:buNone/>
                </a:pPr>
                <a:r>
                  <a:rPr lang="en-US" sz="2200" b="1" spc="15" dirty="0" smtClean="0">
                    <a:solidFill>
                      <a:schemeClr val="tx1">
                        <a:lumMod val="85000"/>
                        <a:lumOff val="15000"/>
                      </a:schemeClr>
                    </a:solidFill>
                    <a:latin typeface="+mj-lt"/>
                    <a:cs typeface="LM Roman Caps 10"/>
                  </a:rPr>
                  <a:t>Example:</a:t>
                </a:r>
                <a:r>
                  <a:rPr lang="en-US" sz="2200" spc="15" dirty="0" smtClean="0">
                    <a:solidFill>
                      <a:srgbClr val="007F00"/>
                    </a:solidFill>
                    <a:latin typeface="+mj-lt"/>
                    <a:cs typeface="LM Roman Caps 10"/>
                  </a:rPr>
                  <a:t/>
                </a:r>
                <a:r>
                  <a:rPr lang="en-US" sz="2200" spc="5" dirty="0" smtClean="0">
                    <a:latin typeface="+mj-lt"/>
                    <a:cs typeface="LM Sans 12"/>
                  </a:rPr>
                  <a:t>Calculate </a:t>
                </a:r>
                <a:r>
                  <a:rPr lang="en-US" sz="2200" spc="10" dirty="0">
                    <a:latin typeface="+mj-lt"/>
                    <a:cs typeface="LM Sans 12"/>
                  </a:rPr>
                  <a:t>the mean </a:t>
                </a:r>
                <a:r>
                  <a:rPr lang="en-US" sz="2200" spc="-10" dirty="0">
                    <a:latin typeface="+mj-lt"/>
                    <a:cs typeface="LM Sans 12"/>
                  </a:rPr>
                  <a:t>for </a:t>
                </a:r>
                <a:r>
                  <a:rPr lang="en-US" sz="2200" spc="10" dirty="0">
                    <a:latin typeface="+mj-lt"/>
                    <a:cs typeface="LM Sans 12"/>
                  </a:rPr>
                  <a:t>the </a:t>
                </a:r>
                <a:r>
                  <a:rPr lang="en-US" sz="2200" dirty="0">
                    <a:latin typeface="+mj-lt"/>
                    <a:cs typeface="LM Sans 12"/>
                  </a:rPr>
                  <a:t>following </a:t>
                </a:r>
                <a:r>
                  <a:rPr lang="en-US" sz="2200" spc="10" dirty="0">
                    <a:latin typeface="+mj-lt"/>
                    <a:cs typeface="LM Sans 12"/>
                  </a:rPr>
                  <a:t>frequency</a:t>
                </a:r>
                <a:r>
                  <a:rPr lang="en-US" sz="2200" spc="45" dirty="0">
                    <a:latin typeface="+mj-lt"/>
                    <a:cs typeface="LM Sans 12"/>
                  </a:rPr>
                  <a:t/>
                </a:r>
                <a:r>
                  <a:rPr lang="en-US" sz="2200" spc="5" dirty="0">
                    <a:latin typeface="+mj-lt"/>
                    <a:cs typeface="LM Sans 12"/>
                  </a:rPr>
                  <a:t>distribution</a:t>
                </a:r>
                <a:r>
                  <a:rPr lang="en-US" sz="2200" spc="5" dirty="0" smtClean="0">
                    <a:latin typeface="+mj-lt"/>
                    <a:cs typeface="LM Sans 12"/>
                  </a:rPr>
                  <a:t>:</a:t>
                </a:r>
              </a:p>
              <a:p>
                <a:pPr marL="0" indent="0">
                  <a:lnSpc>
                    <a:spcPct val="100000"/>
                  </a:lnSpc>
                  <a:spcBef>
                    <a:spcPts val="1245"/>
                  </a:spcBef>
                  <a:buNone/>
                </a:pPr>
                <a:endParaRPr lang="en-US" sz="2200" spc="5" dirty="0" smtClean="0">
                  <a:latin typeface="+mj-lt"/>
                  <a:cs typeface="LM Sans 12"/>
                </a:endParaRPr>
              </a:p>
              <a:p>
                <a:pPr marL="0" indent="0">
                  <a:lnSpc>
                    <a:spcPct val="100000"/>
                  </a:lnSpc>
                  <a:spcBef>
                    <a:spcPts val="1245"/>
                  </a:spcBef>
                  <a:buNone/>
                </a:pPr>
                <a:endParaRPr lang="en-US" sz="2200" spc="5" dirty="0">
                  <a:latin typeface="+mj-lt"/>
                  <a:cs typeface="LM Sans 12"/>
                </a:endParaRPr>
              </a:p>
              <a:p>
                <a:pPr marL="0" indent="0">
                  <a:lnSpc>
                    <a:spcPct val="100000"/>
                  </a:lnSpc>
                  <a:spcBef>
                    <a:spcPts val="1245"/>
                  </a:spcBef>
                  <a:buNone/>
                </a:pPr>
                <a:r>
                  <a:rPr lang="en-US" sz="2200" b="1" spc="5" dirty="0" smtClean="0">
                    <a:latin typeface="+mj-lt"/>
                    <a:cs typeface="LM Sans 12"/>
                  </a:rPr>
                  <a:t>Solution:</a:t>
                </a:r>
                <a:r>
                  <a:rPr lang="en-US" sz="2200" spc="5" dirty="0" smtClean="0">
                    <a:latin typeface="+mj-lt"/>
                    <a:cs typeface="LM Sans 12"/>
                  </a:rPr>
                  <a:t> Arithmetic mean =25.404</a:t>
                </a:r>
              </a:p>
              <a:p>
                <a:pPr marL="0" indent="0">
                  <a:lnSpc>
                    <a:spcPct val="100000"/>
                  </a:lnSpc>
                  <a:spcBef>
                    <a:spcPts val="1245"/>
                  </a:spcBef>
                  <a:buNone/>
                </a:pPr>
                <a:r>
                  <a:rPr lang="en-US" sz="2200" b="1" spc="15" dirty="0" smtClean="0">
                    <a:solidFill>
                      <a:schemeClr val="tx1">
                        <a:lumMod val="85000"/>
                        <a:lumOff val="15000"/>
                      </a:schemeClr>
                    </a:solidFill>
                    <a:latin typeface="+mj-lt"/>
                    <a:cs typeface="LM Roman Caps 10"/>
                  </a:rPr>
                  <a:t>Example: </a:t>
                </a:r>
                <a:r>
                  <a:rPr lang="en-US" sz="2200" spc="10" dirty="0" smtClean="0">
                    <a:solidFill>
                      <a:schemeClr val="tx1">
                        <a:lumMod val="85000"/>
                        <a:lumOff val="15000"/>
                      </a:schemeClr>
                    </a:solidFill>
                    <a:latin typeface="+mj-lt"/>
                    <a:cs typeface="LM Sans 12"/>
                  </a:rPr>
                  <a:t>The </a:t>
                </a:r>
                <a:r>
                  <a:rPr lang="en-US" sz="2200" spc="10" dirty="0">
                    <a:solidFill>
                      <a:schemeClr val="tx1">
                        <a:lumMod val="85000"/>
                        <a:lumOff val="15000"/>
                      </a:schemeClr>
                    </a:solidFill>
                    <a:latin typeface="+mj-lt"/>
                    <a:cs typeface="LM Sans 12"/>
                  </a:rPr>
                  <a:t>average </a:t>
                </a:r>
                <a:r>
                  <a:rPr lang="en-US" sz="2200" dirty="0">
                    <a:solidFill>
                      <a:schemeClr val="tx1">
                        <a:lumMod val="85000"/>
                        <a:lumOff val="15000"/>
                      </a:schemeClr>
                    </a:solidFill>
                    <a:latin typeface="+mj-lt"/>
                    <a:cs typeface="LM Sans 12"/>
                  </a:rPr>
                  <a:t>salary </a:t>
                </a:r>
                <a:r>
                  <a:rPr lang="en-US" sz="2200" spc="5" dirty="0">
                    <a:solidFill>
                      <a:schemeClr val="tx1">
                        <a:lumMod val="85000"/>
                        <a:lumOff val="15000"/>
                      </a:schemeClr>
                    </a:solidFill>
                    <a:latin typeface="+mj-lt"/>
                    <a:cs typeface="LM Sans 12"/>
                  </a:rPr>
                  <a:t>of </a:t>
                </a:r>
                <a:r>
                  <a:rPr lang="en-US" sz="2200" spc="10" dirty="0">
                    <a:solidFill>
                      <a:schemeClr val="tx1">
                        <a:lumMod val="85000"/>
                        <a:lumOff val="15000"/>
                      </a:schemeClr>
                    </a:solidFill>
                    <a:latin typeface="+mj-lt"/>
                    <a:cs typeface="LM Sans 12"/>
                  </a:rPr>
                  <a:t>male </a:t>
                </a:r>
                <a:r>
                  <a:rPr lang="en-US" sz="2200" dirty="0">
                    <a:solidFill>
                      <a:schemeClr val="tx1">
                        <a:lumMod val="85000"/>
                        <a:lumOff val="15000"/>
                      </a:schemeClr>
                    </a:solidFill>
                    <a:latin typeface="+mj-lt"/>
                    <a:cs typeface="LM Sans 12"/>
                  </a:rPr>
                  <a:t>employees </a:t>
                </a:r>
                <a:r>
                  <a:rPr lang="en-US" sz="2200" spc="5" dirty="0">
                    <a:solidFill>
                      <a:schemeClr val="tx1">
                        <a:lumMod val="85000"/>
                        <a:lumOff val="15000"/>
                      </a:schemeClr>
                    </a:solidFill>
                    <a:latin typeface="+mj-lt"/>
                    <a:cs typeface="LM Sans 12"/>
                  </a:rPr>
                  <a:t>in </a:t>
                </a:r>
                <a:r>
                  <a:rPr lang="en-US" sz="2200" spc="10" dirty="0">
                    <a:solidFill>
                      <a:schemeClr val="tx1">
                        <a:lumMod val="85000"/>
                        <a:lumOff val="15000"/>
                      </a:schemeClr>
                    </a:solidFill>
                    <a:latin typeface="+mj-lt"/>
                    <a:cs typeface="LM Sans 12"/>
                  </a:rPr>
                  <a:t>a </a:t>
                </a:r>
                <a:r>
                  <a:rPr lang="en-US" sz="2200" spc="-5" dirty="0">
                    <a:solidFill>
                      <a:schemeClr val="tx1">
                        <a:lumMod val="85000"/>
                        <a:lumOff val="15000"/>
                      </a:schemeClr>
                    </a:solidFill>
                    <a:latin typeface="+mj-lt"/>
                    <a:cs typeface="LM Sans 12"/>
                  </a:rPr>
                  <a:t>farm was </a:t>
                </a:r>
                <a:r>
                  <a:rPr lang="en-US" sz="2200" spc="10" dirty="0" err="1">
                    <a:solidFill>
                      <a:schemeClr val="tx1">
                        <a:lumMod val="85000"/>
                        <a:lumOff val="15000"/>
                      </a:schemeClr>
                    </a:solidFill>
                    <a:latin typeface="+mj-lt"/>
                    <a:cs typeface="LM Sans 12"/>
                  </a:rPr>
                  <a:t>Rs</a:t>
                </a:r>
                <a:r>
                  <a:rPr lang="en-US" sz="2200" spc="10"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5,200  </a:t>
                </a:r>
                <a:r>
                  <a:rPr lang="en-US" sz="2200" spc="10" dirty="0">
                    <a:solidFill>
                      <a:schemeClr val="tx1">
                        <a:lumMod val="85000"/>
                        <a:lumOff val="15000"/>
                      </a:schemeClr>
                    </a:solidFill>
                    <a:latin typeface="+mj-lt"/>
                    <a:cs typeface="LM Sans 12"/>
                  </a:rPr>
                  <a:t>and </a:t>
                </a:r>
                <a:r>
                  <a:rPr lang="en-US" sz="2200" spc="5" dirty="0">
                    <a:solidFill>
                      <a:schemeClr val="tx1">
                        <a:lumMod val="85000"/>
                        <a:lumOff val="15000"/>
                      </a:schemeClr>
                    </a:solidFill>
                    <a:latin typeface="+mj-lt"/>
                    <a:cs typeface="LM Sans 12"/>
                  </a:rPr>
                  <a:t>that of </a:t>
                </a:r>
                <a:r>
                  <a:rPr lang="en-US" sz="2200" spc="10" dirty="0">
                    <a:solidFill>
                      <a:schemeClr val="tx1">
                        <a:lumMod val="85000"/>
                        <a:lumOff val="15000"/>
                      </a:schemeClr>
                    </a:solidFill>
                    <a:latin typeface="+mj-lt"/>
                    <a:cs typeface="LM Sans 12"/>
                  </a:rPr>
                  <a:t>females </a:t>
                </a:r>
                <a:r>
                  <a:rPr lang="en-US" sz="2200" spc="-5" dirty="0">
                    <a:solidFill>
                      <a:schemeClr val="tx1">
                        <a:lumMod val="85000"/>
                        <a:lumOff val="15000"/>
                      </a:schemeClr>
                    </a:solidFill>
                    <a:latin typeface="+mj-lt"/>
                    <a:cs typeface="LM Sans 12"/>
                  </a:rPr>
                  <a:t>was </a:t>
                </a:r>
                <a:r>
                  <a:rPr lang="en-US" sz="2200" spc="10" dirty="0" err="1">
                    <a:solidFill>
                      <a:schemeClr val="tx1">
                        <a:lumMod val="85000"/>
                        <a:lumOff val="15000"/>
                      </a:schemeClr>
                    </a:solidFill>
                    <a:latin typeface="+mj-lt"/>
                    <a:cs typeface="LM Sans 12"/>
                  </a:rPr>
                  <a:t>Rs</a:t>
                </a:r>
                <a:r>
                  <a:rPr lang="en-US" sz="2200" spc="10" dirty="0">
                    <a:solidFill>
                      <a:schemeClr val="tx1">
                        <a:lumMod val="85000"/>
                        <a:lumOff val="15000"/>
                      </a:schemeClr>
                    </a:solidFill>
                    <a:latin typeface="+mj-lt"/>
                    <a:cs typeface="LM Sans 12"/>
                  </a:rPr>
                  <a:t>. </a:t>
                </a:r>
                <a:r>
                  <a:rPr lang="en-US" sz="2200" spc="5" dirty="0">
                    <a:solidFill>
                      <a:schemeClr val="tx1">
                        <a:lumMod val="85000"/>
                        <a:lumOff val="15000"/>
                      </a:schemeClr>
                    </a:solidFill>
                    <a:latin typeface="+mj-lt"/>
                    <a:cs typeface="LM Sans 12"/>
                  </a:rPr>
                  <a:t>4,200. </a:t>
                </a:r>
                <a:r>
                  <a:rPr lang="en-US" sz="2200" spc="10" dirty="0">
                    <a:solidFill>
                      <a:schemeClr val="tx1">
                        <a:lumMod val="85000"/>
                        <a:lumOff val="15000"/>
                      </a:schemeClr>
                    </a:solidFill>
                    <a:latin typeface="+mj-lt"/>
                    <a:cs typeface="LM Sans 12"/>
                  </a:rPr>
                  <a:t>The mean </a:t>
                </a:r>
                <a:r>
                  <a:rPr lang="en-US" sz="2200" dirty="0">
                    <a:solidFill>
                      <a:schemeClr val="tx1">
                        <a:lumMod val="85000"/>
                        <a:lumOff val="15000"/>
                      </a:schemeClr>
                    </a:solidFill>
                    <a:latin typeface="+mj-lt"/>
                    <a:cs typeface="LM Sans 12"/>
                  </a:rPr>
                  <a:t>salary </a:t>
                </a:r>
                <a:r>
                  <a:rPr lang="en-US" sz="2200" spc="5" dirty="0">
                    <a:solidFill>
                      <a:schemeClr val="tx1">
                        <a:lumMod val="85000"/>
                        <a:lumOff val="15000"/>
                      </a:schemeClr>
                    </a:solidFill>
                    <a:latin typeface="+mj-lt"/>
                    <a:cs typeface="LM Sans 12"/>
                  </a:rPr>
                  <a:t>of all </a:t>
                </a:r>
                <a:r>
                  <a:rPr lang="en-US" sz="2200" spc="10" dirty="0">
                    <a:solidFill>
                      <a:schemeClr val="tx1">
                        <a:lumMod val="85000"/>
                        <a:lumOff val="15000"/>
                      </a:schemeClr>
                    </a:solidFill>
                    <a:latin typeface="+mj-lt"/>
                    <a:cs typeface="LM Sans 12"/>
                  </a:rPr>
                  <a:t>the  </a:t>
                </a:r>
                <a:r>
                  <a:rPr lang="en-US" sz="2200" dirty="0">
                    <a:solidFill>
                      <a:schemeClr val="tx1">
                        <a:lumMod val="85000"/>
                        <a:lumOff val="15000"/>
                      </a:schemeClr>
                    </a:solidFill>
                    <a:latin typeface="+mj-lt"/>
                    <a:cs typeface="LM Sans 12"/>
                  </a:rPr>
                  <a:t>employees </a:t>
                </a:r>
                <a:r>
                  <a:rPr lang="en-US" sz="2200" spc="-5" dirty="0">
                    <a:solidFill>
                      <a:schemeClr val="tx1">
                        <a:lumMod val="85000"/>
                        <a:lumOff val="15000"/>
                      </a:schemeClr>
                    </a:solidFill>
                    <a:latin typeface="+mj-lt"/>
                    <a:cs typeface="LM Sans 12"/>
                  </a:rPr>
                  <a:t>was </a:t>
                </a:r>
                <a:r>
                  <a:rPr lang="en-US" sz="2200" spc="10" dirty="0" err="1">
                    <a:solidFill>
                      <a:schemeClr val="tx1">
                        <a:lumMod val="85000"/>
                        <a:lumOff val="15000"/>
                      </a:schemeClr>
                    </a:solidFill>
                    <a:latin typeface="+mj-lt"/>
                    <a:cs typeface="LM Sans 12"/>
                  </a:rPr>
                  <a:t>Rs</a:t>
                </a:r>
                <a:r>
                  <a:rPr lang="en-US" sz="2200" spc="10" dirty="0">
                    <a:solidFill>
                      <a:schemeClr val="tx1">
                        <a:lumMod val="85000"/>
                        <a:lumOff val="15000"/>
                      </a:schemeClr>
                    </a:solidFill>
                    <a:latin typeface="+mj-lt"/>
                    <a:cs typeface="LM Sans 12"/>
                  </a:rPr>
                  <a:t>. 5,000.Find the percentage </a:t>
                </a:r>
                <a:r>
                  <a:rPr lang="en-US" sz="2200" spc="5" dirty="0">
                    <a:solidFill>
                      <a:schemeClr val="tx1">
                        <a:lumMod val="85000"/>
                        <a:lumOff val="15000"/>
                      </a:schemeClr>
                    </a:solidFill>
                    <a:latin typeface="+mj-lt"/>
                    <a:cs typeface="LM Sans 12"/>
                  </a:rPr>
                  <a:t>of </a:t>
                </a:r>
                <a:r>
                  <a:rPr lang="en-US" sz="2200" spc="10" dirty="0">
                    <a:solidFill>
                      <a:schemeClr val="tx1">
                        <a:lumMod val="85000"/>
                        <a:lumOff val="15000"/>
                      </a:schemeClr>
                    </a:solidFill>
                    <a:latin typeface="+mj-lt"/>
                    <a:cs typeface="LM Sans 12"/>
                  </a:rPr>
                  <a:t>male and  female</a:t>
                </a:r>
                <a:r>
                  <a:rPr lang="en-US" sz="2200" dirty="0">
                    <a:solidFill>
                      <a:schemeClr val="tx1">
                        <a:lumMod val="85000"/>
                        <a:lumOff val="15000"/>
                      </a:schemeClr>
                    </a:solidFill>
                    <a:latin typeface="+mj-lt"/>
                    <a:cs typeface="LM Sans 12"/>
                  </a:rPr>
                  <a:t> employees.</a:t>
                </a:r>
              </a:p>
              <a:p>
                <a:pPr marL="0" indent="0">
                  <a:buNone/>
                </a:pPr>
                <a:r>
                  <a:rPr lang="en-US" sz="2200" b="1" spc="10" dirty="0" smtClean="0">
                    <a:solidFill>
                      <a:schemeClr val="tx1">
                        <a:lumMod val="85000"/>
                        <a:lumOff val="15000"/>
                      </a:schemeClr>
                    </a:solidFill>
                    <a:latin typeface="+mj-lt"/>
                    <a:cs typeface="LM Roman Caps 10"/>
                  </a:rPr>
                  <a:t>Solution: </a:t>
                </a:r>
                <a:r>
                  <a:rPr lang="en-US" sz="2200" spc="10" dirty="0" smtClean="0">
                    <a:solidFill>
                      <a:schemeClr val="tx1">
                        <a:lumMod val="85000"/>
                        <a:lumOff val="15000"/>
                      </a:schemeClr>
                    </a:solidFill>
                    <a:latin typeface="+mj-lt"/>
                    <a:cs typeface="LM Roman Caps 10"/>
                  </a:rPr>
                  <a:t>T</a:t>
                </a:r>
                <a:r>
                  <a:rPr lang="en-US" sz="2200" spc="10" dirty="0" smtClean="0">
                    <a:solidFill>
                      <a:schemeClr val="tx1">
                        <a:lumMod val="85000"/>
                        <a:lumOff val="15000"/>
                      </a:schemeClr>
                    </a:solidFill>
                    <a:latin typeface="+mj-lt"/>
                    <a:cs typeface="LM Sans 12"/>
                  </a:rPr>
                  <a:t>he </a:t>
                </a:r>
                <a:r>
                  <a:rPr lang="en-US" sz="2200" spc="10" dirty="0">
                    <a:solidFill>
                      <a:schemeClr val="tx1">
                        <a:lumMod val="85000"/>
                        <a:lumOff val="15000"/>
                      </a:schemeClr>
                    </a:solidFill>
                    <a:latin typeface="+mj-lt"/>
                    <a:cs typeface="LM Sans 12"/>
                  </a:rPr>
                  <a:t>percentage </a:t>
                </a:r>
                <a:r>
                  <a:rPr lang="en-US" sz="2200" spc="5" dirty="0">
                    <a:solidFill>
                      <a:schemeClr val="tx1">
                        <a:lumMod val="85000"/>
                        <a:lumOff val="15000"/>
                      </a:schemeClr>
                    </a:solidFill>
                    <a:latin typeface="+mj-lt"/>
                    <a:cs typeface="LM Sans 12"/>
                  </a:rPr>
                  <a:t>of </a:t>
                </a:r>
                <a:r>
                  <a:rPr lang="en-US" sz="2200" spc="10" dirty="0">
                    <a:solidFill>
                      <a:schemeClr val="tx1">
                        <a:lumMod val="85000"/>
                        <a:lumOff val="15000"/>
                      </a:schemeClr>
                    </a:solidFill>
                    <a:latin typeface="+mj-lt"/>
                    <a:cs typeface="LM Sans 12"/>
                  </a:rPr>
                  <a:t>male and  female</a:t>
                </a:r>
                <a:r>
                  <a:rPr lang="en-US" sz="2200" dirty="0">
                    <a:solidFill>
                      <a:schemeClr val="tx1">
                        <a:lumMod val="85000"/>
                        <a:lumOff val="15000"/>
                      </a:schemeClr>
                    </a:solidFill>
                    <a:latin typeface="+mj-lt"/>
                    <a:cs typeface="LM Sans 12"/>
                  </a:rPr>
                  <a:t/>
                </a:r>
                <a:r>
                  <a:rPr lang="en-US" sz="2200" dirty="0" smtClean="0">
                    <a:solidFill>
                      <a:schemeClr val="tx1">
                        <a:lumMod val="85000"/>
                        <a:lumOff val="15000"/>
                      </a:schemeClr>
                    </a:solidFill>
                    <a:latin typeface="+mj-lt"/>
                    <a:cs typeface="LM Sans 12"/>
                  </a:rPr>
                  <a:t>employees are 80 and 20.</a:t>
                </a:r>
                <a:r>
                  <a:rPr lang="en-US" sz="2200" spc="5" dirty="0">
                    <a:solidFill>
                      <a:schemeClr val="tx1">
                        <a:lumMod val="85000"/>
                        <a:lumOff val="15000"/>
                      </a:schemeClr>
                    </a:solidFill>
                  </a:rPr>
                  <a:t/>
                </a:r>
                <a:endParaRPr lang="en-US" sz="2200" spc="5" dirty="0" smtClean="0">
                  <a:solidFill>
                    <a:schemeClr val="tx1">
                      <a:lumMod val="85000"/>
                      <a:lumOff val="15000"/>
                    </a:schemeClr>
                  </a:solidFill>
                </a:endParaRPr>
              </a:p>
              <a:p>
                <a:pPr marL="0" indent="0">
                  <a:buNone/>
                </a:pPr>
                <a:r>
                  <a:rPr lang="en-US" sz="2200" spc="5" dirty="0" smtClean="0">
                    <a:solidFill>
                      <a:schemeClr val="tx1">
                        <a:lumMod val="85000"/>
                        <a:lumOff val="15000"/>
                      </a:schemeClr>
                    </a:solidFill>
                  </a:rPr>
                  <a:t>5000</a:t>
                </a:r>
                <a:r>
                  <a:rPr lang="en-US" sz="2200" spc="5" dirty="0">
                    <a:solidFill>
                      <a:schemeClr val="tx1">
                        <a:lumMod val="85000"/>
                        <a:lumOff val="15000"/>
                      </a:schemeClr>
                    </a:solidFill>
                  </a:rPr>
                  <a:t>=</a:t>
                </a:r>
                <a14:m>
                  <m:oMath xmlns:m="http://schemas.openxmlformats.org/officeDocument/2006/math">
                    <m:f>
                      <m:fPr>
                        <m:ctrlPr>
                          <a:rPr lang="en-US" sz="2200" i="1" spc="5">
                            <a:solidFill>
                              <a:schemeClr val="tx1">
                                <a:lumMod val="85000"/>
                                <a:lumOff val="15000"/>
                              </a:schemeClr>
                            </a:solidFill>
                            <a:latin typeface="Cambria Math"/>
                          </a:rPr>
                        </m:ctrlPr>
                      </m:fPr>
                      <m:num>
                        <m:d>
                          <m:dPr>
                            <m:ctrlPr>
                              <a:rPr lang="en-US" sz="2200" i="1" spc="5">
                                <a:solidFill>
                                  <a:schemeClr val="tx1">
                                    <a:lumMod val="85000"/>
                                    <a:lumOff val="15000"/>
                                  </a:schemeClr>
                                </a:solidFill>
                                <a:latin typeface="Cambria Math"/>
                              </a:rPr>
                            </m:ctrlPr>
                          </m:dPr>
                          <m:e>
                            <m:r>
                              <a:rPr lang="en-US" sz="2200" i="1" spc="5">
                                <a:solidFill>
                                  <a:schemeClr val="tx1">
                                    <a:lumMod val="85000"/>
                                    <a:lumOff val="15000"/>
                                  </a:schemeClr>
                                </a:solidFill>
                                <a:latin typeface="Cambria Math"/>
                              </a:rPr>
                              <m:t>100</m:t>
                            </m:r>
                            <m:r>
                              <a:rPr lang="en-US" sz="2200" i="1" spc="5">
                                <a:solidFill>
                                  <a:schemeClr val="tx1">
                                    <a:lumMod val="85000"/>
                                    <a:lumOff val="15000"/>
                                  </a:schemeClr>
                                </a:solidFill>
                                <a:latin typeface="Cambria Math"/>
                              </a:rPr>
                              <m:t>−</m:t>
                            </m:r>
                            <m:r>
                              <a:rPr lang="en-US" sz="2200" i="1" spc="5">
                                <a:solidFill>
                                  <a:schemeClr val="tx1">
                                    <a:lumMod val="85000"/>
                                    <a:lumOff val="15000"/>
                                  </a:schemeClr>
                                </a:solidFill>
                                <a:latin typeface="Cambria Math"/>
                              </a:rPr>
                              <m:t>𝑓</m:t>
                            </m:r>
                          </m:e>
                        </m:d>
                        <m:r>
                          <a:rPr lang="en-US" sz="2200" i="1" spc="5">
                            <a:solidFill>
                              <a:schemeClr val="tx1">
                                <a:lumMod val="85000"/>
                                <a:lumOff val="15000"/>
                              </a:schemeClr>
                            </a:solidFill>
                            <a:latin typeface="Cambria Math"/>
                          </a:rPr>
                          <m:t>5200</m:t>
                        </m:r>
                        <m:r>
                          <a:rPr lang="en-US" sz="2200" i="1" spc="5">
                            <a:solidFill>
                              <a:schemeClr val="tx1">
                                <a:lumMod val="85000"/>
                                <a:lumOff val="15000"/>
                              </a:schemeClr>
                            </a:solidFill>
                            <a:latin typeface="Cambria Math"/>
                          </a:rPr>
                          <m:t>+</m:t>
                        </m:r>
                        <m:r>
                          <a:rPr lang="en-US" sz="2200" i="1" spc="5">
                            <a:solidFill>
                              <a:schemeClr val="tx1">
                                <a:lumMod val="85000"/>
                                <a:lumOff val="15000"/>
                              </a:schemeClr>
                            </a:solidFill>
                            <a:latin typeface="Cambria Math"/>
                          </a:rPr>
                          <m:t>𝑓</m:t>
                        </m:r>
                        <m:r>
                          <a:rPr lang="en-US" sz="2200" b="0" i="1" spc="5" smtClean="0">
                            <a:solidFill>
                              <a:schemeClr val="tx1">
                                <a:lumMod val="85000"/>
                                <a:lumOff val="15000"/>
                              </a:schemeClr>
                            </a:solidFill>
                            <a:latin typeface="Cambria Math"/>
                          </a:rPr>
                          <m:t>.</m:t>
                        </m:r>
                        <m:r>
                          <a:rPr lang="en-US" sz="2200" i="1" spc="5">
                            <a:solidFill>
                              <a:schemeClr val="tx1">
                                <a:lumMod val="85000"/>
                                <a:lumOff val="15000"/>
                              </a:schemeClr>
                            </a:solidFill>
                            <a:latin typeface="Cambria Math"/>
                          </a:rPr>
                          <m:t>4200</m:t>
                        </m:r>
                      </m:num>
                      <m:den>
                        <m:r>
                          <a:rPr lang="en-US" sz="2200" i="1" spc="5">
                            <a:solidFill>
                              <a:schemeClr val="tx1">
                                <a:lumMod val="85000"/>
                                <a:lumOff val="15000"/>
                              </a:schemeClr>
                            </a:solidFill>
                            <a:latin typeface="Cambria Math"/>
                          </a:rPr>
                          <m:t>100</m:t>
                        </m:r>
                      </m:den>
                    </m:f>
                    <m:r>
                      <a:rPr lang="en-US" sz="2200" b="0" i="1" spc="5" smtClean="0">
                        <a:solidFill>
                          <a:schemeClr val="tx1">
                            <a:lumMod val="85000"/>
                            <a:lumOff val="15000"/>
                          </a:schemeClr>
                        </a:solidFill>
                        <a:latin typeface="Cambria Math"/>
                      </a:rPr>
                      <m:t>⇒</m:t>
                    </m:r>
                    <m:r>
                      <a:rPr lang="en-US" sz="2200" b="0" i="1" spc="5" smtClean="0">
                        <a:solidFill>
                          <a:schemeClr val="tx1">
                            <a:lumMod val="85000"/>
                            <a:lumOff val="15000"/>
                          </a:schemeClr>
                        </a:solidFill>
                        <a:latin typeface="Cambria Math"/>
                      </a:rPr>
                      <m:t>5000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100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5200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100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5200</m:t>
                    </m:r>
                    <m:r>
                      <a:rPr lang="en-US" sz="2200" b="0" i="1" spc="5" smtClean="0">
                        <a:solidFill>
                          <a:schemeClr val="tx1">
                            <a:lumMod val="85000"/>
                            <a:lumOff val="15000"/>
                          </a:schemeClr>
                        </a:solidFill>
                        <a:latin typeface="Cambria Math"/>
                        <a:ea typeface="Cambria Math"/>
                      </a:rPr>
                      <m:t>𝑓</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4200</m:t>
                    </m:r>
                    <m:r>
                      <a:rPr lang="en-US" sz="2200" b="0" i="1" spc="5" smtClean="0">
                        <a:solidFill>
                          <a:schemeClr val="tx1">
                            <a:lumMod val="85000"/>
                            <a:lumOff val="15000"/>
                          </a:schemeClr>
                        </a:solidFill>
                        <a:latin typeface="Cambria Math"/>
                        <a:ea typeface="Cambria Math"/>
                      </a:rPr>
                      <m:t>𝑓</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1000</m:t>
                    </m:r>
                    <m:r>
                      <a:rPr lang="en-US" sz="2200" b="0" i="1" spc="5" smtClean="0">
                        <a:solidFill>
                          <a:schemeClr val="tx1">
                            <a:lumMod val="85000"/>
                            <a:lumOff val="15000"/>
                          </a:schemeClr>
                        </a:solidFill>
                        <a:latin typeface="Cambria Math"/>
                        <a:ea typeface="Cambria Math"/>
                      </a:rPr>
                      <m:t>𝑓</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20000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𝑓</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20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𝑚</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100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𝑓</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100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20</m:t>
                    </m:r>
                    <m:r>
                      <a:rPr lang="en-US" sz="2200" b="0" i="1" spc="5" smtClean="0">
                        <a:solidFill>
                          <a:schemeClr val="tx1">
                            <a:lumMod val="85000"/>
                            <a:lumOff val="15000"/>
                          </a:schemeClr>
                        </a:solidFill>
                        <a:latin typeface="Cambria Math"/>
                        <a:ea typeface="Cambria Math"/>
                      </a:rPr>
                      <m:t>=</m:t>
                    </m:r>
                    <m:r>
                      <a:rPr lang="en-US" sz="2200" b="0" i="1" spc="5" smtClean="0">
                        <a:solidFill>
                          <a:schemeClr val="tx1">
                            <a:lumMod val="85000"/>
                            <a:lumOff val="15000"/>
                          </a:schemeClr>
                        </a:solidFill>
                        <a:latin typeface="Cambria Math"/>
                        <a:ea typeface="Cambria Math"/>
                      </a:rPr>
                      <m:t>80</m:t>
                    </m:r>
                    <m:r>
                      <a:rPr lang="en-US" sz="2200" b="0" i="1" spc="5" smtClean="0">
                        <a:solidFill>
                          <a:schemeClr val="tx1">
                            <a:lumMod val="85000"/>
                            <a:lumOff val="15000"/>
                          </a:schemeClr>
                        </a:solidFill>
                        <a:latin typeface="Cambria Math"/>
                        <a:ea typeface="Cambria Math"/>
                      </a:rPr>
                      <m:t>%</m:t>
                    </m:r>
                  </m:oMath>
                </a14:m>
                <a:endParaRPr lang="en-US" sz="2200" dirty="0">
                  <a:solidFill>
                    <a:schemeClr val="tx1">
                      <a:lumMod val="85000"/>
                      <a:lumOff val="15000"/>
                    </a:schemeClr>
                  </a:solidFill>
                  <a:latin typeface="+mj-lt"/>
                  <a:cs typeface="LM Sans 12"/>
                </a:endParaRPr>
              </a:p>
              <a:p>
                <a:pPr marL="0" indent="0">
                  <a:lnSpc>
                    <a:spcPct val="100000"/>
                  </a:lnSpc>
                  <a:buNone/>
                </a:pPr>
                <a:endParaRPr lang="en-US" sz="2200" b="1" dirty="0">
                  <a:solidFill>
                    <a:schemeClr val="tx1">
                      <a:lumMod val="85000"/>
                      <a:lumOff val="15000"/>
                    </a:schemeClr>
                  </a:solidFill>
                  <a:latin typeface="+mj-lt"/>
                  <a:cs typeface="LM Roman Caps 10"/>
                </a:endParaRPr>
              </a:p>
              <a:p>
                <a:pPr marL="0" indent="0">
                  <a:lnSpc>
                    <a:spcPct val="100000"/>
                  </a:lnSpc>
                  <a:spcBef>
                    <a:spcPts val="1245"/>
                  </a:spcBef>
                  <a:buNone/>
                </a:pPr>
                <a:endParaRPr lang="en-US" sz="2200" spc="5" dirty="0" smtClean="0">
                  <a:latin typeface="+mj-lt"/>
                  <a:cs typeface="LM Sans 12"/>
                </a:endParaRPr>
              </a:p>
              <a:p>
                <a:pPr marL="0" indent="0">
                  <a:lnSpc>
                    <a:spcPct val="100000"/>
                  </a:lnSpc>
                  <a:spcBef>
                    <a:spcPts val="1245"/>
                  </a:spcBef>
                  <a:buNone/>
                </a:pPr>
                <a:endParaRPr lang="en-US" sz="2200" dirty="0">
                  <a:latin typeface="+mj-lt"/>
                  <a:cs typeface="LM Sans 12"/>
                </a:endParaRPr>
              </a:p>
              <a:p>
                <a:pPr marL="0" indent="0">
                  <a:buNone/>
                </a:pPr>
                <a:endParaRPr lang="en-US" sz="22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6019800"/>
              </a:xfrm>
              <a:blipFill rotWithShape="1">
                <a:blip r:embed="rId2"/>
                <a:stretch>
                  <a:fillRect l="-963" t="-608" r="-593" b="-209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1D7E3F3-3D9B-44CB-8B30-640F2D5E817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Daily Quiz(CO1)</a:t>
            </a:r>
            <a:endParaRPr lang="en-US" sz="30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424807"/>
              </p:ext>
            </p:extLst>
          </p:nvPr>
        </p:nvGraphicFramePr>
        <p:xfrm>
          <a:off x="723900" y="1600200"/>
          <a:ext cx="6324600" cy="1010920"/>
        </p:xfrm>
        <a:graphic>
          <a:graphicData uri="http://schemas.openxmlformats.org/drawingml/2006/table">
            <a:tbl>
              <a:tblPr firstRow="1" bandRow="1">
                <a:tableStyleId>{5C22544A-7EE6-4342-B048-85BDC9FD1C3A}</a:tableStyleId>
              </a:tblPr>
              <a:tblGrid>
                <a:gridCol w="1219200"/>
                <a:gridCol w="762000"/>
                <a:gridCol w="838200"/>
                <a:gridCol w="838200"/>
                <a:gridCol w="914400"/>
                <a:gridCol w="838200"/>
                <a:gridCol w="914400"/>
              </a:tblGrid>
              <a:tr h="370840">
                <a:tc>
                  <a:txBody>
                    <a:bodyPr/>
                    <a:lstStyle/>
                    <a:p>
                      <a:r>
                        <a:rPr lang="en-US" dirty="0" smtClean="0"/>
                        <a:t>Class interval</a:t>
                      </a:r>
                      <a:endParaRPr lang="en-US" dirty="0"/>
                    </a:p>
                  </a:txBody>
                  <a:tcPr/>
                </a:tc>
                <a:tc>
                  <a:txBody>
                    <a:bodyPr/>
                    <a:lstStyle/>
                    <a:p>
                      <a:r>
                        <a:rPr lang="en-US" dirty="0" smtClean="0"/>
                        <a:t>0-8</a:t>
                      </a:r>
                      <a:endParaRPr lang="en-US" dirty="0"/>
                    </a:p>
                  </a:txBody>
                  <a:tcPr/>
                </a:tc>
                <a:tc>
                  <a:txBody>
                    <a:bodyPr/>
                    <a:lstStyle/>
                    <a:p>
                      <a:r>
                        <a:rPr lang="en-US" dirty="0" smtClean="0"/>
                        <a:t>8-16</a:t>
                      </a:r>
                      <a:endParaRPr lang="en-US" dirty="0"/>
                    </a:p>
                  </a:txBody>
                  <a:tcPr/>
                </a:tc>
                <a:tc>
                  <a:txBody>
                    <a:bodyPr/>
                    <a:lstStyle/>
                    <a:p>
                      <a:r>
                        <a:rPr lang="en-US" dirty="0" smtClean="0"/>
                        <a:t>16-24</a:t>
                      </a:r>
                      <a:endParaRPr lang="en-US" dirty="0"/>
                    </a:p>
                  </a:txBody>
                  <a:tcPr/>
                </a:tc>
                <a:tc>
                  <a:txBody>
                    <a:bodyPr/>
                    <a:lstStyle/>
                    <a:p>
                      <a:r>
                        <a:rPr lang="en-US" dirty="0" smtClean="0"/>
                        <a:t>24-32</a:t>
                      </a:r>
                      <a:endParaRPr lang="en-US" dirty="0"/>
                    </a:p>
                  </a:txBody>
                  <a:tcPr/>
                </a:tc>
                <a:tc>
                  <a:txBody>
                    <a:bodyPr/>
                    <a:lstStyle/>
                    <a:p>
                      <a:r>
                        <a:rPr lang="en-US" dirty="0" smtClean="0"/>
                        <a:t>32-40</a:t>
                      </a:r>
                      <a:endParaRPr lang="en-US" dirty="0"/>
                    </a:p>
                  </a:txBody>
                  <a:tcPr/>
                </a:tc>
                <a:tc>
                  <a:txBody>
                    <a:bodyPr/>
                    <a:lstStyle/>
                    <a:p>
                      <a:r>
                        <a:rPr lang="en-US" dirty="0" smtClean="0"/>
                        <a:t>40-48</a:t>
                      </a:r>
                      <a:endParaRPr lang="en-US" dirty="0"/>
                    </a:p>
                  </a:txBody>
                  <a:tcPr/>
                </a:tc>
              </a:tr>
              <a:tr h="370840">
                <a:tc>
                  <a:txBody>
                    <a:bodyPr/>
                    <a:lstStyle/>
                    <a:p>
                      <a:r>
                        <a:rPr lang="en-US" dirty="0" smtClean="0"/>
                        <a:t>Frequency</a:t>
                      </a:r>
                      <a:endParaRPr lang="en-US" dirty="0"/>
                    </a:p>
                  </a:txBody>
                  <a:tcPr/>
                </a:tc>
                <a:tc>
                  <a:txBody>
                    <a:bodyPr/>
                    <a:lstStyle/>
                    <a:p>
                      <a:r>
                        <a:rPr lang="en-US" dirty="0" smtClean="0"/>
                        <a:t>8</a:t>
                      </a:r>
                      <a:endParaRPr lang="en-US" dirty="0"/>
                    </a:p>
                  </a:txBody>
                  <a:tcPr/>
                </a:tc>
                <a:tc>
                  <a:txBody>
                    <a:bodyPr/>
                    <a:lstStyle/>
                    <a:p>
                      <a:r>
                        <a:rPr lang="en-US" dirty="0" smtClean="0"/>
                        <a:t>7</a:t>
                      </a:r>
                      <a:endParaRPr lang="en-US" dirty="0"/>
                    </a:p>
                  </a:txBody>
                  <a:tcPr/>
                </a:tc>
                <a:tc>
                  <a:txBody>
                    <a:bodyPr/>
                    <a:lstStyle/>
                    <a:p>
                      <a:r>
                        <a:rPr lang="en-US" dirty="0" smtClean="0"/>
                        <a:t>16</a:t>
                      </a:r>
                      <a:endParaRPr lang="en-US" dirty="0"/>
                    </a:p>
                  </a:txBody>
                  <a:tcPr/>
                </a:tc>
                <a:tc>
                  <a:txBody>
                    <a:bodyPr/>
                    <a:lstStyle/>
                    <a:p>
                      <a:r>
                        <a:rPr lang="en-US" dirty="0" smtClean="0"/>
                        <a:t>24</a:t>
                      </a:r>
                      <a:endParaRPr lang="en-US" dirty="0"/>
                    </a:p>
                  </a:txBody>
                  <a:tcPr/>
                </a:tc>
                <a:tc>
                  <a:txBody>
                    <a:bodyPr/>
                    <a:lstStyle/>
                    <a:p>
                      <a:r>
                        <a:rPr lang="en-US" dirty="0" smtClean="0"/>
                        <a:t>15</a:t>
                      </a:r>
                      <a:endParaRPr lang="en-US" dirty="0"/>
                    </a:p>
                  </a:txBody>
                  <a:tcPr/>
                </a:tc>
                <a:tc>
                  <a:txBody>
                    <a:bodyPr/>
                    <a:lstStyle/>
                    <a:p>
                      <a:r>
                        <a:rPr lang="en-US" dirty="0" smtClean="0"/>
                        <a:t>7</a:t>
                      </a:r>
                      <a:endParaRPr lang="en-US" dirty="0"/>
                    </a:p>
                  </a:txBody>
                  <a:tcPr/>
                </a:tc>
              </a:tr>
            </a:tbl>
          </a:graphicData>
        </a:graphic>
      </p:graphicFrame>
    </p:spTree>
    <p:extLst>
      <p:ext uri="{BB962C8B-B14F-4D97-AF65-F5344CB8AC3E}">
        <p14:creationId xmlns:p14="http://schemas.microsoft.com/office/powerpoint/2010/main" xmlns="" val="104679972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4"/>
            <a:ext cx="8229600" cy="4851800"/>
          </a:xfrm>
        </p:spPr>
        <p:txBody>
          <a:bodyPr>
            <a:noAutofit/>
          </a:bodyPr>
          <a:lstStyle/>
          <a:p>
            <a:pPr>
              <a:buFont typeface="Wingdings" pitchFamily="2" charset="2"/>
              <a:buChar char="Ø"/>
            </a:pPr>
            <a:r>
              <a:rPr lang="en-US" sz="2200" b="1" u="sng" spc="20" dirty="0" smtClean="0">
                <a:solidFill>
                  <a:schemeClr val="tx1">
                    <a:lumMod val="85000"/>
                    <a:lumOff val="15000"/>
                  </a:schemeClr>
                </a:solidFill>
                <a:latin typeface="+mj-lt"/>
                <a:cs typeface="LM Roman Caps 10"/>
              </a:rPr>
              <a:t>Median:</a:t>
            </a:r>
          </a:p>
          <a:p>
            <a:pPr marL="0" indent="0">
              <a:buNone/>
            </a:pPr>
            <a:r>
              <a:rPr lang="en-US" sz="2200" b="1" spc="5" dirty="0" smtClean="0">
                <a:solidFill>
                  <a:schemeClr val="tx1">
                    <a:lumMod val="85000"/>
                    <a:lumOff val="15000"/>
                  </a:schemeClr>
                </a:solidFill>
                <a:latin typeface="+mj-lt"/>
                <a:cs typeface="LM Roman 12"/>
              </a:rPr>
              <a:t>Definition: </a:t>
            </a:r>
            <a:r>
              <a:rPr lang="en-US" sz="2200" spc="10" dirty="0" smtClean="0">
                <a:solidFill>
                  <a:schemeClr val="tx1">
                    <a:lumMod val="85000"/>
                    <a:lumOff val="15000"/>
                  </a:schemeClr>
                </a:solidFill>
                <a:latin typeface="+mj-lt"/>
                <a:cs typeface="LM Sans 12"/>
              </a:rPr>
              <a:t>Median </a:t>
            </a:r>
            <a:r>
              <a:rPr lang="en-US" sz="2200" spc="5" dirty="0" smtClean="0">
                <a:solidFill>
                  <a:schemeClr val="tx1">
                    <a:lumMod val="85000"/>
                    <a:lumOff val="15000"/>
                  </a:schemeClr>
                </a:solidFill>
                <a:latin typeface="+mj-lt"/>
                <a:cs typeface="LM Sans 12"/>
              </a:rPr>
              <a:t>of </a:t>
            </a:r>
            <a:r>
              <a:rPr lang="en-US" sz="2200" spc="10" dirty="0" smtClean="0">
                <a:solidFill>
                  <a:schemeClr val="tx1">
                    <a:lumMod val="85000"/>
                    <a:lumOff val="15000"/>
                  </a:schemeClr>
                </a:solidFill>
                <a:latin typeface="+mj-lt"/>
                <a:cs typeface="LM Sans 12"/>
              </a:rPr>
              <a:t>a </a:t>
            </a:r>
            <a:r>
              <a:rPr lang="en-US" sz="2200" spc="5" dirty="0" smtClean="0">
                <a:solidFill>
                  <a:schemeClr val="tx1">
                    <a:lumMod val="85000"/>
                    <a:lumOff val="15000"/>
                  </a:schemeClr>
                </a:solidFill>
                <a:latin typeface="+mj-lt"/>
                <a:cs typeface="LM Sans 12"/>
              </a:rPr>
              <a:t>distribution is </a:t>
            </a:r>
            <a:r>
              <a:rPr lang="en-US" sz="2200" spc="10" dirty="0" smtClean="0">
                <a:solidFill>
                  <a:schemeClr val="tx1">
                    <a:lumMod val="85000"/>
                    <a:lumOff val="15000"/>
                  </a:schemeClr>
                </a:solidFill>
                <a:latin typeface="+mj-lt"/>
                <a:cs typeface="LM Sans 12"/>
              </a:rPr>
              <a:t>the value </a:t>
            </a:r>
            <a:r>
              <a:rPr lang="en-US" sz="2200" spc="5" dirty="0" smtClean="0">
                <a:solidFill>
                  <a:schemeClr val="tx1">
                    <a:lumMod val="85000"/>
                    <a:lumOff val="15000"/>
                  </a:schemeClr>
                </a:solidFill>
                <a:latin typeface="+mj-lt"/>
                <a:cs typeface="LM Sans 12"/>
              </a:rPr>
              <a:t>of </a:t>
            </a:r>
            <a:r>
              <a:rPr lang="en-US" sz="2200" spc="10" dirty="0" smtClean="0">
                <a:solidFill>
                  <a:schemeClr val="tx1">
                    <a:lumMod val="85000"/>
                    <a:lumOff val="15000"/>
                  </a:schemeClr>
                </a:solidFill>
                <a:latin typeface="+mj-lt"/>
                <a:cs typeface="LM Sans 12"/>
              </a:rPr>
              <a:t>the </a:t>
            </a:r>
            <a:r>
              <a:rPr lang="en-US" sz="2200" dirty="0" smtClean="0">
                <a:solidFill>
                  <a:schemeClr val="tx1">
                    <a:lumMod val="85000"/>
                    <a:lumOff val="15000"/>
                  </a:schemeClr>
                </a:solidFill>
                <a:latin typeface="+mj-lt"/>
                <a:cs typeface="LM Sans 12"/>
              </a:rPr>
              <a:t>variable </a:t>
            </a:r>
            <a:r>
              <a:rPr lang="en-US" sz="2200" spc="10" dirty="0" smtClean="0">
                <a:solidFill>
                  <a:schemeClr val="tx1">
                    <a:lumMod val="85000"/>
                    <a:lumOff val="15000"/>
                  </a:schemeClr>
                </a:solidFill>
                <a:latin typeface="+mj-lt"/>
                <a:cs typeface="LM Sans 12"/>
              </a:rPr>
              <a:t>which  </a:t>
            </a:r>
            <a:r>
              <a:rPr lang="en-US" sz="2200" spc="5" dirty="0" smtClean="0">
                <a:solidFill>
                  <a:schemeClr val="tx1">
                    <a:lumMod val="85000"/>
                    <a:lumOff val="15000"/>
                  </a:schemeClr>
                </a:solidFill>
                <a:latin typeface="+mj-lt"/>
                <a:cs typeface="LM Sans 12"/>
              </a:rPr>
              <a:t>divides it into </a:t>
            </a:r>
            <a:r>
              <a:rPr lang="en-US" sz="2200" spc="-25" dirty="0" smtClean="0">
                <a:solidFill>
                  <a:schemeClr val="tx1">
                    <a:lumMod val="85000"/>
                    <a:lumOff val="15000"/>
                  </a:schemeClr>
                </a:solidFill>
                <a:latin typeface="+mj-lt"/>
                <a:cs typeface="LM Sans 12"/>
              </a:rPr>
              <a:t>two </a:t>
            </a:r>
            <a:r>
              <a:rPr lang="en-US" sz="2200" spc="10" dirty="0" smtClean="0">
                <a:solidFill>
                  <a:schemeClr val="tx1">
                    <a:lumMod val="85000"/>
                    <a:lumOff val="15000"/>
                  </a:schemeClr>
                </a:solidFill>
                <a:latin typeface="+mj-lt"/>
                <a:cs typeface="LM Sans 12"/>
              </a:rPr>
              <a:t>equal</a:t>
            </a:r>
            <a:r>
              <a:rPr lang="en-US" sz="2200" spc="35" dirty="0" smtClean="0">
                <a:solidFill>
                  <a:schemeClr val="tx1">
                    <a:lumMod val="85000"/>
                    <a:lumOff val="15000"/>
                  </a:schemeClr>
                </a:solidFill>
                <a:latin typeface="+mj-lt"/>
                <a:cs typeface="LM Sans 12"/>
              </a:rPr>
              <a:t> </a:t>
            </a:r>
            <a:r>
              <a:rPr lang="en-US" sz="2200" dirty="0" smtClean="0">
                <a:solidFill>
                  <a:schemeClr val="tx1">
                    <a:lumMod val="85000"/>
                    <a:lumOff val="15000"/>
                  </a:schemeClr>
                </a:solidFill>
                <a:latin typeface="+mj-lt"/>
                <a:cs typeface="LM Sans 12"/>
              </a:rPr>
              <a:t>parts.</a:t>
            </a:r>
          </a:p>
          <a:p>
            <a:pPr marL="0" marR="5080" indent="0">
              <a:lnSpc>
                <a:spcPct val="102200"/>
              </a:lnSpc>
              <a:buNone/>
            </a:pPr>
            <a:r>
              <a:rPr lang="en-US" sz="2200" spc="5" dirty="0" smtClean="0">
                <a:solidFill>
                  <a:schemeClr val="tx1">
                    <a:lumMod val="85000"/>
                    <a:lumOff val="15000"/>
                  </a:schemeClr>
                </a:solidFill>
                <a:latin typeface="+mj-lt"/>
                <a:cs typeface="LM Sans 12"/>
              </a:rPr>
              <a:t>It is </a:t>
            </a:r>
            <a:r>
              <a:rPr lang="en-US" sz="2200" spc="10" dirty="0" smtClean="0">
                <a:solidFill>
                  <a:schemeClr val="tx1">
                    <a:lumMod val="85000"/>
                    <a:lumOff val="15000"/>
                  </a:schemeClr>
                </a:solidFill>
                <a:latin typeface="+mj-lt"/>
                <a:cs typeface="LM Sans 12"/>
              </a:rPr>
              <a:t>the value such </a:t>
            </a:r>
            <a:r>
              <a:rPr lang="en-US" sz="2200" spc="5" dirty="0" smtClean="0">
                <a:solidFill>
                  <a:schemeClr val="tx1">
                    <a:lumMod val="85000"/>
                    <a:lumOff val="15000"/>
                  </a:schemeClr>
                </a:solidFill>
                <a:latin typeface="+mj-lt"/>
                <a:cs typeface="LM Sans 12"/>
              </a:rPr>
              <a:t>that </a:t>
            </a:r>
            <a:r>
              <a:rPr lang="en-US" sz="2200" spc="10" dirty="0" smtClean="0">
                <a:solidFill>
                  <a:schemeClr val="tx1">
                    <a:lumMod val="85000"/>
                    <a:lumOff val="15000"/>
                  </a:schemeClr>
                </a:solidFill>
                <a:latin typeface="+mj-lt"/>
                <a:cs typeface="LM Sans 12"/>
              </a:rPr>
              <a:t>the </a:t>
            </a:r>
            <a:r>
              <a:rPr lang="en-US" sz="2200" spc="20" dirty="0" smtClean="0">
                <a:solidFill>
                  <a:schemeClr val="tx1">
                    <a:lumMod val="85000"/>
                    <a:lumOff val="15000"/>
                  </a:schemeClr>
                </a:solidFill>
                <a:latin typeface="+mj-lt"/>
                <a:cs typeface="LM Sans 12"/>
              </a:rPr>
              <a:t>number </a:t>
            </a:r>
            <a:r>
              <a:rPr lang="en-US" sz="2200" spc="5" dirty="0" smtClean="0">
                <a:solidFill>
                  <a:schemeClr val="tx1">
                    <a:lumMod val="85000"/>
                    <a:lumOff val="15000"/>
                  </a:schemeClr>
                </a:solidFill>
                <a:latin typeface="+mj-lt"/>
                <a:cs typeface="LM Sans 12"/>
              </a:rPr>
              <a:t>of observations </a:t>
            </a:r>
            <a:r>
              <a:rPr lang="en-US" sz="2200" spc="20" dirty="0" smtClean="0">
                <a:solidFill>
                  <a:schemeClr val="tx1">
                    <a:lumMod val="85000"/>
                    <a:lumOff val="15000"/>
                  </a:schemeClr>
                </a:solidFill>
                <a:latin typeface="+mj-lt"/>
                <a:cs typeface="LM Sans 12"/>
              </a:rPr>
              <a:t>above </a:t>
            </a:r>
            <a:r>
              <a:rPr lang="en-US" sz="2200" spc="5" dirty="0" smtClean="0">
                <a:solidFill>
                  <a:schemeClr val="tx1">
                    <a:lumMod val="85000"/>
                    <a:lumOff val="15000"/>
                  </a:schemeClr>
                </a:solidFill>
                <a:latin typeface="+mj-lt"/>
                <a:cs typeface="LM Sans 12"/>
              </a:rPr>
              <a:t>it</a:t>
            </a:r>
            <a:r>
              <a:rPr lang="en-US" sz="2200" spc="-215" dirty="0" smtClean="0">
                <a:solidFill>
                  <a:schemeClr val="tx1">
                    <a:lumMod val="85000"/>
                    <a:lumOff val="15000"/>
                  </a:schemeClr>
                </a:solidFill>
                <a:latin typeface="+mj-lt"/>
                <a:cs typeface="LM Sans 12"/>
              </a:rPr>
              <a:t> </a:t>
            </a:r>
            <a:r>
              <a:rPr lang="en-US" sz="2200" spc="5" dirty="0" smtClean="0">
                <a:solidFill>
                  <a:schemeClr val="tx1">
                    <a:lumMod val="85000"/>
                    <a:lumOff val="15000"/>
                  </a:schemeClr>
                </a:solidFill>
                <a:latin typeface="+mj-lt"/>
                <a:cs typeface="LM Sans 12"/>
              </a:rPr>
              <a:t>is  </a:t>
            </a:r>
            <a:r>
              <a:rPr lang="en-US" sz="2200" spc="10" dirty="0" smtClean="0">
                <a:solidFill>
                  <a:schemeClr val="tx1">
                    <a:lumMod val="85000"/>
                    <a:lumOff val="15000"/>
                  </a:schemeClr>
                </a:solidFill>
                <a:latin typeface="+mj-lt"/>
                <a:cs typeface="LM Sans 12"/>
              </a:rPr>
              <a:t>equal </a:t>
            </a:r>
            <a:r>
              <a:rPr lang="en-US" sz="2200" spc="5" dirty="0" smtClean="0">
                <a:solidFill>
                  <a:schemeClr val="tx1">
                    <a:lumMod val="85000"/>
                    <a:lumOff val="15000"/>
                  </a:schemeClr>
                </a:solidFill>
                <a:latin typeface="+mj-lt"/>
                <a:cs typeface="LM Sans 12"/>
              </a:rPr>
              <a:t>to </a:t>
            </a:r>
            <a:r>
              <a:rPr lang="en-US" sz="2200" spc="10" dirty="0" smtClean="0">
                <a:solidFill>
                  <a:schemeClr val="tx1">
                    <a:lumMod val="85000"/>
                    <a:lumOff val="15000"/>
                  </a:schemeClr>
                </a:solidFill>
                <a:latin typeface="+mj-lt"/>
                <a:cs typeface="LM Sans 12"/>
              </a:rPr>
              <a:t>the </a:t>
            </a:r>
            <a:r>
              <a:rPr lang="en-US" sz="2200" spc="20" dirty="0" smtClean="0">
                <a:solidFill>
                  <a:schemeClr val="tx1">
                    <a:lumMod val="85000"/>
                    <a:lumOff val="15000"/>
                  </a:schemeClr>
                </a:solidFill>
                <a:latin typeface="+mj-lt"/>
                <a:cs typeface="LM Sans 12"/>
              </a:rPr>
              <a:t>number </a:t>
            </a:r>
            <a:r>
              <a:rPr lang="en-US" sz="2200" spc="5" dirty="0" smtClean="0">
                <a:solidFill>
                  <a:schemeClr val="tx1">
                    <a:lumMod val="85000"/>
                    <a:lumOff val="15000"/>
                  </a:schemeClr>
                </a:solidFill>
                <a:latin typeface="+mj-lt"/>
                <a:cs typeface="LM Sans 12"/>
              </a:rPr>
              <a:t>of observations </a:t>
            </a:r>
            <a:r>
              <a:rPr lang="en-US" sz="2200" spc="10" dirty="0" smtClean="0">
                <a:solidFill>
                  <a:schemeClr val="tx1">
                    <a:lumMod val="85000"/>
                    <a:lumOff val="15000"/>
                  </a:schemeClr>
                </a:solidFill>
                <a:latin typeface="+mj-lt"/>
                <a:cs typeface="LM Sans 12"/>
              </a:rPr>
              <a:t>below </a:t>
            </a:r>
            <a:r>
              <a:rPr lang="en-US" sz="2200" spc="5" dirty="0" smtClean="0">
                <a:solidFill>
                  <a:schemeClr val="tx1">
                    <a:lumMod val="85000"/>
                    <a:lumOff val="15000"/>
                  </a:schemeClr>
                </a:solidFill>
                <a:latin typeface="+mj-lt"/>
                <a:cs typeface="LM Sans 12"/>
              </a:rPr>
              <a:t>it. </a:t>
            </a:r>
            <a:r>
              <a:rPr lang="en-US" sz="2200" spc="10" dirty="0" smtClean="0">
                <a:solidFill>
                  <a:schemeClr val="tx1">
                    <a:lumMod val="85000"/>
                    <a:lumOff val="15000"/>
                  </a:schemeClr>
                </a:solidFill>
                <a:latin typeface="+mj-lt"/>
                <a:cs typeface="LM Sans 12"/>
              </a:rPr>
              <a:t>The median </a:t>
            </a:r>
            <a:r>
              <a:rPr lang="en-US" sz="2200" spc="5" dirty="0" smtClean="0">
                <a:solidFill>
                  <a:schemeClr val="tx1">
                    <a:lumMod val="85000"/>
                    <a:lumOff val="15000"/>
                  </a:schemeClr>
                </a:solidFill>
                <a:latin typeface="+mj-lt"/>
                <a:cs typeface="LM Sans 12"/>
              </a:rPr>
              <a:t>is  </a:t>
            </a:r>
            <a:r>
              <a:rPr lang="en-US" sz="2200" spc="10" dirty="0" smtClean="0">
                <a:solidFill>
                  <a:schemeClr val="tx1">
                    <a:lumMod val="85000"/>
                    <a:lumOff val="15000"/>
                  </a:schemeClr>
                </a:solidFill>
                <a:latin typeface="+mj-lt"/>
                <a:cs typeface="LM Sans 12"/>
              </a:rPr>
              <a:t>thus a </a:t>
            </a:r>
            <a:r>
              <a:rPr lang="en-US" sz="2200" i="1" spc="10" dirty="0" smtClean="0">
                <a:solidFill>
                  <a:schemeClr val="tx1">
                    <a:lumMod val="85000"/>
                    <a:lumOff val="15000"/>
                  </a:schemeClr>
                </a:solidFill>
                <a:latin typeface="+mj-lt"/>
                <a:cs typeface="LM Sans 12"/>
              </a:rPr>
              <a:t>positional</a:t>
            </a:r>
            <a:r>
              <a:rPr lang="en-US" sz="2200" i="1" spc="-5" dirty="0" smtClean="0">
                <a:solidFill>
                  <a:schemeClr val="tx1">
                    <a:lumMod val="85000"/>
                    <a:lumOff val="15000"/>
                  </a:schemeClr>
                </a:solidFill>
                <a:latin typeface="+mj-lt"/>
                <a:cs typeface="LM Sans 12"/>
              </a:rPr>
              <a:t> </a:t>
            </a:r>
            <a:r>
              <a:rPr lang="en-US" sz="2200" i="1" spc="5" dirty="0" smtClean="0">
                <a:solidFill>
                  <a:schemeClr val="tx1">
                    <a:lumMod val="85000"/>
                    <a:lumOff val="15000"/>
                  </a:schemeClr>
                </a:solidFill>
                <a:latin typeface="+mj-lt"/>
                <a:cs typeface="LM Sans 12"/>
              </a:rPr>
              <a:t>average.</a:t>
            </a:r>
          </a:p>
          <a:p>
            <a:pPr marR="5080">
              <a:lnSpc>
                <a:spcPct val="102200"/>
              </a:lnSpc>
              <a:buFont typeface="Wingdings" pitchFamily="2" charset="2"/>
              <a:buChar char="v"/>
            </a:pPr>
            <a:r>
              <a:rPr lang="en-US" sz="2200" b="1" spc="20" dirty="0" smtClean="0">
                <a:solidFill>
                  <a:schemeClr val="tx1">
                    <a:lumMod val="85000"/>
                    <a:lumOff val="15000"/>
                  </a:schemeClr>
                </a:solidFill>
                <a:latin typeface="+mj-lt"/>
                <a:cs typeface="LM Roman 12"/>
              </a:rPr>
              <a:t>Ungrouped</a:t>
            </a:r>
            <a:r>
              <a:rPr lang="en-US" sz="2200" b="1" spc="-60" dirty="0" smtClean="0">
                <a:solidFill>
                  <a:schemeClr val="tx1">
                    <a:lumMod val="85000"/>
                    <a:lumOff val="15000"/>
                  </a:schemeClr>
                </a:solidFill>
                <a:latin typeface="+mj-lt"/>
                <a:cs typeface="LM Roman 12"/>
              </a:rPr>
              <a:t> </a:t>
            </a:r>
            <a:r>
              <a:rPr lang="en-US" sz="2200" b="1" spc="10" dirty="0" smtClean="0">
                <a:solidFill>
                  <a:schemeClr val="tx1">
                    <a:lumMod val="85000"/>
                    <a:lumOff val="15000"/>
                  </a:schemeClr>
                </a:solidFill>
                <a:latin typeface="+mj-lt"/>
                <a:cs typeface="LM Roman 12"/>
              </a:rPr>
              <a:t>Data:</a:t>
            </a:r>
            <a:endParaRPr lang="en-US" sz="2200" dirty="0" smtClean="0">
              <a:solidFill>
                <a:schemeClr val="tx1">
                  <a:lumMod val="85000"/>
                  <a:lumOff val="15000"/>
                </a:schemeClr>
              </a:solidFill>
              <a:latin typeface="+mj-lt"/>
              <a:cs typeface="LM Roman 12"/>
            </a:endParaRPr>
          </a:p>
          <a:p>
            <a:pPr marL="12700" marR="5080">
              <a:lnSpc>
                <a:spcPct val="102200"/>
              </a:lnSpc>
              <a:spcBef>
                <a:spcPts val="80"/>
              </a:spcBef>
            </a:pPr>
            <a:r>
              <a:rPr lang="en-US" sz="2200" spc="5" dirty="0" smtClean="0">
                <a:latin typeface="+mj-lt"/>
                <a:cs typeface="LM Sans 12"/>
              </a:rPr>
              <a:t>If </a:t>
            </a:r>
            <a:r>
              <a:rPr lang="en-US" sz="2200" spc="10" dirty="0" smtClean="0">
                <a:latin typeface="+mj-lt"/>
                <a:cs typeface="LM Sans 12"/>
              </a:rPr>
              <a:t>the </a:t>
            </a:r>
            <a:r>
              <a:rPr lang="en-US" sz="2200" spc="20" dirty="0" smtClean="0">
                <a:latin typeface="+mj-lt"/>
                <a:cs typeface="LM Sans 12"/>
              </a:rPr>
              <a:t>number </a:t>
            </a:r>
            <a:r>
              <a:rPr lang="en-US" sz="2200" spc="5" dirty="0" smtClean="0">
                <a:latin typeface="+mj-lt"/>
                <a:cs typeface="LM Sans 12"/>
              </a:rPr>
              <a:t>of observations is </a:t>
            </a:r>
            <a:r>
              <a:rPr lang="en-US" sz="2200" u="sng" spc="25" dirty="0" smtClean="0">
                <a:uFill>
                  <a:solidFill>
                    <a:srgbClr val="000000"/>
                  </a:solidFill>
                </a:uFill>
                <a:latin typeface="+mj-lt"/>
                <a:cs typeface="LM Sans 12"/>
              </a:rPr>
              <a:t>odd</a:t>
            </a:r>
            <a:r>
              <a:rPr lang="en-US" sz="2200" spc="25" dirty="0" smtClean="0">
                <a:latin typeface="+mj-lt"/>
                <a:cs typeface="LM Sans 12"/>
              </a:rPr>
              <a:t> </a:t>
            </a:r>
            <a:r>
              <a:rPr lang="en-US" sz="2200" spc="10" dirty="0" smtClean="0">
                <a:latin typeface="+mj-lt"/>
                <a:cs typeface="LM Sans 12"/>
              </a:rPr>
              <a:t>then median </a:t>
            </a:r>
            <a:r>
              <a:rPr lang="en-US" sz="2200" spc="5" dirty="0" smtClean="0">
                <a:latin typeface="+mj-lt"/>
                <a:cs typeface="LM Sans 12"/>
              </a:rPr>
              <a:t>is </a:t>
            </a:r>
            <a:r>
              <a:rPr lang="en-US" sz="2200" spc="10" dirty="0" smtClean="0">
                <a:latin typeface="+mj-lt"/>
                <a:cs typeface="LM Sans 12"/>
              </a:rPr>
              <a:t>the  middle value </a:t>
            </a:r>
            <a:r>
              <a:rPr lang="en-US" sz="2200" spc="5" dirty="0" smtClean="0">
                <a:latin typeface="+mj-lt"/>
                <a:cs typeface="LM Sans 12"/>
              </a:rPr>
              <a:t>after </a:t>
            </a:r>
            <a:r>
              <a:rPr lang="en-US" sz="2200" spc="10" dirty="0" smtClean="0">
                <a:latin typeface="+mj-lt"/>
                <a:cs typeface="LM Sans 12"/>
              </a:rPr>
              <a:t>the values have </a:t>
            </a:r>
            <a:r>
              <a:rPr lang="en-US" sz="2200" spc="20" dirty="0" smtClean="0">
                <a:latin typeface="+mj-lt"/>
                <a:cs typeface="LM Sans 12"/>
              </a:rPr>
              <a:t>been </a:t>
            </a:r>
            <a:r>
              <a:rPr lang="en-US" sz="2200" dirty="0" smtClean="0">
                <a:latin typeface="+mj-lt"/>
                <a:cs typeface="LM Sans 12"/>
              </a:rPr>
              <a:t>arranged </a:t>
            </a:r>
            <a:r>
              <a:rPr lang="en-US" sz="2200" spc="5" dirty="0" smtClean="0">
                <a:latin typeface="+mj-lt"/>
                <a:cs typeface="LM Sans 12"/>
              </a:rPr>
              <a:t>in  </a:t>
            </a:r>
            <a:r>
              <a:rPr lang="en-US" sz="2200" spc="10" dirty="0" smtClean="0">
                <a:latin typeface="+mj-lt"/>
                <a:cs typeface="LM Sans 12"/>
              </a:rPr>
              <a:t>ascending </a:t>
            </a:r>
            <a:r>
              <a:rPr lang="en-US" sz="2200" spc="-20" dirty="0" smtClean="0">
                <a:latin typeface="+mj-lt"/>
                <a:cs typeface="LM Sans 12"/>
              </a:rPr>
              <a:t>or </a:t>
            </a:r>
            <a:r>
              <a:rPr lang="en-US" sz="2200" spc="10" dirty="0" smtClean="0">
                <a:latin typeface="+mj-lt"/>
                <a:cs typeface="LM Sans 12"/>
              </a:rPr>
              <a:t>descending </a:t>
            </a:r>
            <a:r>
              <a:rPr lang="en-US" sz="2200" spc="-5" dirty="0" smtClean="0">
                <a:latin typeface="+mj-lt"/>
                <a:cs typeface="LM Sans 12"/>
              </a:rPr>
              <a:t>order </a:t>
            </a:r>
            <a:r>
              <a:rPr lang="en-US" sz="2200" spc="5" dirty="0" smtClean="0">
                <a:latin typeface="+mj-lt"/>
                <a:cs typeface="LM Sans 12"/>
              </a:rPr>
              <a:t>of</a:t>
            </a:r>
            <a:r>
              <a:rPr lang="en-US" sz="2200" spc="25" dirty="0" smtClean="0">
                <a:latin typeface="+mj-lt"/>
                <a:cs typeface="LM Sans 12"/>
              </a:rPr>
              <a:t> </a:t>
            </a:r>
            <a:r>
              <a:rPr lang="en-US" sz="2200" spc="10" dirty="0" smtClean="0">
                <a:latin typeface="+mj-lt"/>
                <a:cs typeface="LM Sans 12"/>
              </a:rPr>
              <a:t>magnitude.</a:t>
            </a:r>
            <a:endParaRPr lang="en-US" sz="2200" dirty="0" smtClean="0">
              <a:latin typeface="+mj-lt"/>
              <a:cs typeface="LM Sans 12"/>
            </a:endParaRPr>
          </a:p>
          <a:p>
            <a:pPr marL="12700" marR="186055">
              <a:lnSpc>
                <a:spcPct val="102200"/>
              </a:lnSpc>
              <a:spcBef>
                <a:spcPts val="430"/>
              </a:spcBef>
            </a:pPr>
            <a:r>
              <a:rPr lang="en-US" sz="2200" spc="5" dirty="0" smtClean="0">
                <a:latin typeface="+mj-lt"/>
                <a:cs typeface="LM Sans 12"/>
              </a:rPr>
              <a:t>In </a:t>
            </a:r>
            <a:r>
              <a:rPr lang="en-US" sz="2200" spc="10" dirty="0" smtClean="0">
                <a:latin typeface="+mj-lt"/>
                <a:cs typeface="LM Sans 12"/>
              </a:rPr>
              <a:t>case </a:t>
            </a:r>
            <a:r>
              <a:rPr lang="en-US" sz="2200" spc="5" dirty="0" smtClean="0">
                <a:latin typeface="+mj-lt"/>
                <a:cs typeface="LM Sans 12"/>
              </a:rPr>
              <a:t>of </a:t>
            </a:r>
            <a:r>
              <a:rPr lang="en-US" sz="2200" u="sng" spc="10" dirty="0" smtClean="0">
                <a:uFill>
                  <a:solidFill>
                    <a:srgbClr val="000000"/>
                  </a:solidFill>
                </a:uFill>
                <a:latin typeface="+mj-lt"/>
                <a:cs typeface="LM Sans 12"/>
              </a:rPr>
              <a:t>even </a:t>
            </a:r>
            <a:r>
              <a:rPr lang="en-US" sz="2200" u="sng" spc="20" dirty="0" smtClean="0">
                <a:uFill>
                  <a:solidFill>
                    <a:srgbClr val="000000"/>
                  </a:solidFill>
                </a:uFill>
                <a:latin typeface="+mj-lt"/>
                <a:cs typeface="LM Sans 12"/>
              </a:rPr>
              <a:t>number </a:t>
            </a:r>
            <a:r>
              <a:rPr lang="en-US" sz="2200" u="sng" spc="5" dirty="0" smtClean="0">
                <a:uFill>
                  <a:solidFill>
                    <a:srgbClr val="000000"/>
                  </a:solidFill>
                </a:uFill>
                <a:latin typeface="+mj-lt"/>
                <a:cs typeface="LM Sans 12"/>
              </a:rPr>
              <a:t>of observations,</a:t>
            </a:r>
            <a:r>
              <a:rPr lang="en-US" sz="2200" spc="5" dirty="0" smtClean="0">
                <a:latin typeface="+mj-lt"/>
                <a:cs typeface="LM Sans 12"/>
              </a:rPr>
              <a:t> there </a:t>
            </a:r>
            <a:r>
              <a:rPr lang="en-US" sz="2200" spc="-10" dirty="0" smtClean="0">
                <a:latin typeface="+mj-lt"/>
                <a:cs typeface="LM Sans 12"/>
              </a:rPr>
              <a:t>are </a:t>
            </a:r>
            <a:r>
              <a:rPr lang="en-US" sz="2200" spc="-25" dirty="0" smtClean="0">
                <a:latin typeface="+mj-lt"/>
                <a:cs typeface="LM Sans 12"/>
              </a:rPr>
              <a:t>two  </a:t>
            </a:r>
            <a:r>
              <a:rPr lang="en-US" sz="2200" spc="10" dirty="0" smtClean="0">
                <a:latin typeface="+mj-lt"/>
                <a:cs typeface="LM Sans 12"/>
              </a:rPr>
              <a:t>middle terms and median </a:t>
            </a:r>
            <a:r>
              <a:rPr lang="en-US" sz="2200" spc="5" dirty="0" smtClean="0">
                <a:latin typeface="+mj-lt"/>
                <a:cs typeface="LM Sans 12"/>
              </a:rPr>
              <a:t>is </a:t>
            </a:r>
            <a:r>
              <a:rPr lang="en-US" sz="2200" spc="10" dirty="0" smtClean="0">
                <a:latin typeface="+mj-lt"/>
                <a:cs typeface="LM Sans 12"/>
              </a:rPr>
              <a:t>obtained </a:t>
            </a:r>
            <a:r>
              <a:rPr lang="en-US" sz="2200" spc="-15" dirty="0" smtClean="0">
                <a:latin typeface="+mj-lt"/>
                <a:cs typeface="LM Sans 12"/>
              </a:rPr>
              <a:t>by </a:t>
            </a:r>
            <a:r>
              <a:rPr lang="en-US" sz="2200" spc="5" dirty="0" smtClean="0">
                <a:latin typeface="+mj-lt"/>
                <a:cs typeface="LM Sans 12"/>
              </a:rPr>
              <a:t>taking </a:t>
            </a:r>
            <a:r>
              <a:rPr lang="en-US" sz="2200" spc="10" dirty="0" smtClean="0">
                <a:latin typeface="+mj-lt"/>
                <a:cs typeface="LM Sans 12"/>
              </a:rPr>
              <a:t>the  </a:t>
            </a:r>
            <a:r>
              <a:rPr lang="en-US" sz="2200" dirty="0" smtClean="0">
                <a:latin typeface="+mj-lt"/>
                <a:cs typeface="LM Sans 12"/>
              </a:rPr>
              <a:t>arithmetic </a:t>
            </a:r>
            <a:r>
              <a:rPr lang="en-US" sz="2200" spc="10" dirty="0" smtClean="0">
                <a:latin typeface="+mj-lt"/>
                <a:cs typeface="LM Sans 12"/>
              </a:rPr>
              <a:t>mean </a:t>
            </a:r>
            <a:r>
              <a:rPr lang="en-US" sz="2200" spc="5" dirty="0" smtClean="0">
                <a:latin typeface="+mj-lt"/>
                <a:cs typeface="LM Sans 12"/>
              </a:rPr>
              <a:t>of </a:t>
            </a:r>
            <a:r>
              <a:rPr lang="en-US" sz="2200" spc="10" dirty="0" smtClean="0">
                <a:latin typeface="+mj-lt"/>
                <a:cs typeface="LM Sans 12"/>
              </a:rPr>
              <a:t>middle</a:t>
            </a:r>
            <a:r>
              <a:rPr lang="en-US" sz="2200" spc="5" dirty="0" smtClean="0">
                <a:latin typeface="+mj-lt"/>
                <a:cs typeface="LM Sans 12"/>
              </a:rPr>
              <a:t> </a:t>
            </a:r>
            <a:r>
              <a:rPr lang="en-US" sz="2200" spc="10" dirty="0" smtClean="0">
                <a:latin typeface="+mj-lt"/>
                <a:cs typeface="LM Sans 12"/>
              </a:rPr>
              <a:t>terms.</a:t>
            </a:r>
            <a:endParaRPr lang="en-US" sz="2200" dirty="0" smtClean="0">
              <a:latin typeface="+mj-lt"/>
              <a:cs typeface="LM Sans 12"/>
            </a:endParaRPr>
          </a:p>
          <a:p>
            <a:pPr marL="0" marR="5080" indent="0">
              <a:lnSpc>
                <a:spcPct val="102200"/>
              </a:lnSpc>
              <a:buNone/>
            </a:pPr>
            <a:endParaRPr lang="en-US" sz="2200" dirty="0" smtClean="0">
              <a:solidFill>
                <a:schemeClr val="tx1">
                  <a:lumMod val="85000"/>
                  <a:lumOff val="15000"/>
                </a:schemeClr>
              </a:solidFill>
              <a:latin typeface="+mj-lt"/>
              <a:cs typeface="LM Sans 12"/>
            </a:endParaRPr>
          </a:p>
          <a:p>
            <a:pPr marL="0" indent="0">
              <a:buNone/>
            </a:pPr>
            <a:endParaRPr lang="en-US" sz="2200" dirty="0" smtClean="0">
              <a:solidFill>
                <a:schemeClr val="tx1">
                  <a:lumMod val="85000"/>
                  <a:lumOff val="15000"/>
                </a:schemeClr>
              </a:solidFill>
              <a:latin typeface="+mj-lt"/>
              <a:cs typeface="LM Roman Caps 10"/>
            </a:endParaRPr>
          </a:p>
          <a:p>
            <a:pPr marL="0" indent="0">
              <a:buNone/>
            </a:pPr>
            <a:endParaRPr lang="en-US" sz="2200" dirty="0">
              <a:solidFill>
                <a:schemeClr val="tx1">
                  <a:lumMod val="85000"/>
                  <a:lumOff val="15000"/>
                </a:schemeClr>
              </a:solidFill>
              <a:latin typeface="+mj-lt"/>
            </a:endParaRPr>
          </a:p>
        </p:txBody>
      </p:sp>
      <p:sp>
        <p:nvSpPr>
          <p:cNvPr id="4" name="Date Placeholder 3"/>
          <p:cNvSpPr>
            <a:spLocks noGrp="1"/>
          </p:cNvSpPr>
          <p:nvPr>
            <p:ph type="dt" sz="half" idx="10"/>
          </p:nvPr>
        </p:nvSpPr>
        <p:spPr/>
        <p:txBody>
          <a:bodyPr/>
          <a:lstStyle/>
          <a:p>
            <a:fld id="{745855CA-AA4E-44A7-9060-215D410F9EA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91612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spc="15" dirty="0" smtClean="0">
                    <a:solidFill>
                      <a:schemeClr val="tx1">
                        <a:lumMod val="85000"/>
                        <a:lumOff val="15000"/>
                      </a:schemeClr>
                    </a:solidFill>
                    <a:latin typeface="LM Roman Caps 10"/>
                    <a:cs typeface="LM Roman Caps 10"/>
                  </a:rPr>
                  <a:t>Example</a:t>
                </a:r>
                <a:endParaRPr lang="en-US" sz="2200" dirty="0">
                  <a:solidFill>
                    <a:schemeClr val="tx1">
                      <a:lumMod val="85000"/>
                      <a:lumOff val="15000"/>
                    </a:schemeClr>
                  </a:solidFill>
                  <a:latin typeface="LM Roman Caps 10"/>
                  <a:cs typeface="LM Roman Caps 10"/>
                </a:endParaRPr>
              </a:p>
              <a:p>
                <a:pPr marL="0" indent="0">
                  <a:lnSpc>
                    <a:spcPct val="100000"/>
                  </a:lnSpc>
                  <a:spcBef>
                    <a:spcPts val="570"/>
                  </a:spcBef>
                  <a:buNone/>
                </a:pPr>
                <a:r>
                  <a:rPr lang="en-US" sz="2200" spc="10" dirty="0" smtClean="0">
                    <a:latin typeface="LM Sans 12"/>
                    <a:cs typeface="LM Sans 12"/>
                  </a:rPr>
                  <a:t>1.	Median </a:t>
                </a:r>
                <a:r>
                  <a:rPr lang="en-US" sz="2200" spc="5" dirty="0">
                    <a:latin typeface="LM Sans 12"/>
                    <a:cs typeface="LM Sans 12"/>
                  </a:rPr>
                  <a:t>of </a:t>
                </a:r>
                <a:r>
                  <a:rPr lang="en-US" sz="2200" dirty="0">
                    <a:latin typeface="LM Sans 12"/>
                    <a:cs typeface="LM Sans 12"/>
                  </a:rPr>
                  <a:t>Values </a:t>
                </a:r>
                <a:r>
                  <a:rPr lang="en-US" sz="2200" spc="5" dirty="0">
                    <a:latin typeface="LM Sans 12"/>
                    <a:cs typeface="LM Sans 12"/>
                  </a:rPr>
                  <a:t>25, 20, 15, 35, 18. </a:t>
                </a:r>
                <a:r>
                  <a:rPr lang="en-US" sz="2200" spc="10" dirty="0">
                    <a:latin typeface="LM Sans 12"/>
                    <a:cs typeface="LM Sans 12"/>
                  </a:rPr>
                  <a:t>Median:</a:t>
                </a:r>
                <a:r>
                  <a:rPr lang="en-US" sz="2200" spc="400" dirty="0">
                    <a:latin typeface="LM Sans 12"/>
                    <a:cs typeface="LM Sans 12"/>
                  </a:rPr>
                  <a:t/>
                </a:r>
                <a:r>
                  <a:rPr lang="en-US" sz="2200" spc="10" dirty="0">
                    <a:latin typeface="LM Sans 12"/>
                    <a:cs typeface="LM Sans 12"/>
                  </a:rPr>
                  <a:t>20</a:t>
                </a:r>
                <a:endParaRPr lang="en-US" sz="2200" dirty="0">
                  <a:latin typeface="LM Sans 12"/>
                  <a:cs typeface="LM Sans 12"/>
                </a:endParaRPr>
              </a:p>
              <a:p>
                <a:pPr marL="0" indent="0">
                  <a:lnSpc>
                    <a:spcPct val="100000"/>
                  </a:lnSpc>
                  <a:spcBef>
                    <a:spcPts val="475"/>
                  </a:spcBef>
                  <a:buNone/>
                </a:pPr>
                <a:r>
                  <a:rPr lang="en-US" sz="2200" spc="10" dirty="0" smtClean="0">
                    <a:latin typeface="LM Sans 12"/>
                    <a:cs typeface="LM Sans 12"/>
                  </a:rPr>
                  <a:t>2.	Median </a:t>
                </a:r>
                <a:r>
                  <a:rPr lang="en-US" sz="2200" spc="5" dirty="0">
                    <a:latin typeface="LM Sans 12"/>
                    <a:cs typeface="LM Sans 12"/>
                  </a:rPr>
                  <a:t>of </a:t>
                </a:r>
                <a:r>
                  <a:rPr lang="en-US" sz="2200" dirty="0">
                    <a:latin typeface="LM Sans 12"/>
                    <a:cs typeface="LM Sans 12"/>
                  </a:rPr>
                  <a:t>Values </a:t>
                </a:r>
                <a:r>
                  <a:rPr lang="en-US" sz="2200" spc="5" dirty="0">
                    <a:latin typeface="LM Sans 12"/>
                    <a:cs typeface="LM Sans 12"/>
                  </a:rPr>
                  <a:t>8, 20, 50, 25, 15, 30. </a:t>
                </a:r>
                <a:r>
                  <a:rPr lang="en-US" sz="2200" spc="10" dirty="0">
                    <a:latin typeface="LM Sans 12"/>
                    <a:cs typeface="LM Sans 12"/>
                  </a:rPr>
                  <a:t>Median:</a:t>
                </a:r>
                <a:r>
                  <a:rPr lang="en-US" sz="2200" spc="-130" dirty="0">
                    <a:latin typeface="LM Sans 12"/>
                    <a:cs typeface="LM Sans 12"/>
                  </a:rPr>
                  <a:t/>
                </a:r>
                <a:r>
                  <a:rPr lang="en-US" sz="2200" spc="5" dirty="0">
                    <a:latin typeface="LM Sans 12"/>
                    <a:cs typeface="LM Sans 12"/>
                  </a:rPr>
                  <a:t>22.5</a:t>
                </a:r>
                <a:endParaRPr lang="en-US" sz="2200" dirty="0">
                  <a:latin typeface="LM Sans 12"/>
                  <a:cs typeface="LM Sans 12"/>
                </a:endParaRPr>
              </a:p>
              <a:p>
                <a:pPr>
                  <a:lnSpc>
                    <a:spcPct val="100000"/>
                  </a:lnSpc>
                  <a:spcBef>
                    <a:spcPts val="2039"/>
                  </a:spcBef>
                  <a:buFont typeface="Wingdings" pitchFamily="2" charset="2"/>
                  <a:buChar char="v"/>
                </a:pPr>
                <a:r>
                  <a:rPr lang="en-US" sz="2200" b="1" spc="10" dirty="0">
                    <a:solidFill>
                      <a:schemeClr val="tx1">
                        <a:lumMod val="85000"/>
                        <a:lumOff val="15000"/>
                      </a:schemeClr>
                    </a:solidFill>
                    <a:latin typeface="LM Roman 12"/>
                    <a:cs typeface="LM Roman 12"/>
                  </a:rPr>
                  <a:t>Discrete </a:t>
                </a:r>
                <a:r>
                  <a:rPr lang="en-US" sz="2200" b="1" spc="-5" dirty="0">
                    <a:solidFill>
                      <a:schemeClr val="tx1">
                        <a:lumMod val="85000"/>
                        <a:lumOff val="15000"/>
                      </a:schemeClr>
                    </a:solidFill>
                    <a:latin typeface="LM Roman 12"/>
                    <a:cs typeface="LM Roman 12"/>
                  </a:rPr>
                  <a:t>Frequency</a:t>
                </a:r>
                <a:r>
                  <a:rPr lang="en-US" sz="2200" b="1" spc="5" dirty="0">
                    <a:solidFill>
                      <a:schemeClr val="tx1">
                        <a:lumMod val="85000"/>
                        <a:lumOff val="15000"/>
                      </a:schemeClr>
                    </a:solidFill>
                    <a:latin typeface="LM Roman 12"/>
                    <a:cs typeface="LM Roman 12"/>
                  </a:rPr>
                  <a:t/>
                </a:r>
                <a:r>
                  <a:rPr lang="en-US" sz="2200" b="1" spc="10" dirty="0">
                    <a:solidFill>
                      <a:schemeClr val="tx1">
                        <a:lumMod val="85000"/>
                        <a:lumOff val="15000"/>
                      </a:schemeClr>
                    </a:solidFill>
                    <a:latin typeface="LM Roman 12"/>
                    <a:cs typeface="LM Roman 12"/>
                  </a:rPr>
                  <a:t>Distribution</a:t>
                </a:r>
                <a:endParaRPr lang="en-US" sz="2200" dirty="0">
                  <a:solidFill>
                    <a:schemeClr val="tx1">
                      <a:lumMod val="85000"/>
                      <a:lumOff val="15000"/>
                    </a:schemeClr>
                  </a:solidFill>
                  <a:latin typeface="LM Roman 12"/>
                  <a:cs typeface="LM Roman 12"/>
                </a:endParaRPr>
              </a:p>
              <a:p>
                <a:pPr marL="0" indent="0">
                  <a:lnSpc>
                    <a:spcPct val="100000"/>
                  </a:lnSpc>
                  <a:spcBef>
                    <a:spcPts val="1275"/>
                  </a:spcBef>
                  <a:buNone/>
                </a:pPr>
                <a:r>
                  <a:rPr lang="en-US" sz="2200" spc="5" dirty="0">
                    <a:latin typeface="LM Sans 12"/>
                    <a:cs typeface="LM Sans 12"/>
                  </a:rPr>
                  <a:t>In this </a:t>
                </a:r>
                <a:r>
                  <a:rPr lang="en-US" sz="2200" spc="10" dirty="0">
                    <a:latin typeface="LM Sans 12"/>
                    <a:cs typeface="LM Sans 12"/>
                  </a:rPr>
                  <a:t>case median </a:t>
                </a:r>
                <a:r>
                  <a:rPr lang="en-US" sz="2200" spc="5" dirty="0">
                    <a:latin typeface="LM Sans 12"/>
                    <a:cs typeface="LM Sans 12"/>
                  </a:rPr>
                  <a:t>is </a:t>
                </a:r>
                <a:r>
                  <a:rPr lang="en-US" sz="2200" spc="10" dirty="0">
                    <a:latin typeface="LM Sans 12"/>
                    <a:cs typeface="LM Sans 12"/>
                  </a:rPr>
                  <a:t>obtained </a:t>
                </a:r>
                <a:r>
                  <a:rPr lang="en-US" sz="2200" spc="-15" dirty="0">
                    <a:latin typeface="LM Sans 12"/>
                    <a:cs typeface="LM Sans 12"/>
                  </a:rPr>
                  <a:t>by </a:t>
                </a:r>
                <a:r>
                  <a:rPr lang="en-US" sz="2200" spc="10" dirty="0">
                    <a:latin typeface="LM Sans 12"/>
                    <a:cs typeface="LM Sans 12"/>
                  </a:rPr>
                  <a:t>considering the</a:t>
                </a:r>
                <a:r>
                  <a:rPr lang="en-US" sz="2200" spc="-15" dirty="0">
                    <a:latin typeface="LM Sans 12"/>
                    <a:cs typeface="LM Sans 12"/>
                  </a:rPr>
                  <a:t/>
                </a:r>
                <a:r>
                  <a:rPr lang="en-US" sz="2200" spc="10" dirty="0" smtClean="0">
                    <a:latin typeface="LM Sans 12"/>
                    <a:cs typeface="LM Sans 12"/>
                  </a:rPr>
                  <a:t>cumulative</a:t>
                </a:r>
                <a:r>
                  <a:rPr lang="en-US" sz="2200" dirty="0" smtClean="0">
                    <a:latin typeface="LM Sans 12"/>
                    <a:cs typeface="LM Sans 12"/>
                  </a:rPr>
                  <a:t/>
                </a:r>
                <a:r>
                  <a:rPr lang="en-US" sz="2200" spc="5" dirty="0" smtClean="0">
                    <a:latin typeface="LM Sans 12"/>
                    <a:cs typeface="LM Sans 12"/>
                  </a:rPr>
                  <a:t>frequencies</a:t>
                </a:r>
                <a:r>
                  <a:rPr lang="en-US" sz="2200" spc="5" dirty="0">
                    <a:latin typeface="LM Sans 12"/>
                    <a:cs typeface="LM Sans 12"/>
                  </a:rPr>
                  <a:t>. </a:t>
                </a:r>
                <a:r>
                  <a:rPr lang="en-US" sz="2200" spc="10" dirty="0">
                    <a:latin typeface="LM Sans 12"/>
                    <a:cs typeface="LM Sans 12"/>
                  </a:rPr>
                  <a:t>The steps </a:t>
                </a:r>
                <a:r>
                  <a:rPr lang="en-US" sz="2200" spc="5" dirty="0" smtClean="0">
                    <a:latin typeface="LM Sans 12"/>
                    <a:cs typeface="LM Sans 12"/>
                  </a:rPr>
                  <a:t>involved</a:t>
                </a:r>
              </a:p>
              <a:p>
                <a:pPr marL="514350" indent="-514350">
                  <a:spcBef>
                    <a:spcPts val="1275"/>
                  </a:spcBef>
                  <a:buFont typeface="+mj-lt"/>
                  <a:buAutoNum type="romanLcPeriod"/>
                </a:pPr>
                <a:r>
                  <a:rPr lang="en-US" sz="2200" spc="10" dirty="0" smtClean="0">
                    <a:latin typeface="LM Sans 12"/>
                    <a:cs typeface="LM Sans 12"/>
                  </a:rPr>
                  <a:t>Find </a:t>
                </a:r>
                <a14:m>
                  <m:oMath xmlns:m="http://schemas.openxmlformats.org/officeDocument/2006/math">
                    <m:f>
                      <m:fPr>
                        <m:ctrlPr>
                          <a:rPr lang="en-US" sz="2200" i="1" spc="10" smtClean="0">
                            <a:latin typeface="Cambria Math"/>
                          </a:rPr>
                        </m:ctrlPr>
                      </m:fPr>
                      <m:num>
                        <m:r>
                          <a:rPr lang="en-US" sz="2200" b="0" i="1" spc="10" smtClean="0">
                            <a:latin typeface="Cambria Math"/>
                          </a:rPr>
                          <m:t>𝑁</m:t>
                        </m:r>
                      </m:num>
                      <m:den>
                        <m:r>
                          <a:rPr lang="en-US" sz="2200" b="0" i="1" spc="10" smtClean="0">
                            <a:latin typeface="Cambria Math"/>
                          </a:rPr>
                          <m:t>2</m:t>
                        </m:r>
                      </m:den>
                    </m:f>
                  </m:oMath>
                </a14:m>
                <a:r>
                  <a:rPr lang="en-US" sz="2200" spc="80" dirty="0" smtClean="0">
                    <a:latin typeface="LM Sans 12"/>
                    <a:cs typeface="LM Sans 12"/>
                  </a:rPr>
                  <a:t>, </a:t>
                </a:r>
                <a:r>
                  <a:rPr lang="en-US" sz="2200" spc="10" dirty="0">
                    <a:latin typeface="LM Sans 12"/>
                    <a:cs typeface="LM Sans 12"/>
                  </a:rPr>
                  <a:t>where </a:t>
                </a:r>
                <a:r>
                  <a:rPr lang="en-US" sz="2200" i="1" spc="15" dirty="0">
                    <a:latin typeface="LM Sans 12"/>
                    <a:cs typeface="LM Sans 12"/>
                  </a:rPr>
                  <a:t>N</a:t>
                </a:r>
                <a:r>
                  <a:rPr lang="en-US" sz="2200" i="1" spc="-80" dirty="0">
                    <a:latin typeface="LM Sans 12"/>
                    <a:cs typeface="LM Sans 12"/>
                  </a:rPr>
                  <a:t/>
                </a:r>
                <a:r>
                  <a:rPr lang="en-US" sz="2200" spc="15" dirty="0">
                    <a:latin typeface="LM Sans 12"/>
                    <a:cs typeface="LM Sans 12"/>
                  </a:rPr>
                  <a:t>=</a:t>
                </a:r>
                <a14:m>
                  <m:oMath xmlns:m="http://schemas.openxmlformats.org/officeDocument/2006/math">
                    <m:nary>
                      <m:naryPr>
                        <m:chr m:val="∑"/>
                        <m:ctrlPr>
                          <a:rPr lang="en-US" sz="2400" i="1">
                            <a:latin typeface="Cambria Math"/>
                          </a:rPr>
                        </m:ctrlPr>
                      </m:naryPr>
                      <m:sub>
                        <m:r>
                          <m:rPr>
                            <m:brk m:alnAt="23"/>
                          </m:rPr>
                          <a:rPr lang="en-US" sz="2400" i="1">
                            <a:latin typeface="Cambria Math"/>
                          </a:rPr>
                          <m:t>𝑖</m:t>
                        </m:r>
                        <m:r>
                          <a:rPr lang="en-US" sz="2400" i="1">
                            <a:latin typeface="Cambria Math"/>
                          </a:rPr>
                          <m:t>=</m:t>
                        </m:r>
                        <m:r>
                          <a:rPr lang="en-US" sz="2400" i="1">
                            <a:latin typeface="Cambria Math"/>
                          </a:rPr>
                          <m:t>1</m:t>
                        </m:r>
                      </m:sub>
                      <m:sup>
                        <m:r>
                          <a:rPr lang="en-US" sz="2400" i="1">
                            <a:latin typeface="Cambria Math"/>
                          </a:rPr>
                          <m:t>𝑛</m:t>
                        </m:r>
                      </m:sup>
                      <m:e>
                        <m:sSub>
                          <m:sSubPr>
                            <m:ctrlPr>
                              <a:rPr lang="en-US" sz="2000" i="1" spc="-10">
                                <a:solidFill>
                                  <a:schemeClr val="tx1">
                                    <a:lumMod val="95000"/>
                                    <a:lumOff val="5000"/>
                                  </a:schemeClr>
                                </a:solidFill>
                                <a:latin typeface="Cambria Math"/>
                              </a:rPr>
                            </m:ctrlPr>
                          </m:sSubPr>
                          <m:e>
                            <m:r>
                              <a:rPr lang="en-US" sz="2000" i="1" spc="-10">
                                <a:solidFill>
                                  <a:schemeClr val="tx1">
                                    <a:lumMod val="95000"/>
                                    <a:lumOff val="5000"/>
                                  </a:schemeClr>
                                </a:solidFill>
                                <a:latin typeface="Cambria Math"/>
                              </a:rPr>
                              <m:t>𝑓</m:t>
                            </m:r>
                          </m:e>
                          <m:sub>
                            <m:r>
                              <a:rPr lang="en-US" sz="2000" b="0" i="1" spc="-10" smtClean="0">
                                <a:solidFill>
                                  <a:schemeClr val="tx1">
                                    <a:lumMod val="95000"/>
                                    <a:lumOff val="5000"/>
                                  </a:schemeClr>
                                </a:solidFill>
                                <a:latin typeface="Cambria Math"/>
                              </a:rPr>
                              <m:t>𝑖</m:t>
                            </m:r>
                          </m:sub>
                        </m:sSub>
                      </m:e>
                    </m:nary>
                  </m:oMath>
                </a14:m>
                <a:endParaRPr lang="en-US" sz="2200" dirty="0">
                  <a:latin typeface="LM Sans 12"/>
                  <a:cs typeface="LM Sans 12"/>
                </a:endParaRPr>
              </a:p>
              <a:p>
                <a:pPr marL="514350" indent="-514350">
                  <a:spcBef>
                    <a:spcPts val="1275"/>
                  </a:spcBef>
                  <a:buFont typeface="+mj-lt"/>
                  <a:buAutoNum type="romanLcPeriod"/>
                </a:pPr>
                <a:r>
                  <a:rPr lang="en-US" sz="2200" spc="10" dirty="0">
                    <a:latin typeface="LM Sans 12"/>
                    <a:cs typeface="LM Sans 12"/>
                  </a:rPr>
                  <a:t>See the cumulative frequency </a:t>
                </a:r>
                <a:r>
                  <a:rPr lang="en-US" sz="2200" spc="5" dirty="0">
                    <a:latin typeface="LM Sans 12"/>
                    <a:cs typeface="LM Sans 12"/>
                  </a:rPr>
                  <a:t>(c.f.) just greater </a:t>
                </a:r>
                <a:r>
                  <a:rPr lang="en-US" sz="2200" spc="10" dirty="0">
                    <a:latin typeface="LM Sans 12"/>
                    <a:cs typeface="LM Sans 12"/>
                  </a:rPr>
                  <a:t>than </a:t>
                </a:r>
                <a14:m>
                  <m:oMath xmlns:m="http://schemas.openxmlformats.org/officeDocument/2006/math">
                    <m:f>
                      <m:fPr>
                        <m:ctrlPr>
                          <a:rPr lang="en-US" sz="2200" i="1" spc="10">
                            <a:latin typeface="Cambria Math"/>
                          </a:rPr>
                        </m:ctrlPr>
                      </m:fPr>
                      <m:num>
                        <m:r>
                          <a:rPr lang="en-US" sz="2200" i="1" spc="10">
                            <a:latin typeface="Cambria Math"/>
                          </a:rPr>
                          <m:t>𝑁</m:t>
                        </m:r>
                      </m:num>
                      <m:den>
                        <m:r>
                          <a:rPr lang="en-US" sz="2200" i="1" spc="10">
                            <a:latin typeface="Cambria Math"/>
                          </a:rPr>
                          <m:t>2</m:t>
                        </m:r>
                      </m:den>
                    </m:f>
                  </m:oMath>
                </a14:m>
                <a:r>
                  <a:rPr lang="en-US" sz="2200" i="1" spc="80" dirty="0" smtClean="0">
                    <a:latin typeface="LM Sans 12"/>
                    <a:cs typeface="LM Sans 12"/>
                  </a:rPr>
                  <a:t>.</a:t>
                </a:r>
                <a:endParaRPr lang="en-US" sz="2200" dirty="0" smtClean="0">
                  <a:latin typeface="LM Sans 12"/>
                  <a:cs typeface="LM Sans 12"/>
                </a:endParaRPr>
              </a:p>
              <a:p>
                <a:pPr marL="514350" indent="-514350">
                  <a:spcBef>
                    <a:spcPts val="1275"/>
                  </a:spcBef>
                  <a:buFont typeface="+mj-lt"/>
                  <a:buAutoNum type="romanLcPeriod"/>
                </a:pPr>
                <a:r>
                  <a:rPr lang="en-US" sz="2200" spc="10" dirty="0" smtClean="0">
                    <a:latin typeface="LM Sans 12"/>
                    <a:cs typeface="LM Sans 12"/>
                  </a:rPr>
                  <a:t>corresponding </a:t>
                </a:r>
                <a:r>
                  <a:rPr lang="en-US" sz="2200" spc="10" dirty="0">
                    <a:latin typeface="LM Sans 12"/>
                    <a:cs typeface="LM Sans 12"/>
                  </a:rPr>
                  <a:t>value </a:t>
                </a:r>
                <a:r>
                  <a:rPr lang="en-US" sz="2200" spc="5" dirty="0">
                    <a:latin typeface="LM Sans 12"/>
                    <a:cs typeface="LM Sans 12"/>
                  </a:rPr>
                  <a:t>of </a:t>
                </a:r>
                <a:r>
                  <a:rPr lang="en-US" sz="2200" i="1" spc="5" dirty="0">
                    <a:latin typeface="LM Sans 12"/>
                    <a:cs typeface="LM Sans 12"/>
                  </a:rPr>
                  <a:t>x </a:t>
                </a:r>
                <a:r>
                  <a:rPr lang="en-US" sz="2200" spc="5" dirty="0">
                    <a:latin typeface="LM Sans 12"/>
                    <a:cs typeface="LM Sans 12"/>
                  </a:rPr>
                  <a:t>is</a:t>
                </a:r>
                <a:r>
                  <a:rPr lang="en-US" sz="2200" spc="85" dirty="0">
                    <a:latin typeface="LM Sans 12"/>
                    <a:cs typeface="LM Sans 12"/>
                  </a:rPr>
                  <a:t/>
                </a:r>
                <a:r>
                  <a:rPr lang="en-US" sz="2200" spc="10" dirty="0">
                    <a:latin typeface="LM Sans 12"/>
                    <a:cs typeface="LM Sans 12"/>
                  </a:rPr>
                  <a:t>median.</a:t>
                </a:r>
                <a:endParaRPr lang="en-US" sz="2200" dirty="0">
                  <a:latin typeface="LM Sans 12"/>
                  <a:cs typeface="LM Sans 12"/>
                </a:endParaRPr>
              </a:p>
              <a:p>
                <a:pPr marL="0" indent="0">
                  <a:lnSpc>
                    <a:spcPct val="100000"/>
                  </a:lnSpc>
                  <a:spcBef>
                    <a:spcPts val="1275"/>
                  </a:spcBef>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a:stretch>
                  <a:fillRect l="-963" t="-674" b="-118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16B3263-1717-4177-AB32-D609B372C3B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spTree>
    <p:extLst>
      <p:ext uri="{BB962C8B-B14F-4D97-AF65-F5344CB8AC3E}">
        <p14:creationId xmlns:p14="http://schemas.microsoft.com/office/powerpoint/2010/main" xmlns="" val="2747590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lnSpc>
                    <a:spcPct val="100000"/>
                  </a:lnSpc>
                  <a:spcBef>
                    <a:spcPts val="1245"/>
                  </a:spcBef>
                  <a:buNone/>
                </a:pPr>
                <a:r>
                  <a:rPr lang="en-US" sz="2200" spc="15" dirty="0" smtClean="0">
                    <a:solidFill>
                      <a:schemeClr val="tx1">
                        <a:lumMod val="85000"/>
                        <a:lumOff val="15000"/>
                      </a:schemeClr>
                    </a:solidFill>
                    <a:latin typeface="LM Roman Caps 10"/>
                    <a:cs typeface="LM Roman Caps 10"/>
                  </a:rPr>
                  <a:t>Example: </a:t>
                </a:r>
                <a:r>
                  <a:rPr lang="en-US" sz="2200" spc="10" dirty="0" smtClean="0">
                    <a:solidFill>
                      <a:schemeClr val="tx1">
                        <a:lumMod val="85000"/>
                        <a:lumOff val="15000"/>
                      </a:schemeClr>
                    </a:solidFill>
                    <a:latin typeface="LM Sans 12"/>
                    <a:cs typeface="LM Sans 12"/>
                  </a:rPr>
                  <a:t>Obtain </a:t>
                </a:r>
                <a:r>
                  <a:rPr lang="en-US" sz="2200" spc="10" dirty="0">
                    <a:solidFill>
                      <a:schemeClr val="tx1">
                        <a:lumMod val="85000"/>
                        <a:lumOff val="15000"/>
                      </a:schemeClr>
                    </a:solidFill>
                    <a:latin typeface="LM Sans 12"/>
                    <a:cs typeface="LM Sans 12"/>
                  </a:rPr>
                  <a:t>the median </a:t>
                </a:r>
                <a:r>
                  <a:rPr lang="en-US" sz="2200" spc="-10" dirty="0">
                    <a:solidFill>
                      <a:schemeClr val="tx1">
                        <a:lumMod val="85000"/>
                        <a:lumOff val="15000"/>
                      </a:schemeClr>
                    </a:solidFill>
                    <a:latin typeface="LM Sans 12"/>
                    <a:cs typeface="LM Sans 12"/>
                  </a:rPr>
                  <a:t>for </a:t>
                </a:r>
                <a:r>
                  <a:rPr lang="en-US" sz="2200" spc="10" dirty="0">
                    <a:solidFill>
                      <a:schemeClr val="tx1">
                        <a:lumMod val="85000"/>
                        <a:lumOff val="15000"/>
                      </a:schemeClr>
                    </a:solidFill>
                    <a:latin typeface="LM Sans 12"/>
                    <a:cs typeface="LM Sans 12"/>
                  </a:rPr>
                  <a:t>the </a:t>
                </a:r>
                <a:r>
                  <a:rPr lang="en-US" sz="2200" dirty="0">
                    <a:solidFill>
                      <a:schemeClr val="tx1">
                        <a:lumMod val="85000"/>
                        <a:lumOff val="15000"/>
                      </a:schemeClr>
                    </a:solidFill>
                    <a:latin typeface="LM Sans 12"/>
                    <a:cs typeface="LM Sans 12"/>
                  </a:rPr>
                  <a:t>following </a:t>
                </a:r>
                <a:r>
                  <a:rPr lang="en-US" sz="2200" spc="10" dirty="0">
                    <a:solidFill>
                      <a:schemeClr val="tx1">
                        <a:lumMod val="85000"/>
                        <a:lumOff val="15000"/>
                      </a:schemeClr>
                    </a:solidFill>
                    <a:latin typeface="LM Sans 12"/>
                    <a:cs typeface="LM Sans 12"/>
                  </a:rPr>
                  <a:t>frequency</a:t>
                </a:r>
                <a:r>
                  <a:rPr lang="en-US" sz="2200" spc="35" dirty="0">
                    <a:solidFill>
                      <a:schemeClr val="tx1">
                        <a:lumMod val="85000"/>
                        <a:lumOff val="15000"/>
                      </a:schemeClr>
                    </a:solidFill>
                    <a:latin typeface="LM Sans 12"/>
                    <a:cs typeface="LM Sans 12"/>
                  </a:rPr>
                  <a:t/>
                </a:r>
                <a:r>
                  <a:rPr lang="en-US" sz="2200" spc="5" dirty="0">
                    <a:solidFill>
                      <a:schemeClr val="tx1">
                        <a:lumMod val="85000"/>
                        <a:lumOff val="15000"/>
                      </a:schemeClr>
                    </a:solidFill>
                    <a:latin typeface="LM Sans 12"/>
                    <a:cs typeface="LM Sans 12"/>
                  </a:rPr>
                  <a:t>distribution:</a:t>
                </a:r>
                <a:endParaRPr lang="en-US" sz="2200" dirty="0">
                  <a:solidFill>
                    <a:schemeClr val="tx1">
                      <a:lumMod val="85000"/>
                      <a:lumOff val="15000"/>
                    </a:schemeClr>
                  </a:solidFill>
                  <a:latin typeface="LM Sans 12"/>
                  <a:cs typeface="LM Sans 12"/>
                </a:endParaRPr>
              </a:p>
              <a:p>
                <a:endParaRPr lang="en-US" sz="2200" dirty="0" smtClean="0">
                  <a:solidFill>
                    <a:schemeClr val="tx1">
                      <a:lumMod val="85000"/>
                      <a:lumOff val="15000"/>
                    </a:schemeClr>
                  </a:solidFill>
                </a:endParaRPr>
              </a:p>
              <a:p>
                <a:endParaRPr lang="en-US" sz="2200" dirty="0" smtClean="0">
                  <a:solidFill>
                    <a:schemeClr val="tx1">
                      <a:lumMod val="85000"/>
                      <a:lumOff val="15000"/>
                    </a:schemeClr>
                  </a:solidFill>
                </a:endParaRPr>
              </a:p>
              <a:p>
                <a:pPr marL="0" indent="0" fontAlgn="t">
                  <a:buNone/>
                </a:pPr>
                <a:r>
                  <a:rPr lang="en-US" sz="2200" dirty="0" smtClean="0">
                    <a:solidFill>
                      <a:schemeClr val="tx1">
                        <a:lumMod val="85000"/>
                        <a:lumOff val="15000"/>
                      </a:schemeClr>
                    </a:solidFill>
                  </a:rPr>
                  <a:t>Solution:</a:t>
                </a:r>
              </a:p>
              <a:p>
                <a:pPr marL="514350" indent="-514350">
                  <a:spcBef>
                    <a:spcPts val="1275"/>
                  </a:spcBef>
                  <a:buFont typeface="+mj-lt"/>
                  <a:buAutoNum type="romanLcPeriod"/>
                </a:pPr>
                <a:r>
                  <a:rPr lang="en-US" sz="2400" spc="10" dirty="0">
                    <a:latin typeface="LM Sans 12"/>
                    <a:cs typeface="LM Sans 12"/>
                  </a:rPr>
                  <a:t>Find </a:t>
                </a:r>
                <a14:m>
                  <m:oMath xmlns:m="http://schemas.openxmlformats.org/officeDocument/2006/math">
                    <m:f>
                      <m:fPr>
                        <m:ctrlPr>
                          <a:rPr lang="en-US" sz="2400" i="1" spc="10">
                            <a:latin typeface="Cambria Math"/>
                          </a:rPr>
                        </m:ctrlPr>
                      </m:fPr>
                      <m:num>
                        <m:r>
                          <a:rPr lang="en-US" sz="2400" i="1" spc="10">
                            <a:latin typeface="Cambria Math"/>
                          </a:rPr>
                          <m:t>𝑁</m:t>
                        </m:r>
                      </m:num>
                      <m:den>
                        <m:r>
                          <a:rPr lang="en-US" sz="2400" i="1" spc="10">
                            <a:latin typeface="Cambria Math"/>
                          </a:rPr>
                          <m:t>2</m:t>
                        </m:r>
                      </m:den>
                    </m:f>
                    <m:r>
                      <a:rPr lang="en-US" sz="2400" b="0" i="1" spc="10" smtClean="0">
                        <a:latin typeface="Cambria Math"/>
                      </a:rPr>
                      <m:t>=</m:t>
                    </m:r>
                    <m:f>
                      <m:fPr>
                        <m:ctrlPr>
                          <a:rPr lang="en-US" sz="2400" i="1" spc="10">
                            <a:latin typeface="Cambria Math"/>
                          </a:rPr>
                        </m:ctrlPr>
                      </m:fPr>
                      <m:num>
                        <m:r>
                          <a:rPr lang="en-US" sz="2400" b="0" i="1" spc="10" smtClean="0">
                            <a:latin typeface="Cambria Math"/>
                          </a:rPr>
                          <m:t>8</m:t>
                        </m:r>
                        <m:r>
                          <a:rPr lang="en-US" sz="2400" b="0" i="1" spc="10" smtClean="0">
                            <a:latin typeface="Cambria Math"/>
                          </a:rPr>
                          <m:t>+</m:t>
                        </m:r>
                        <m:r>
                          <a:rPr lang="en-US" sz="2400" b="0" i="1" spc="10" smtClean="0">
                            <a:latin typeface="Cambria Math"/>
                          </a:rPr>
                          <m:t>10</m:t>
                        </m:r>
                        <m:r>
                          <a:rPr lang="en-US" sz="2400" b="0" i="1" spc="10" smtClean="0">
                            <a:latin typeface="Cambria Math"/>
                          </a:rPr>
                          <m:t>+</m:t>
                        </m:r>
                        <m:r>
                          <a:rPr lang="en-US" sz="2400" b="0" i="1" spc="10" smtClean="0">
                            <a:latin typeface="Cambria Math"/>
                          </a:rPr>
                          <m:t>11</m:t>
                        </m:r>
                        <m:r>
                          <a:rPr lang="en-US" sz="2400" b="0" i="1" spc="10" smtClean="0">
                            <a:latin typeface="Cambria Math"/>
                          </a:rPr>
                          <m:t>+</m:t>
                        </m:r>
                        <m:r>
                          <a:rPr lang="en-US" sz="2400" b="0" i="1" spc="10" smtClean="0">
                            <a:latin typeface="Cambria Math"/>
                          </a:rPr>
                          <m:t>16</m:t>
                        </m:r>
                        <m:r>
                          <a:rPr lang="en-US" sz="2400" b="0" i="1" spc="10" smtClean="0">
                            <a:latin typeface="Cambria Math"/>
                          </a:rPr>
                          <m:t>+</m:t>
                        </m:r>
                        <m:r>
                          <a:rPr lang="en-US" sz="2400" b="0" i="1" spc="10" smtClean="0">
                            <a:latin typeface="Cambria Math"/>
                          </a:rPr>
                          <m:t>20</m:t>
                        </m:r>
                        <m:r>
                          <a:rPr lang="en-US" sz="2400" b="0" i="1" spc="10" smtClean="0">
                            <a:latin typeface="Cambria Math"/>
                          </a:rPr>
                          <m:t>+</m:t>
                        </m:r>
                        <m:r>
                          <a:rPr lang="en-US" sz="2400" b="0" i="1" spc="10" smtClean="0">
                            <a:latin typeface="Cambria Math"/>
                          </a:rPr>
                          <m:t>25</m:t>
                        </m:r>
                        <m:r>
                          <a:rPr lang="en-US" sz="2400" b="0" i="1" spc="10" smtClean="0">
                            <a:latin typeface="Cambria Math"/>
                          </a:rPr>
                          <m:t>+</m:t>
                        </m:r>
                        <m:r>
                          <a:rPr lang="en-US" sz="2400" b="0" i="1" spc="10" smtClean="0">
                            <a:latin typeface="Cambria Math"/>
                          </a:rPr>
                          <m:t>15</m:t>
                        </m:r>
                        <m:r>
                          <a:rPr lang="en-US" sz="2400" b="0" i="1" spc="10" smtClean="0">
                            <a:latin typeface="Cambria Math"/>
                          </a:rPr>
                          <m:t>+</m:t>
                        </m:r>
                        <m:r>
                          <a:rPr lang="en-US" sz="2400" b="0" i="1" spc="10" smtClean="0">
                            <a:latin typeface="Cambria Math"/>
                          </a:rPr>
                          <m:t>9</m:t>
                        </m:r>
                        <m:r>
                          <a:rPr lang="en-US" sz="2400" b="0" i="1" spc="10" smtClean="0">
                            <a:latin typeface="Cambria Math"/>
                          </a:rPr>
                          <m:t>+</m:t>
                        </m:r>
                        <m:r>
                          <a:rPr lang="en-US" sz="2400" b="0" i="1" spc="10" smtClean="0">
                            <a:latin typeface="Cambria Math"/>
                          </a:rPr>
                          <m:t>6</m:t>
                        </m:r>
                      </m:num>
                      <m:den>
                        <m:r>
                          <a:rPr lang="en-US" sz="2400" i="1" spc="10">
                            <a:latin typeface="Cambria Math"/>
                          </a:rPr>
                          <m:t>2</m:t>
                        </m:r>
                      </m:den>
                    </m:f>
                    <m:r>
                      <a:rPr lang="en-US" sz="2400" b="0" i="1" spc="10" smtClean="0">
                        <a:latin typeface="Cambria Math"/>
                      </a:rPr>
                      <m:t>=</m:t>
                    </m:r>
                    <m:f>
                      <m:fPr>
                        <m:ctrlPr>
                          <a:rPr lang="en-US" sz="2400" i="1" spc="10">
                            <a:latin typeface="Cambria Math"/>
                          </a:rPr>
                        </m:ctrlPr>
                      </m:fPr>
                      <m:num>
                        <m:r>
                          <a:rPr lang="en-US" sz="2400" b="0" i="1" spc="10" smtClean="0">
                            <a:latin typeface="Cambria Math"/>
                          </a:rPr>
                          <m:t>120</m:t>
                        </m:r>
                      </m:num>
                      <m:den>
                        <m:r>
                          <a:rPr lang="en-US" sz="2400" i="1" spc="10">
                            <a:latin typeface="Cambria Math"/>
                          </a:rPr>
                          <m:t>2</m:t>
                        </m:r>
                      </m:den>
                    </m:f>
                    <m:r>
                      <a:rPr lang="en-US" sz="2400" b="0" i="1" spc="10" smtClean="0">
                        <a:latin typeface="Cambria Math"/>
                      </a:rPr>
                      <m:t>=</m:t>
                    </m:r>
                    <m:r>
                      <a:rPr lang="en-US" sz="2400" b="0" i="1" spc="10" smtClean="0">
                        <a:latin typeface="Cambria Math"/>
                      </a:rPr>
                      <m:t>60</m:t>
                    </m:r>
                  </m:oMath>
                </a14:m>
                <a:r>
                  <a:rPr lang="en-US" sz="2400" spc="80" dirty="0">
                    <a:latin typeface="LM Sans 12"/>
                    <a:cs typeface="LM Sans 12"/>
                  </a:rPr>
                  <a:t>, </a:t>
                </a:r>
                <a:r>
                  <a:rPr lang="en-US" sz="2400" spc="10" dirty="0">
                    <a:latin typeface="LM Sans 12"/>
                    <a:cs typeface="LM Sans 12"/>
                  </a:rPr>
                  <a:t>where </a:t>
                </a:r>
                <a:r>
                  <a:rPr lang="en-US" sz="2400" i="1" spc="15" dirty="0">
                    <a:latin typeface="LM Sans 12"/>
                    <a:cs typeface="LM Sans 12"/>
                  </a:rPr>
                  <a:t>N</a:t>
                </a:r>
                <a:r>
                  <a:rPr lang="en-US" sz="2400" i="1" spc="-80" dirty="0">
                    <a:latin typeface="LM Sans 12"/>
                    <a:cs typeface="LM Sans 12"/>
                  </a:rPr>
                  <a:t/>
                </a:r>
                <a:r>
                  <a:rPr lang="en-US" sz="2400" spc="15" dirty="0">
                    <a:latin typeface="LM Sans 12"/>
                    <a:cs typeface="LM Sans 12"/>
                  </a:rPr>
                  <a:t>=</a:t>
                </a:r>
                <a14:m>
                  <m:oMath xmlns:m="http://schemas.openxmlformats.org/officeDocument/2006/math">
                    <m:nary>
                      <m:naryPr>
                        <m:chr m:val="∑"/>
                        <m:ctrlPr>
                          <a:rPr lang="en-US" sz="2800" i="1">
                            <a:latin typeface="Cambria Math"/>
                          </a:rPr>
                        </m:ctrlPr>
                      </m:naryPr>
                      <m:sub>
                        <m:r>
                          <m:rPr>
                            <m:brk m:alnAt="23"/>
                          </m:rPr>
                          <a:rPr lang="en-US" sz="2800" i="1">
                            <a:latin typeface="Cambria Math"/>
                          </a:rPr>
                          <m:t>𝑖</m:t>
                        </m:r>
                        <m:r>
                          <a:rPr lang="en-US" sz="2800" i="1">
                            <a:latin typeface="Cambria Math"/>
                          </a:rPr>
                          <m:t>=</m:t>
                        </m:r>
                        <m:r>
                          <a:rPr lang="en-US" sz="2800" i="1">
                            <a:latin typeface="Cambria Math"/>
                          </a:rPr>
                          <m:t>1</m:t>
                        </m:r>
                      </m:sub>
                      <m:sup>
                        <m:r>
                          <a:rPr lang="en-US" sz="2800" i="1">
                            <a:latin typeface="Cambria Math"/>
                          </a:rPr>
                          <m:t>𝑛</m:t>
                        </m:r>
                      </m:sup>
                      <m:e>
                        <m:sSub>
                          <m:sSubPr>
                            <m:ctrlPr>
                              <a:rPr lang="en-US" sz="2400" i="1" spc="-10">
                                <a:solidFill>
                                  <a:schemeClr val="tx1">
                                    <a:lumMod val="95000"/>
                                    <a:lumOff val="5000"/>
                                  </a:schemeClr>
                                </a:solidFill>
                                <a:latin typeface="Cambria Math"/>
                              </a:rPr>
                            </m:ctrlPr>
                          </m:sSubPr>
                          <m:e>
                            <m:r>
                              <a:rPr lang="en-US" sz="2400" i="1" spc="-10">
                                <a:solidFill>
                                  <a:schemeClr val="tx1">
                                    <a:lumMod val="95000"/>
                                    <a:lumOff val="5000"/>
                                  </a:schemeClr>
                                </a:solidFill>
                                <a:latin typeface="Cambria Math"/>
                              </a:rPr>
                              <m:t>𝑓</m:t>
                            </m:r>
                          </m:e>
                          <m:sub>
                            <m:r>
                              <a:rPr lang="en-US" sz="2400" i="1" spc="-10">
                                <a:solidFill>
                                  <a:schemeClr val="tx1">
                                    <a:lumMod val="95000"/>
                                    <a:lumOff val="5000"/>
                                  </a:schemeClr>
                                </a:solidFill>
                                <a:latin typeface="Cambria Math"/>
                              </a:rPr>
                              <m:t>𝑖</m:t>
                            </m:r>
                          </m:sub>
                        </m:sSub>
                      </m:e>
                    </m:nary>
                  </m:oMath>
                </a14:m>
                <a:endParaRPr lang="en-US" sz="2400" dirty="0">
                  <a:latin typeface="LM Sans 12"/>
                  <a:cs typeface="LM Sans 12"/>
                </a:endParaRPr>
              </a:p>
              <a:p>
                <a:pPr marL="514350" indent="-514350">
                  <a:spcBef>
                    <a:spcPts val="1275"/>
                  </a:spcBef>
                  <a:buFont typeface="+mj-lt"/>
                  <a:buAutoNum type="romanLcPeriod"/>
                </a:pPr>
                <a:r>
                  <a:rPr lang="en-US" sz="2400" spc="10" dirty="0">
                    <a:latin typeface="LM Sans 12"/>
                    <a:cs typeface="LM Sans 12"/>
                  </a:rPr>
                  <a:t>See the cumulative frequency </a:t>
                </a:r>
                <a:r>
                  <a:rPr lang="en-US" sz="2400" spc="5" dirty="0">
                    <a:latin typeface="LM Sans 12"/>
                    <a:cs typeface="LM Sans 12"/>
                  </a:rPr>
                  <a:t>(c.f.) just greater </a:t>
                </a:r>
                <a:r>
                  <a:rPr lang="en-US" sz="2400" spc="10" dirty="0">
                    <a:latin typeface="LM Sans 12"/>
                    <a:cs typeface="LM Sans 12"/>
                  </a:rPr>
                  <a:t>than </a:t>
                </a:r>
                <a14:m>
                  <m:oMath xmlns:m="http://schemas.openxmlformats.org/officeDocument/2006/math">
                    <m:f>
                      <m:fPr>
                        <m:ctrlPr>
                          <a:rPr lang="en-US" sz="2400" i="1" spc="10">
                            <a:latin typeface="Cambria Math"/>
                          </a:rPr>
                        </m:ctrlPr>
                      </m:fPr>
                      <m:num>
                        <m:r>
                          <a:rPr lang="en-US" sz="2400" i="1" spc="10">
                            <a:latin typeface="Cambria Math"/>
                          </a:rPr>
                          <m:t>𝑁</m:t>
                        </m:r>
                      </m:num>
                      <m:den>
                        <m:r>
                          <a:rPr lang="en-US" sz="2400" i="1" spc="10">
                            <a:latin typeface="Cambria Math"/>
                          </a:rPr>
                          <m:t>2</m:t>
                        </m:r>
                      </m:den>
                    </m:f>
                  </m:oMath>
                </a14:m>
                <a:r>
                  <a:rPr lang="en-US" sz="2400" i="1" spc="80" dirty="0">
                    <a:latin typeface="LM Sans 12"/>
                    <a:cs typeface="LM Sans 12"/>
                  </a:rPr>
                  <a:t>.</a:t>
                </a:r>
                <a:endParaRPr lang="en-US" sz="2400" dirty="0">
                  <a:latin typeface="LM Sans 12"/>
                  <a:cs typeface="LM Sans 12"/>
                </a:endParaRPr>
              </a:p>
              <a:p>
                <a:pPr marL="514350" indent="-514350">
                  <a:spcBef>
                    <a:spcPts val="1275"/>
                  </a:spcBef>
                  <a:buFont typeface="+mj-lt"/>
                  <a:buAutoNum type="romanLcPeriod"/>
                </a:pPr>
                <a:r>
                  <a:rPr lang="en-US" sz="2400" spc="10" dirty="0">
                    <a:latin typeface="LM Sans 12"/>
                    <a:cs typeface="LM Sans 12"/>
                  </a:rPr>
                  <a:t>corresponding value </a:t>
                </a:r>
                <a:r>
                  <a:rPr lang="en-US" sz="2400" spc="5" dirty="0">
                    <a:latin typeface="LM Sans 12"/>
                    <a:cs typeface="LM Sans 12"/>
                  </a:rPr>
                  <a:t>of </a:t>
                </a:r>
                <a:r>
                  <a:rPr lang="en-US" sz="2400" i="1" spc="5" dirty="0">
                    <a:latin typeface="LM Sans 12"/>
                    <a:cs typeface="LM Sans 12"/>
                  </a:rPr>
                  <a:t>x </a:t>
                </a:r>
                <a:r>
                  <a:rPr lang="en-US" sz="2400" spc="5" dirty="0">
                    <a:latin typeface="LM Sans 12"/>
                    <a:cs typeface="LM Sans 12"/>
                  </a:rPr>
                  <a:t>is</a:t>
                </a:r>
                <a:r>
                  <a:rPr lang="en-US" sz="2400" spc="85" dirty="0">
                    <a:latin typeface="LM Sans 12"/>
                    <a:cs typeface="LM Sans 12"/>
                  </a:rPr>
                  <a:t/>
                </a:r>
                <a:r>
                  <a:rPr lang="en-US" sz="2400" spc="10" dirty="0">
                    <a:latin typeface="LM Sans 12"/>
                    <a:cs typeface="LM Sans 12"/>
                  </a:rPr>
                  <a:t>median.</a:t>
                </a:r>
                <a:endParaRPr lang="en-US" sz="2400" dirty="0">
                  <a:latin typeface="LM Sans 12"/>
                  <a:cs typeface="LM Sans 12"/>
                </a:endParaRPr>
              </a:p>
              <a:p>
                <a:pPr marL="0" indent="0" fontAlgn="t">
                  <a:buNone/>
                </a:pPr>
                <a:endParaRPr lang="en-US" sz="2400" dirty="0">
                  <a:latin typeface="LM Sans 12"/>
                  <a:cs typeface="LM Sans 12"/>
                </a:endParaRPr>
              </a:p>
              <a:p>
                <a:endParaRPr lang="en-US" sz="2200"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185" t="-674" r="-667" b="-161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45F675A-9E0C-4A72-B10E-D3FA41E7AC08}"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512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2625" y="1828800"/>
            <a:ext cx="3889375" cy="706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spTree>
    <p:extLst>
      <p:ext uri="{BB962C8B-B14F-4D97-AF65-F5344CB8AC3E}">
        <p14:creationId xmlns:p14="http://schemas.microsoft.com/office/powerpoint/2010/main" xmlns="" val="42472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181600"/>
              </a:xfrm>
            </p:spPr>
            <p:txBody>
              <a:bodyPr>
                <a:normAutofit lnSpcReduction="10000"/>
              </a:bodyPr>
              <a:lstStyle/>
              <a:p>
                <a:pPr marL="0" indent="0">
                  <a:buNone/>
                </a:pPr>
                <a:endParaRPr lang="en-US" sz="2200" spc="10" dirty="0" smtClean="0">
                  <a:cs typeface="LM Sans 12"/>
                </a:endParaRPr>
              </a:p>
              <a:p>
                <a:pPr marL="0" indent="0">
                  <a:buNone/>
                </a:pPr>
                <a:endParaRPr lang="en-US" sz="2200" spc="10" dirty="0">
                  <a:cs typeface="LM Sans 12"/>
                </a:endParaRPr>
              </a:p>
              <a:p>
                <a:pPr marL="0" indent="0">
                  <a:buNone/>
                </a:pPr>
                <a:endParaRPr lang="en-US" sz="2200" spc="10" dirty="0" smtClean="0">
                  <a:cs typeface="LM Sans 12"/>
                </a:endParaRPr>
              </a:p>
              <a:p>
                <a:pPr marL="0" indent="0">
                  <a:buNone/>
                </a:pPr>
                <a:endParaRPr lang="en-US" sz="2200" spc="10" dirty="0">
                  <a:cs typeface="LM Sans 12"/>
                </a:endParaRPr>
              </a:p>
              <a:p>
                <a:pPr marL="0" indent="0">
                  <a:buNone/>
                </a:pPr>
                <a:endParaRPr lang="en-US" sz="2200" spc="10" dirty="0" smtClean="0">
                  <a:cs typeface="LM Sans 12"/>
                </a:endParaRPr>
              </a:p>
              <a:p>
                <a:pPr marL="0" indent="0">
                  <a:buNone/>
                </a:pPr>
                <a:endParaRPr lang="en-US" sz="2200" spc="10" dirty="0">
                  <a:cs typeface="LM Sans 12"/>
                </a:endParaRPr>
              </a:p>
              <a:p>
                <a:pPr marL="0" indent="0">
                  <a:buNone/>
                </a:pPr>
                <a:endParaRPr lang="en-US" sz="2200" spc="10" dirty="0" smtClean="0">
                  <a:cs typeface="LM Sans 12"/>
                </a:endParaRPr>
              </a:p>
              <a:p>
                <a:pPr marL="0" indent="0">
                  <a:buNone/>
                </a:pPr>
                <a:endParaRPr lang="en-US" sz="2200" spc="10" dirty="0">
                  <a:cs typeface="LM Sans 12"/>
                </a:endParaRPr>
              </a:p>
              <a:p>
                <a:pPr marL="0" indent="0">
                  <a:buNone/>
                </a:pPr>
                <a:endParaRPr lang="en-US" sz="2200" spc="10" dirty="0" smtClean="0">
                  <a:cs typeface="LM Sans 12"/>
                </a:endParaRPr>
              </a:p>
              <a:p>
                <a:pPr marL="0" indent="0">
                  <a:buNone/>
                </a:pPr>
                <a:endParaRPr lang="en-US" sz="2200" spc="10" dirty="0">
                  <a:cs typeface="LM Sans 12"/>
                </a:endParaRPr>
              </a:p>
              <a:p>
                <a:pPr marL="0" indent="0">
                  <a:buNone/>
                </a:pPr>
                <a:endParaRPr lang="en-US" sz="2200" spc="10" dirty="0" smtClean="0">
                  <a:cs typeface="LM Sans 12"/>
                </a:endParaRPr>
              </a:p>
              <a:p>
                <a:pPr marL="0" indent="0">
                  <a:buNone/>
                </a:pPr>
                <a:r>
                  <a:rPr lang="en-US" sz="2200" spc="10" dirty="0" smtClean="0">
                    <a:cs typeface="LM Sans 12"/>
                  </a:rPr>
                  <a:t>Here </a:t>
                </a:r>
                <a:r>
                  <a:rPr lang="en-US" sz="2200" spc="15" dirty="0">
                    <a:cs typeface="LM Sans 12"/>
                  </a:rPr>
                  <a:t>N =</a:t>
                </a:r>
                <a:r>
                  <a:rPr lang="en-US" sz="2200" spc="-100" dirty="0">
                    <a:cs typeface="LM Sans 12"/>
                  </a:rPr>
                  <a:t/>
                </a:r>
                <a:r>
                  <a:rPr lang="en-US" sz="2200" spc="10" dirty="0">
                    <a:cs typeface="LM Sans 12"/>
                  </a:rPr>
                  <a:t>120, </a:t>
                </a:r>
                <a:r>
                  <a:rPr lang="en-US" sz="2200" dirty="0"/>
                  <a:t>The cumulative frequency just greater than </a:t>
                </a:r>
                <a14:m>
                  <m:oMath xmlns:m="http://schemas.openxmlformats.org/officeDocument/2006/math">
                    <m:f>
                      <m:fPr>
                        <m:ctrlPr>
                          <a:rPr lang="en-US" sz="2200" i="1" spc="10">
                            <a:latin typeface="Cambria Math"/>
                          </a:rPr>
                        </m:ctrlPr>
                      </m:fPr>
                      <m:num>
                        <m:r>
                          <a:rPr lang="en-US" sz="2200" i="1" spc="10">
                            <a:latin typeface="Cambria Math"/>
                          </a:rPr>
                          <m:t>𝑁</m:t>
                        </m:r>
                      </m:num>
                      <m:den>
                        <m:r>
                          <a:rPr lang="en-US" sz="2200" i="1" spc="10">
                            <a:latin typeface="Cambria Math"/>
                          </a:rPr>
                          <m:t>2</m:t>
                        </m:r>
                      </m:den>
                    </m:f>
                  </m:oMath>
                </a14:m>
                <a:r>
                  <a:rPr lang="en-US" sz="2200" dirty="0"/>
                  <a:t> is 65 and the 2 value of x corresponding to 65 is 5. Therefore, median is 5.</a:t>
                </a: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181600"/>
              </a:xfrm>
              <a:blipFill rotWithShape="1">
                <a:blip r:embed="rId2"/>
                <a:stretch>
                  <a:fillRect l="-963" t="-1412" b="-4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34351EB-F15D-4C53-97BD-40E24803C755}"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614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19200" y="817163"/>
            <a:ext cx="6096000" cy="420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spTree>
    <p:extLst>
      <p:ext uri="{BB962C8B-B14F-4D97-AF65-F5344CB8AC3E}">
        <p14:creationId xmlns:p14="http://schemas.microsoft.com/office/powerpoint/2010/main" xmlns="" val="2890189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1000"/>
                                        <p:tgtEl>
                                          <p:spTgt spid="6147"/>
                                        </p:tgtEl>
                                      </p:cBhvr>
                                    </p:animEffect>
                                    <p:anim calcmode="lin" valueType="num">
                                      <p:cBhvr>
                                        <p:cTn id="8" dur="1000" fill="hold"/>
                                        <p:tgtEl>
                                          <p:spTgt spid="6147"/>
                                        </p:tgtEl>
                                        <p:attrNameLst>
                                          <p:attrName>ppt_x</p:attrName>
                                        </p:attrNameLst>
                                      </p:cBhvr>
                                      <p:tavLst>
                                        <p:tav tm="0">
                                          <p:val>
                                            <p:strVal val="#ppt_x"/>
                                          </p:val>
                                        </p:tav>
                                        <p:tav tm="100000">
                                          <p:val>
                                            <p:strVal val="#ppt_x"/>
                                          </p:val>
                                        </p:tav>
                                      </p:tavLst>
                                    </p:anim>
                                    <p:anim calcmode="lin" valueType="num">
                                      <p:cBhvr>
                                        <p:cTn id="9"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1" end="11"/>
                                            </p:txEl>
                                          </p:spTgt>
                                        </p:tgtEl>
                                        <p:attrNameLst>
                                          <p:attrName>style.visibility</p:attrName>
                                        </p:attrNameLst>
                                      </p:cBhvr>
                                      <p:to>
                                        <p:strVal val="visible"/>
                                      </p:to>
                                    </p:set>
                                    <p:animEffect transition="in" filter="fade">
                                      <p:cBhvr>
                                        <p:cTn id="14" dur="1000"/>
                                        <p:tgtEl>
                                          <p:spTgt spid="3">
                                            <p:txEl>
                                              <p:pRg st="11" end="11"/>
                                            </p:txEl>
                                          </p:spTgt>
                                        </p:tgtEl>
                                      </p:cBhvr>
                                    </p:animEffect>
                                    <p:anim calcmode="lin" valueType="num">
                                      <p:cBhvr>
                                        <p:cTn id="1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a:lnSpc>
                    <a:spcPct val="100000"/>
                  </a:lnSpc>
                  <a:spcBef>
                    <a:spcPts val="5"/>
                  </a:spcBef>
                  <a:buFont typeface="Wingdings" pitchFamily="2" charset="2"/>
                  <a:buChar char="v"/>
                </a:pPr>
                <a:r>
                  <a:rPr lang="en-US" sz="2200" b="1" dirty="0" smtClean="0">
                    <a:solidFill>
                      <a:schemeClr val="tx1">
                        <a:lumMod val="85000"/>
                        <a:lumOff val="15000"/>
                      </a:schemeClr>
                    </a:solidFill>
                    <a:latin typeface="+mj-lt"/>
                    <a:cs typeface="LM Roman 12"/>
                  </a:rPr>
                  <a:t>Continuous </a:t>
                </a:r>
                <a:r>
                  <a:rPr lang="en-US" sz="2200" b="1" spc="-5" dirty="0">
                    <a:solidFill>
                      <a:schemeClr val="tx1">
                        <a:lumMod val="85000"/>
                        <a:lumOff val="15000"/>
                      </a:schemeClr>
                    </a:solidFill>
                    <a:latin typeface="+mj-lt"/>
                    <a:cs typeface="LM Roman 12"/>
                  </a:rPr>
                  <a:t>Frequency</a:t>
                </a:r>
                <a:r>
                  <a:rPr lang="en-US" sz="2200" b="1" spc="10" dirty="0">
                    <a:solidFill>
                      <a:schemeClr val="tx1">
                        <a:lumMod val="85000"/>
                        <a:lumOff val="15000"/>
                      </a:schemeClr>
                    </a:solidFill>
                    <a:latin typeface="+mj-lt"/>
                    <a:cs typeface="LM Roman 12"/>
                  </a:rPr>
                  <a:t> Distribution</a:t>
                </a:r>
                <a:endParaRPr lang="en-US" sz="2200" b="1" dirty="0">
                  <a:solidFill>
                    <a:schemeClr val="tx1">
                      <a:lumMod val="85000"/>
                      <a:lumOff val="15000"/>
                    </a:schemeClr>
                  </a:solidFill>
                  <a:latin typeface="+mj-lt"/>
                  <a:cs typeface="LM Roman 12"/>
                </a:endParaRPr>
              </a:p>
              <a:p>
                <a:pPr marL="0" indent="0">
                  <a:lnSpc>
                    <a:spcPct val="100000"/>
                  </a:lnSpc>
                  <a:spcBef>
                    <a:spcPts val="425"/>
                  </a:spcBef>
                  <a:buNone/>
                </a:pPr>
                <a:r>
                  <a:rPr lang="en-US" sz="2200" spc="5" dirty="0">
                    <a:solidFill>
                      <a:schemeClr val="tx1">
                        <a:lumMod val="85000"/>
                        <a:lumOff val="15000"/>
                      </a:schemeClr>
                    </a:solidFill>
                    <a:latin typeface="LM Sans 12"/>
                    <a:cs typeface="LM Sans 12"/>
                  </a:rPr>
                  <a:t>In this case, </a:t>
                </a:r>
                <a:r>
                  <a:rPr lang="en-US" sz="2200" spc="10" dirty="0">
                    <a:solidFill>
                      <a:schemeClr val="tx1">
                        <a:lumMod val="85000"/>
                        <a:lumOff val="15000"/>
                      </a:schemeClr>
                    </a:solidFill>
                    <a:latin typeface="LM Sans 12"/>
                    <a:cs typeface="LM Sans 12"/>
                  </a:rPr>
                  <a:t>the </a:t>
                </a:r>
                <a:r>
                  <a:rPr lang="en-US" sz="2200" spc="5" dirty="0">
                    <a:solidFill>
                      <a:schemeClr val="tx1">
                        <a:lumMod val="85000"/>
                        <a:lumOff val="15000"/>
                      </a:schemeClr>
                    </a:solidFill>
                    <a:latin typeface="LM Sans 12"/>
                    <a:cs typeface="LM Sans 12"/>
                  </a:rPr>
                  <a:t>class </a:t>
                </a:r>
                <a:r>
                  <a:rPr lang="en-US" sz="2200" spc="10" dirty="0">
                    <a:solidFill>
                      <a:schemeClr val="tx1">
                        <a:lumMod val="85000"/>
                        <a:lumOff val="15000"/>
                      </a:schemeClr>
                    </a:solidFill>
                    <a:latin typeface="LM Sans 12"/>
                    <a:cs typeface="LM Sans 12"/>
                  </a:rPr>
                  <a:t>corresponding </a:t>
                </a:r>
                <a:r>
                  <a:rPr lang="en-US" sz="2200" spc="5" dirty="0">
                    <a:solidFill>
                      <a:schemeClr val="tx1">
                        <a:lumMod val="85000"/>
                        <a:lumOff val="15000"/>
                      </a:schemeClr>
                    </a:solidFill>
                    <a:latin typeface="LM Sans 12"/>
                    <a:cs typeface="LM Sans 12"/>
                  </a:rPr>
                  <a:t>to </a:t>
                </a:r>
                <a:r>
                  <a:rPr lang="en-US" sz="2200" spc="10" dirty="0">
                    <a:solidFill>
                      <a:schemeClr val="tx1">
                        <a:lumMod val="85000"/>
                        <a:lumOff val="15000"/>
                      </a:schemeClr>
                    </a:solidFill>
                    <a:latin typeface="LM Sans 12"/>
                    <a:cs typeface="LM Sans 12"/>
                  </a:rPr>
                  <a:t>the </a:t>
                </a:r>
                <a:r>
                  <a:rPr lang="en-US" sz="2200" spc="5" dirty="0">
                    <a:solidFill>
                      <a:schemeClr val="tx1">
                        <a:lumMod val="85000"/>
                        <a:lumOff val="15000"/>
                      </a:schemeClr>
                    </a:solidFill>
                    <a:latin typeface="LM Sans 12"/>
                    <a:cs typeface="LM Sans 12"/>
                  </a:rPr>
                  <a:t>c.f. just</a:t>
                </a:r>
                <a:r>
                  <a:rPr lang="en-US" sz="2200" spc="-325" dirty="0">
                    <a:solidFill>
                      <a:schemeClr val="tx1">
                        <a:lumMod val="85000"/>
                        <a:lumOff val="15000"/>
                      </a:schemeClr>
                    </a:solidFill>
                    <a:latin typeface="LM Sans 12"/>
                    <a:cs typeface="LM Sans 12"/>
                  </a:rPr>
                  <a:t/>
                </a:r>
                <a:r>
                  <a:rPr lang="en-US" sz="2200" spc="5" dirty="0">
                    <a:solidFill>
                      <a:schemeClr val="tx1">
                        <a:lumMod val="85000"/>
                        <a:lumOff val="15000"/>
                      </a:schemeClr>
                    </a:solidFill>
                    <a:latin typeface="LM Sans 12"/>
                    <a:cs typeface="LM Sans 12"/>
                  </a:rPr>
                  <a:t>greater</a:t>
                </a:r>
                <a:endParaRPr lang="en-US" sz="2200" dirty="0">
                  <a:solidFill>
                    <a:schemeClr val="tx1">
                      <a:lumMod val="85000"/>
                      <a:lumOff val="15000"/>
                    </a:schemeClr>
                  </a:solidFill>
                  <a:latin typeface="LM Sans 12"/>
                  <a:cs typeface="LM Sans 12"/>
                </a:endParaRPr>
              </a:p>
              <a:p>
                <a:pPr marL="0" indent="0">
                  <a:buNone/>
                </a:pPr>
                <a:r>
                  <a:rPr lang="en-US" sz="2200" baseline="33816" dirty="0" smtClean="0">
                    <a:solidFill>
                      <a:schemeClr val="tx1">
                        <a:lumMod val="85000"/>
                        <a:lumOff val="15000"/>
                      </a:schemeClr>
                    </a:solidFill>
                    <a:latin typeface="LM Roman 8"/>
                    <a:cs typeface="LM Roman 8"/>
                  </a:rPr>
                  <a:t/>
                </a:r>
                <a:r>
                  <a:rPr lang="en-US" sz="2200" i="1" spc="15" dirty="0" smtClean="0">
                    <a:solidFill>
                      <a:schemeClr val="tx1">
                        <a:lumMod val="85000"/>
                        <a:lumOff val="15000"/>
                      </a:schemeClr>
                    </a:solidFill>
                    <a:latin typeface="LM Sans 12"/>
                    <a:cs typeface="LM Sans 12"/>
                  </a:rPr>
                  <a:t/>
                </a:r>
                <a:r>
                  <a:rPr lang="en-US" sz="2200" spc="10" dirty="0">
                    <a:latin typeface="LM Sans 12"/>
                    <a:cs typeface="LM Sans 12"/>
                  </a:rPr>
                  <a:t/>
                </a:r>
                <a14:m>
                  <m:oMath xmlns:m="http://schemas.openxmlformats.org/officeDocument/2006/math">
                    <m:f>
                      <m:fPr>
                        <m:ctrlPr>
                          <a:rPr lang="en-US" sz="2200" i="1" spc="10">
                            <a:latin typeface="Cambria Math"/>
                          </a:rPr>
                        </m:ctrlPr>
                      </m:fPr>
                      <m:num>
                        <m:r>
                          <a:rPr lang="en-US" sz="2200" i="1" spc="10">
                            <a:latin typeface="Cambria Math"/>
                          </a:rPr>
                          <m:t>𝑁</m:t>
                        </m:r>
                      </m:num>
                      <m:den>
                        <m:r>
                          <a:rPr lang="en-US" sz="2200" i="1" spc="10">
                            <a:latin typeface="Cambria Math"/>
                          </a:rPr>
                          <m:t>2</m:t>
                        </m:r>
                      </m:den>
                    </m:f>
                  </m:oMath>
                </a14:m>
                <a:r>
                  <a:rPr lang="en-US" sz="2200" spc="5" dirty="0" smtClean="0">
                    <a:solidFill>
                      <a:schemeClr val="tx1">
                        <a:lumMod val="85000"/>
                        <a:lumOff val="15000"/>
                      </a:schemeClr>
                    </a:solidFill>
                    <a:latin typeface="LM Sans 12"/>
                    <a:cs typeface="LM Sans 12"/>
                  </a:rPr>
                  <a:t>is called</a:t>
                </a:r>
                <a:r>
                  <a:rPr lang="en-US" sz="2200" spc="130" dirty="0" smtClean="0">
                    <a:solidFill>
                      <a:schemeClr val="tx1">
                        <a:lumMod val="85000"/>
                        <a:lumOff val="15000"/>
                      </a:schemeClr>
                    </a:solidFill>
                    <a:latin typeface="LM Sans 12"/>
                    <a:cs typeface="LM Sans 12"/>
                  </a:rPr>
                  <a:t/>
                </a:r>
                <a:r>
                  <a:rPr lang="en-US" sz="2200" spc="10" dirty="0" smtClean="0">
                    <a:solidFill>
                      <a:schemeClr val="tx1">
                        <a:lumMod val="85000"/>
                        <a:lumOff val="15000"/>
                      </a:schemeClr>
                    </a:solidFill>
                    <a:latin typeface="LM Sans 12"/>
                    <a:cs typeface="LM Sans 12"/>
                  </a:rPr>
                  <a:t>the median</a:t>
                </a:r>
                <a:r>
                  <a:rPr lang="en-US" sz="2200" spc="20" dirty="0" smtClean="0">
                    <a:solidFill>
                      <a:schemeClr val="tx1">
                        <a:lumMod val="85000"/>
                        <a:lumOff val="15000"/>
                      </a:schemeClr>
                    </a:solidFill>
                    <a:latin typeface="LM Sans 12"/>
                    <a:cs typeface="LM Sans 12"/>
                  </a:rPr>
                  <a:t/>
                </a:r>
                <a:r>
                  <a:rPr lang="en-US" sz="2200" spc="5" dirty="0" smtClean="0">
                    <a:solidFill>
                      <a:schemeClr val="tx1">
                        <a:lumMod val="85000"/>
                        <a:lumOff val="15000"/>
                      </a:schemeClr>
                    </a:solidFill>
                    <a:latin typeface="LM Sans 12"/>
                    <a:cs typeface="LM Sans 12"/>
                  </a:rPr>
                  <a:t>class	</a:t>
                </a:r>
                <a:r>
                  <a:rPr lang="en-US" sz="2200" spc="10" dirty="0" smtClean="0">
                    <a:solidFill>
                      <a:schemeClr val="tx1">
                        <a:lumMod val="85000"/>
                        <a:lumOff val="15000"/>
                      </a:schemeClr>
                    </a:solidFill>
                    <a:latin typeface="LM Sans 12"/>
                    <a:cs typeface="LM Sans 12"/>
                  </a:rPr>
                  <a:t>and the value </a:t>
                </a:r>
                <a:r>
                  <a:rPr lang="en-US" sz="2200" spc="5" dirty="0" smtClean="0">
                    <a:solidFill>
                      <a:schemeClr val="tx1">
                        <a:lumMod val="85000"/>
                        <a:lumOff val="15000"/>
                      </a:schemeClr>
                    </a:solidFill>
                    <a:latin typeface="LM Sans 12"/>
                    <a:cs typeface="LM Sans 12"/>
                  </a:rPr>
                  <a:t>of </a:t>
                </a:r>
                <a:r>
                  <a:rPr lang="en-US" sz="2200" spc="10" dirty="0" smtClean="0">
                    <a:solidFill>
                      <a:schemeClr val="tx1">
                        <a:lumMod val="85000"/>
                        <a:lumOff val="15000"/>
                      </a:schemeClr>
                    </a:solidFill>
                    <a:latin typeface="LM Sans 12"/>
                    <a:cs typeface="LM Sans 12"/>
                  </a:rPr>
                  <a:t>median</a:t>
                </a:r>
                <a:r>
                  <a:rPr lang="en-US" sz="2200" spc="-60" dirty="0" smtClean="0">
                    <a:solidFill>
                      <a:schemeClr val="tx1">
                        <a:lumMod val="85000"/>
                        <a:lumOff val="15000"/>
                      </a:schemeClr>
                    </a:solidFill>
                    <a:latin typeface="LM Sans 12"/>
                    <a:cs typeface="LM Sans 12"/>
                  </a:rPr>
                  <a:t/>
                </a:r>
                <a:r>
                  <a:rPr lang="en-US" sz="2200" spc="5" dirty="0" smtClean="0">
                    <a:solidFill>
                      <a:schemeClr val="tx1">
                        <a:lumMod val="85000"/>
                        <a:lumOff val="15000"/>
                      </a:schemeClr>
                    </a:solidFill>
                    <a:latin typeface="LM Sans 12"/>
                    <a:cs typeface="LM Sans 12"/>
                  </a:rPr>
                  <a:t>is</a:t>
                </a:r>
                <a:endParaRPr lang="en-US" sz="2200" dirty="0" smtClean="0">
                  <a:solidFill>
                    <a:schemeClr val="tx1">
                      <a:lumMod val="85000"/>
                      <a:lumOff val="15000"/>
                    </a:schemeClr>
                  </a:solidFill>
                  <a:latin typeface="LM Sans 12"/>
                  <a:cs typeface="LM Sans 12"/>
                </a:endParaRPr>
              </a:p>
              <a:p>
                <a:pPr marL="0" indent="0">
                  <a:buNone/>
                </a:pPr>
                <a:r>
                  <a:rPr lang="en-US" sz="2200" spc="10" dirty="0" smtClean="0">
                    <a:solidFill>
                      <a:schemeClr val="tx1">
                        <a:lumMod val="85000"/>
                        <a:lumOff val="15000"/>
                      </a:schemeClr>
                    </a:solidFill>
                    <a:latin typeface="LM Sans 12"/>
                    <a:cs typeface="LM Sans 12"/>
                  </a:rPr>
                  <a:t>obtained </a:t>
                </a:r>
                <a:r>
                  <a:rPr lang="en-US" sz="2200" spc="-15" dirty="0">
                    <a:solidFill>
                      <a:schemeClr val="tx1">
                        <a:lumMod val="85000"/>
                        <a:lumOff val="15000"/>
                      </a:schemeClr>
                    </a:solidFill>
                    <a:latin typeface="LM Sans 12"/>
                    <a:cs typeface="LM Sans 12"/>
                  </a:rPr>
                  <a:t>by </a:t>
                </a:r>
                <a:r>
                  <a:rPr lang="en-US" sz="2200" spc="10" dirty="0">
                    <a:solidFill>
                      <a:schemeClr val="tx1">
                        <a:lumMod val="85000"/>
                        <a:lumOff val="15000"/>
                      </a:schemeClr>
                    </a:solidFill>
                    <a:latin typeface="LM Sans 12"/>
                    <a:cs typeface="LM Sans 12"/>
                  </a:rPr>
                  <a:t>the</a:t>
                </a:r>
                <a:r>
                  <a:rPr lang="en-US" sz="2200" spc="-35" dirty="0">
                    <a:solidFill>
                      <a:schemeClr val="tx1">
                        <a:lumMod val="85000"/>
                        <a:lumOff val="15000"/>
                      </a:schemeClr>
                    </a:solidFill>
                    <a:latin typeface="LM Sans 12"/>
                    <a:cs typeface="LM Sans 12"/>
                  </a:rPr>
                  <a:t/>
                </a:r>
                <a:r>
                  <a:rPr lang="en-US" sz="2200" dirty="0">
                    <a:solidFill>
                      <a:schemeClr val="tx1">
                        <a:lumMod val="85000"/>
                        <a:lumOff val="15000"/>
                      </a:schemeClr>
                    </a:solidFill>
                    <a:latin typeface="LM Sans 12"/>
                    <a:cs typeface="LM Sans 12"/>
                  </a:rPr>
                  <a:t>formula</a:t>
                </a:r>
                <a:r>
                  <a:rPr lang="en-US" sz="2200" dirty="0" smtClean="0">
                    <a:solidFill>
                      <a:schemeClr val="tx1">
                        <a:lumMod val="85000"/>
                        <a:lumOff val="15000"/>
                      </a:schemeClr>
                    </a:solidFill>
                    <a:latin typeface="LM Sans 12"/>
                    <a:cs typeface="LM Sans 12"/>
                  </a:rPr>
                  <a:t>:</a:t>
                </a:r>
              </a:p>
              <a:p>
                <a:pPr marL="0" indent="0">
                  <a:buNone/>
                </a:pPr>
                <a:endParaRPr lang="en-US" sz="2200" dirty="0" smtClean="0">
                  <a:solidFill>
                    <a:schemeClr val="tx1">
                      <a:lumMod val="95000"/>
                      <a:lumOff val="5000"/>
                    </a:schemeClr>
                  </a:solidFill>
                  <a:latin typeface="LM Sans 12"/>
                  <a:cs typeface="LM Sans 12"/>
                </a:endParaRPr>
              </a:p>
              <a:p>
                <a:pPr marL="0" indent="0">
                  <a:lnSpc>
                    <a:spcPct val="100000"/>
                  </a:lnSpc>
                  <a:spcBef>
                    <a:spcPts val="570"/>
                  </a:spcBef>
                  <a:buNone/>
                </a:pPr>
                <a:r>
                  <a:rPr lang="en-US" sz="2200" spc="10" dirty="0" smtClean="0">
                    <a:solidFill>
                      <a:schemeClr val="tx1">
                        <a:lumMod val="85000"/>
                        <a:lumOff val="15000"/>
                      </a:schemeClr>
                    </a:solidFill>
                    <a:latin typeface="+mj-lt"/>
                    <a:cs typeface="LM Sans 12"/>
                  </a:rPr>
                  <a:t>where</a:t>
                </a:r>
                <a:endParaRPr lang="en-US" sz="2200" dirty="0" smtClean="0">
                  <a:solidFill>
                    <a:schemeClr val="tx1">
                      <a:lumMod val="85000"/>
                      <a:lumOff val="15000"/>
                    </a:schemeClr>
                  </a:solidFill>
                  <a:latin typeface="+mj-lt"/>
                  <a:cs typeface="LM Sans 12"/>
                </a:endParaRPr>
              </a:p>
              <a:p>
                <a:pPr marL="992505">
                  <a:lnSpc>
                    <a:spcPct val="100000"/>
                  </a:lnSpc>
                  <a:spcBef>
                    <a:spcPts val="475"/>
                  </a:spcBef>
                  <a:tabLst>
                    <a:tab pos="1171575" algn="l"/>
                  </a:tabLst>
                </a:pPr>
                <a:r>
                  <a:rPr lang="en-US" sz="2200" i="1" spc="5" dirty="0">
                    <a:solidFill>
                      <a:schemeClr val="tx1">
                        <a:lumMod val="85000"/>
                        <a:lumOff val="15000"/>
                      </a:schemeClr>
                    </a:solidFill>
                    <a:latin typeface="+mj-lt"/>
                    <a:cs typeface="LM Sans 12"/>
                  </a:rPr>
                  <a:t>l	</a:t>
                </a:r>
                <a:r>
                  <a:rPr lang="en-US" sz="2200" spc="5" dirty="0">
                    <a:solidFill>
                      <a:schemeClr val="tx1">
                        <a:lumMod val="85000"/>
                        <a:lumOff val="15000"/>
                      </a:schemeClr>
                    </a:solidFill>
                    <a:latin typeface="+mj-lt"/>
                    <a:cs typeface="LM Sans 12"/>
                  </a:rPr>
                  <a:t>is </a:t>
                </a:r>
                <a:r>
                  <a:rPr lang="en-US" sz="2200" spc="10" dirty="0">
                    <a:solidFill>
                      <a:schemeClr val="tx1">
                        <a:lumMod val="85000"/>
                        <a:lumOff val="15000"/>
                      </a:schemeClr>
                    </a:solidFill>
                    <a:latin typeface="+mj-lt"/>
                    <a:cs typeface="LM Sans 12"/>
                  </a:rPr>
                  <a:t>the </a:t>
                </a:r>
                <a:r>
                  <a:rPr lang="en-US" sz="2200" spc="-10" dirty="0">
                    <a:solidFill>
                      <a:schemeClr val="tx1">
                        <a:lumMod val="85000"/>
                        <a:lumOff val="15000"/>
                      </a:schemeClr>
                    </a:solidFill>
                    <a:latin typeface="+mj-lt"/>
                    <a:cs typeface="LM Sans 12"/>
                  </a:rPr>
                  <a:t>lower </a:t>
                </a:r>
                <a:r>
                  <a:rPr lang="en-US" sz="2200" spc="5" dirty="0">
                    <a:solidFill>
                      <a:schemeClr val="tx1">
                        <a:lumMod val="85000"/>
                        <a:lumOff val="15000"/>
                      </a:schemeClr>
                    </a:solidFill>
                    <a:latin typeface="+mj-lt"/>
                    <a:cs typeface="LM Sans 12"/>
                  </a:rPr>
                  <a:t>limit of the</a:t>
                </a:r>
                <a:r>
                  <a:rPr lang="en-US" sz="2200" spc="25" dirty="0">
                    <a:solidFill>
                      <a:schemeClr val="tx1">
                        <a:lumMod val="85000"/>
                        <a:lumOff val="15000"/>
                      </a:schemeClr>
                    </a:solidFill>
                    <a:latin typeface="+mj-lt"/>
                    <a:cs typeface="LM Sans 12"/>
                  </a:rPr>
                  <a:t/>
                </a:r>
                <a:r>
                  <a:rPr lang="en-US" sz="2200" spc="5" dirty="0">
                    <a:solidFill>
                      <a:schemeClr val="tx1">
                        <a:lumMod val="85000"/>
                        <a:lumOff val="15000"/>
                      </a:schemeClr>
                    </a:solidFill>
                    <a:latin typeface="+mj-lt"/>
                    <a:cs typeface="LM Sans 12"/>
                  </a:rPr>
                  <a:t>class,</a:t>
                </a:r>
                <a:endParaRPr lang="en-US" sz="2200" dirty="0">
                  <a:solidFill>
                    <a:schemeClr val="tx1">
                      <a:lumMod val="85000"/>
                      <a:lumOff val="15000"/>
                    </a:schemeClr>
                  </a:solidFill>
                  <a:latin typeface="+mj-lt"/>
                  <a:cs typeface="LM Sans 12"/>
                </a:endParaRPr>
              </a:p>
              <a:p>
                <a:pPr marL="951865">
                  <a:lnSpc>
                    <a:spcPct val="100000"/>
                  </a:lnSpc>
                  <a:spcBef>
                    <a:spcPts val="480"/>
                  </a:spcBef>
                  <a:tabLst>
                    <a:tab pos="1171575" algn="l"/>
                  </a:tabLst>
                </a:pPr>
                <a:r>
                  <a:rPr lang="en-US" sz="2200" i="1" spc="5" dirty="0" smtClean="0">
                    <a:solidFill>
                      <a:schemeClr val="tx1">
                        <a:lumMod val="85000"/>
                        <a:lumOff val="15000"/>
                      </a:schemeClr>
                    </a:solidFill>
                    <a:latin typeface="+mj-lt"/>
                    <a:cs typeface="LM Sans 12"/>
                  </a:rPr>
                  <a:t>f</a:t>
                </a:r>
                <a:r>
                  <a:rPr lang="en-US" sz="2200" i="1" spc="5" dirty="0">
                    <a:solidFill>
                      <a:schemeClr val="tx1">
                        <a:lumMod val="85000"/>
                        <a:lumOff val="15000"/>
                      </a:schemeClr>
                    </a:solidFill>
                    <a:latin typeface="+mj-lt"/>
                    <a:cs typeface="LM Sans 12"/>
                  </a:rPr>
                  <a:t/>
                </a:r>
                <a:r>
                  <a:rPr lang="en-US" sz="2200" spc="5" dirty="0">
                    <a:solidFill>
                      <a:schemeClr val="tx1">
                        <a:lumMod val="85000"/>
                        <a:lumOff val="15000"/>
                      </a:schemeClr>
                    </a:solidFill>
                    <a:latin typeface="+mj-lt"/>
                    <a:cs typeface="LM Sans 12"/>
                  </a:rPr>
                  <a:t>is </a:t>
                </a:r>
                <a:r>
                  <a:rPr lang="en-US" sz="2200" spc="10" dirty="0">
                    <a:solidFill>
                      <a:schemeClr val="tx1">
                        <a:lumMod val="85000"/>
                        <a:lumOff val="15000"/>
                      </a:schemeClr>
                    </a:solidFill>
                    <a:latin typeface="+mj-lt"/>
                    <a:cs typeface="LM Sans 12"/>
                  </a:rPr>
                  <a:t>the frequency </a:t>
                </a:r>
                <a:r>
                  <a:rPr lang="en-US" sz="2200" spc="5" dirty="0">
                    <a:solidFill>
                      <a:schemeClr val="tx1">
                        <a:lumMod val="85000"/>
                        <a:lumOff val="15000"/>
                      </a:schemeClr>
                    </a:solidFill>
                    <a:latin typeface="+mj-lt"/>
                    <a:cs typeface="LM Sans 12"/>
                  </a:rPr>
                  <a:t>of </a:t>
                </a:r>
                <a:r>
                  <a:rPr lang="en-US" sz="2200" spc="10" dirty="0">
                    <a:solidFill>
                      <a:schemeClr val="tx1">
                        <a:lumMod val="85000"/>
                        <a:lumOff val="15000"/>
                      </a:schemeClr>
                    </a:solidFill>
                    <a:latin typeface="+mj-lt"/>
                    <a:cs typeface="LM Sans 12"/>
                  </a:rPr>
                  <a:t>the median</a:t>
                </a:r>
                <a:r>
                  <a:rPr lang="en-US" sz="2200" spc="-15" dirty="0">
                    <a:solidFill>
                      <a:schemeClr val="tx1">
                        <a:lumMod val="85000"/>
                        <a:lumOff val="15000"/>
                      </a:schemeClr>
                    </a:solidFill>
                    <a:latin typeface="+mj-lt"/>
                    <a:cs typeface="LM Sans 12"/>
                  </a:rPr>
                  <a:t/>
                </a:r>
                <a:r>
                  <a:rPr lang="en-US" sz="2200" spc="5" dirty="0">
                    <a:solidFill>
                      <a:schemeClr val="tx1">
                        <a:lumMod val="85000"/>
                        <a:lumOff val="15000"/>
                      </a:schemeClr>
                    </a:solidFill>
                    <a:latin typeface="+mj-lt"/>
                    <a:cs typeface="LM Sans 12"/>
                  </a:rPr>
                  <a:t>class,</a:t>
                </a:r>
                <a:endParaRPr lang="en-US" sz="2200" dirty="0">
                  <a:solidFill>
                    <a:schemeClr val="tx1">
                      <a:lumMod val="85000"/>
                      <a:lumOff val="15000"/>
                    </a:schemeClr>
                  </a:solidFill>
                  <a:latin typeface="+mj-lt"/>
                  <a:cs typeface="LM Sans 12"/>
                </a:endParaRPr>
              </a:p>
              <a:p>
                <a:pPr marL="949325">
                  <a:lnSpc>
                    <a:spcPct val="100000"/>
                  </a:lnSpc>
                  <a:spcBef>
                    <a:spcPts val="475"/>
                  </a:spcBef>
                </a:pPr>
                <a:r>
                  <a:rPr lang="en-US" sz="2200" i="1" spc="10" dirty="0">
                    <a:solidFill>
                      <a:schemeClr val="tx1">
                        <a:lumMod val="85000"/>
                        <a:lumOff val="15000"/>
                      </a:schemeClr>
                    </a:solidFill>
                    <a:latin typeface="+mj-lt"/>
                    <a:cs typeface="LM Sans 12"/>
                  </a:rPr>
                  <a:t>h </a:t>
                </a:r>
                <a:r>
                  <a:rPr lang="en-US" sz="2200" spc="5" dirty="0">
                    <a:solidFill>
                      <a:schemeClr val="tx1">
                        <a:lumMod val="85000"/>
                        <a:lumOff val="15000"/>
                      </a:schemeClr>
                    </a:solidFill>
                    <a:latin typeface="+mj-lt"/>
                    <a:cs typeface="LM Sans 12"/>
                  </a:rPr>
                  <a:t>is </a:t>
                </a:r>
                <a:r>
                  <a:rPr lang="en-US" sz="2200" spc="10" dirty="0">
                    <a:solidFill>
                      <a:schemeClr val="tx1">
                        <a:lumMod val="85000"/>
                        <a:lumOff val="15000"/>
                      </a:schemeClr>
                    </a:solidFill>
                    <a:latin typeface="+mj-lt"/>
                    <a:cs typeface="LM Sans 12"/>
                  </a:rPr>
                  <a:t>the magnitude </a:t>
                </a:r>
                <a:r>
                  <a:rPr lang="en-US" sz="2200" spc="5" dirty="0">
                    <a:solidFill>
                      <a:schemeClr val="tx1">
                        <a:lumMod val="85000"/>
                        <a:lumOff val="15000"/>
                      </a:schemeClr>
                    </a:solidFill>
                    <a:latin typeface="+mj-lt"/>
                    <a:cs typeface="LM Sans 12"/>
                  </a:rPr>
                  <a:t>of </a:t>
                </a:r>
                <a:r>
                  <a:rPr lang="en-US" sz="2200" spc="10" dirty="0">
                    <a:solidFill>
                      <a:schemeClr val="tx1">
                        <a:lumMod val="85000"/>
                        <a:lumOff val="15000"/>
                      </a:schemeClr>
                    </a:solidFill>
                    <a:latin typeface="+mj-lt"/>
                    <a:cs typeface="LM Sans 12"/>
                  </a:rPr>
                  <a:t>the median</a:t>
                </a:r>
                <a:r>
                  <a:rPr lang="en-US" sz="2200" spc="-260" dirty="0">
                    <a:solidFill>
                      <a:schemeClr val="tx1">
                        <a:lumMod val="85000"/>
                        <a:lumOff val="15000"/>
                      </a:schemeClr>
                    </a:solidFill>
                    <a:latin typeface="+mj-lt"/>
                    <a:cs typeface="LM Sans 12"/>
                  </a:rPr>
                  <a:t/>
                </a:r>
                <a:r>
                  <a:rPr lang="en-US" sz="2200" spc="5" dirty="0">
                    <a:solidFill>
                      <a:schemeClr val="tx1">
                        <a:lumMod val="85000"/>
                        <a:lumOff val="15000"/>
                      </a:schemeClr>
                    </a:solidFill>
                    <a:latin typeface="+mj-lt"/>
                    <a:cs typeface="LM Sans 12"/>
                  </a:rPr>
                  <a:t>class,</a:t>
                </a:r>
                <a:endParaRPr lang="en-US" sz="2200" dirty="0">
                  <a:solidFill>
                    <a:schemeClr val="tx1">
                      <a:lumMod val="85000"/>
                      <a:lumOff val="15000"/>
                    </a:schemeClr>
                  </a:solidFill>
                  <a:latin typeface="+mj-lt"/>
                  <a:cs typeface="LM Sans 12"/>
                </a:endParaRPr>
              </a:p>
              <a:p>
                <a:pPr marL="950594">
                  <a:lnSpc>
                    <a:spcPct val="100000"/>
                  </a:lnSpc>
                  <a:spcBef>
                    <a:spcPts val="475"/>
                  </a:spcBef>
                </a:pPr>
                <a:r>
                  <a:rPr lang="en-US" sz="2200" i="1" spc="10" dirty="0">
                    <a:solidFill>
                      <a:schemeClr val="tx1">
                        <a:lumMod val="85000"/>
                        <a:lumOff val="15000"/>
                      </a:schemeClr>
                    </a:solidFill>
                    <a:latin typeface="+mj-lt"/>
                    <a:cs typeface="LM Sans 12"/>
                  </a:rPr>
                  <a:t>c </a:t>
                </a:r>
                <a:r>
                  <a:rPr lang="en-US" sz="2200" spc="5" dirty="0">
                    <a:solidFill>
                      <a:schemeClr val="tx1">
                        <a:lumMod val="85000"/>
                        <a:lumOff val="15000"/>
                      </a:schemeClr>
                    </a:solidFill>
                    <a:latin typeface="+mj-lt"/>
                    <a:cs typeface="LM Sans 12"/>
                  </a:rPr>
                  <a:t>is </a:t>
                </a:r>
                <a:r>
                  <a:rPr lang="en-US" sz="2200" spc="10" dirty="0">
                    <a:solidFill>
                      <a:schemeClr val="tx1">
                        <a:lumMod val="85000"/>
                        <a:lumOff val="15000"/>
                      </a:schemeClr>
                    </a:solidFill>
                    <a:latin typeface="+mj-lt"/>
                    <a:cs typeface="LM Sans 12"/>
                  </a:rPr>
                  <a:t>the </a:t>
                </a:r>
                <a:r>
                  <a:rPr lang="en-US" sz="2200" spc="5" dirty="0">
                    <a:solidFill>
                      <a:schemeClr val="tx1">
                        <a:lumMod val="85000"/>
                        <a:lumOff val="15000"/>
                      </a:schemeClr>
                    </a:solidFill>
                    <a:latin typeface="+mj-lt"/>
                    <a:cs typeface="LM Sans 12"/>
                  </a:rPr>
                  <a:t>c.f. of </a:t>
                </a:r>
                <a:r>
                  <a:rPr lang="en-US" sz="2200" spc="10" dirty="0">
                    <a:solidFill>
                      <a:schemeClr val="tx1">
                        <a:lumMod val="85000"/>
                        <a:lumOff val="15000"/>
                      </a:schemeClr>
                    </a:solidFill>
                    <a:latin typeface="+mj-lt"/>
                    <a:cs typeface="LM Sans 12"/>
                  </a:rPr>
                  <a:t>the </a:t>
                </a:r>
                <a:r>
                  <a:rPr lang="en-US" sz="2200" spc="5" dirty="0">
                    <a:solidFill>
                      <a:schemeClr val="tx1">
                        <a:lumMod val="85000"/>
                        <a:lumOff val="15000"/>
                      </a:schemeClr>
                    </a:solidFill>
                    <a:latin typeface="+mj-lt"/>
                    <a:cs typeface="LM Sans 12"/>
                  </a:rPr>
                  <a:t>class preceding </a:t>
                </a:r>
                <a:r>
                  <a:rPr lang="en-US" sz="2200" spc="10" dirty="0">
                    <a:solidFill>
                      <a:schemeClr val="tx1">
                        <a:lumMod val="85000"/>
                        <a:lumOff val="15000"/>
                      </a:schemeClr>
                    </a:solidFill>
                    <a:latin typeface="+mj-lt"/>
                    <a:cs typeface="LM Sans 12"/>
                  </a:rPr>
                  <a:t>the median</a:t>
                </a:r>
                <a:r>
                  <a:rPr lang="en-US" sz="2200" spc="25" dirty="0">
                    <a:solidFill>
                      <a:schemeClr val="tx1">
                        <a:lumMod val="85000"/>
                        <a:lumOff val="15000"/>
                      </a:schemeClr>
                    </a:solidFill>
                    <a:latin typeface="+mj-lt"/>
                    <a:cs typeface="LM Sans 12"/>
                  </a:rPr>
                  <a:t/>
                </a:r>
                <a:r>
                  <a:rPr lang="en-US" sz="2200" spc="5" dirty="0">
                    <a:solidFill>
                      <a:schemeClr val="tx1">
                        <a:lumMod val="85000"/>
                        <a:lumOff val="15000"/>
                      </a:schemeClr>
                    </a:solidFill>
                    <a:latin typeface="+mj-lt"/>
                    <a:cs typeface="LM Sans 12"/>
                  </a:rPr>
                  <a:t>class,</a:t>
                </a:r>
                <a:endParaRPr lang="en-US" sz="2200" dirty="0">
                  <a:solidFill>
                    <a:schemeClr val="tx1">
                      <a:lumMod val="85000"/>
                      <a:lumOff val="15000"/>
                    </a:schemeClr>
                  </a:solidFill>
                  <a:latin typeface="+mj-lt"/>
                  <a:cs typeface="LM Sans 12"/>
                </a:endParaRPr>
              </a:p>
              <a:p>
                <a:pPr marL="895350">
                  <a:spcBef>
                    <a:spcPts val="480"/>
                  </a:spcBef>
                </a:pPr>
                <a:r>
                  <a:rPr lang="en-US" sz="2200" spc="10" dirty="0">
                    <a:solidFill>
                      <a:schemeClr val="tx1">
                        <a:lumMod val="85000"/>
                        <a:lumOff val="15000"/>
                      </a:schemeClr>
                    </a:solidFill>
                    <a:latin typeface="+mj-lt"/>
                    <a:cs typeface="LM Sans 12"/>
                  </a:rPr>
                  <a:t/>
                </a:r>
                <a:r>
                  <a:rPr lang="en-US" sz="2200" i="1" spc="15" dirty="0">
                    <a:solidFill>
                      <a:schemeClr val="tx1">
                        <a:lumMod val="85000"/>
                        <a:lumOff val="15000"/>
                      </a:schemeClr>
                    </a:solidFill>
                    <a:latin typeface="+mj-lt"/>
                    <a:cs typeface="LM Sans 12"/>
                  </a:rPr>
                  <a:t>N</a:t>
                </a:r>
                <a:r>
                  <a:rPr lang="en-US" sz="2200" i="1" spc="-80" dirty="0">
                    <a:solidFill>
                      <a:schemeClr val="tx1">
                        <a:lumMod val="85000"/>
                        <a:lumOff val="15000"/>
                      </a:schemeClr>
                    </a:solidFill>
                    <a:latin typeface="+mj-lt"/>
                    <a:cs typeface="LM Sans 12"/>
                  </a:rPr>
                  <a:t/>
                </a:r>
                <a:r>
                  <a:rPr lang="en-US" sz="2200" spc="15" dirty="0">
                    <a:solidFill>
                      <a:schemeClr val="tx1">
                        <a:lumMod val="85000"/>
                        <a:lumOff val="15000"/>
                      </a:schemeClr>
                    </a:solidFill>
                    <a:latin typeface="+mj-lt"/>
                    <a:cs typeface="LM Sans 12"/>
                  </a:rPr>
                  <a:t>=</a:t>
                </a:r>
                <a14:m>
                  <m:oMath xmlns:m="http://schemas.openxmlformats.org/officeDocument/2006/math">
                    <m:nary>
                      <m:naryPr>
                        <m:chr m:val="∑"/>
                        <m:ctrlPr>
                          <a:rPr lang="en-US" sz="2200" i="1">
                            <a:solidFill>
                              <a:schemeClr val="tx1">
                                <a:lumMod val="85000"/>
                                <a:lumOff val="15000"/>
                              </a:schemeClr>
                            </a:solidFill>
                            <a:latin typeface="Cambria Math"/>
                          </a:rPr>
                        </m:ctrlPr>
                      </m:naryPr>
                      <m:sub>
                        <m:r>
                          <m:rPr>
                            <m:brk m:alnAt="23"/>
                          </m:rPr>
                          <a:rPr lang="en-US" sz="2200" i="1">
                            <a:solidFill>
                              <a:schemeClr val="tx1">
                                <a:lumMod val="85000"/>
                                <a:lumOff val="15000"/>
                              </a:schemeClr>
                            </a:solidFill>
                            <a:latin typeface="Cambria Math"/>
                          </a:rPr>
                          <m:t>𝑖</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1</m:t>
                        </m:r>
                      </m:sub>
                      <m:sup>
                        <m:r>
                          <a:rPr lang="en-US" sz="2200" i="1">
                            <a:solidFill>
                              <a:schemeClr val="tx1">
                                <a:lumMod val="85000"/>
                                <a:lumOff val="15000"/>
                              </a:schemeClr>
                            </a:solidFill>
                            <a:latin typeface="Cambria Math"/>
                          </a:rPr>
                          <m:t>𝑛</m:t>
                        </m:r>
                      </m:sup>
                      <m:e>
                        <m:sSub>
                          <m:sSubPr>
                            <m:ctrlPr>
                              <a:rPr lang="en-US" sz="2200" i="1" spc="-10">
                                <a:solidFill>
                                  <a:schemeClr val="tx1">
                                    <a:lumMod val="85000"/>
                                    <a:lumOff val="15000"/>
                                  </a:schemeClr>
                                </a:solidFill>
                                <a:latin typeface="Cambria Math"/>
                              </a:rPr>
                            </m:ctrlPr>
                          </m:sSubPr>
                          <m:e>
                            <m:r>
                              <a:rPr lang="en-US" sz="2200" i="1" spc="-10">
                                <a:solidFill>
                                  <a:schemeClr val="tx1">
                                    <a:lumMod val="85000"/>
                                    <a:lumOff val="15000"/>
                                  </a:schemeClr>
                                </a:solidFill>
                                <a:latin typeface="Cambria Math"/>
                              </a:rPr>
                              <m:t>𝑓</m:t>
                            </m:r>
                          </m:e>
                          <m:sub>
                            <m:r>
                              <a:rPr lang="en-US" sz="2200" i="1" spc="-10">
                                <a:solidFill>
                                  <a:schemeClr val="tx1">
                                    <a:lumMod val="85000"/>
                                    <a:lumOff val="15000"/>
                                  </a:schemeClr>
                                </a:solidFill>
                                <a:latin typeface="Cambria Math"/>
                              </a:rPr>
                              <m:t>𝑖</m:t>
                            </m:r>
                          </m:sub>
                        </m:sSub>
                      </m:e>
                    </m:nary>
                  </m:oMath>
                </a14:m>
                <a:endParaRPr lang="en-US" sz="2200" dirty="0">
                  <a:solidFill>
                    <a:schemeClr val="tx1">
                      <a:lumMod val="85000"/>
                      <a:lumOff val="15000"/>
                    </a:schemeClr>
                  </a:solidFill>
                  <a:latin typeface="+mj-lt"/>
                  <a:cs typeface="LM Sans 12"/>
                </a:endParaRPr>
              </a:p>
              <a:p>
                <a:pPr marL="895350">
                  <a:lnSpc>
                    <a:spcPct val="100000"/>
                  </a:lnSpc>
                  <a:spcBef>
                    <a:spcPts val="480"/>
                  </a:spcBef>
                </a:pPr>
                <a:endParaRPr lang="en-US" sz="2200" dirty="0">
                  <a:solidFill>
                    <a:schemeClr val="tx1">
                      <a:lumMod val="85000"/>
                      <a:lumOff val="1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95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2F0D612-246C-4A03-B589-ECA1B66731F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Rectangle 8"/>
              <p:cNvSpPr/>
              <p:nvPr/>
            </p:nvSpPr>
            <p:spPr>
              <a:xfrm>
                <a:off x="3733800" y="2590800"/>
                <a:ext cx="3581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LM Sans 12"/>
                    <a:cs typeface="LM Sans 12"/>
                  </a:rPr>
                  <a:t>Median </a:t>
                </a:r>
                <a14:m>
                  <m:oMath xmlns:m="http://schemas.openxmlformats.org/officeDocument/2006/math">
                    <m:r>
                      <a:rPr lang="en-US" i="1">
                        <a:solidFill>
                          <a:schemeClr val="tx1"/>
                        </a:solidFill>
                        <a:latin typeface="Cambria Math"/>
                        <a:cs typeface="LM Sans 12"/>
                      </a:rPr>
                      <m:t>=</m:t>
                    </m:r>
                    <m:r>
                      <a:rPr lang="en-US" i="1">
                        <a:solidFill>
                          <a:schemeClr val="tx1"/>
                        </a:solidFill>
                        <a:latin typeface="Cambria Math"/>
                        <a:cs typeface="LM Sans 12"/>
                      </a:rPr>
                      <m:t>𝑙</m:t>
                    </m:r>
                    <m:r>
                      <a:rPr lang="en-US" i="1">
                        <a:solidFill>
                          <a:schemeClr val="tx1"/>
                        </a:solidFill>
                        <a:latin typeface="Cambria Math"/>
                        <a:cs typeface="LM Sans 12"/>
                      </a:rPr>
                      <m:t>+</m:t>
                    </m:r>
                    <m:f>
                      <m:fPr>
                        <m:ctrlPr>
                          <a:rPr lang="en-US" i="1">
                            <a:solidFill>
                              <a:schemeClr val="tx1"/>
                            </a:solidFill>
                            <a:latin typeface="Cambria Math"/>
                          </a:rPr>
                        </m:ctrlPr>
                      </m:fPr>
                      <m:num>
                        <m:r>
                          <a:rPr lang="en-US" i="1">
                            <a:solidFill>
                              <a:schemeClr val="tx1"/>
                            </a:solidFill>
                            <a:latin typeface="Cambria Math"/>
                          </a:rPr>
                          <m:t>h</m:t>
                        </m:r>
                      </m:num>
                      <m:den>
                        <m:r>
                          <a:rPr lang="en-US" i="1">
                            <a:solidFill>
                              <a:schemeClr val="tx1"/>
                            </a:solidFill>
                            <a:latin typeface="Cambria Math"/>
                          </a:rPr>
                          <m:t>𝑓</m:t>
                        </m:r>
                      </m:den>
                    </m:f>
                    <m:d>
                      <m:dPr>
                        <m:ctrlPr>
                          <a:rPr lang="en-US" i="1">
                            <a:solidFill>
                              <a:schemeClr val="tx1"/>
                            </a:solidFill>
                            <a:latin typeface="Cambria Math"/>
                          </a:rPr>
                        </m:ctrlPr>
                      </m:dPr>
                      <m:e>
                        <m:f>
                          <m:fPr>
                            <m:ctrlPr>
                              <a:rPr lang="en-US" i="1">
                                <a:solidFill>
                                  <a:schemeClr val="tx1"/>
                                </a:solidFill>
                                <a:latin typeface="Cambria Math"/>
                              </a:rPr>
                            </m:ctrlPr>
                          </m:fPr>
                          <m:num>
                            <m:r>
                              <a:rPr lang="en-US" i="1">
                                <a:solidFill>
                                  <a:schemeClr val="tx1"/>
                                </a:solidFill>
                                <a:latin typeface="Cambria Math"/>
                              </a:rPr>
                              <m:t>𝑁</m:t>
                            </m:r>
                          </m:num>
                          <m:den>
                            <m:r>
                              <a:rPr lang="en-US" i="1">
                                <a:solidFill>
                                  <a:schemeClr val="tx1"/>
                                </a:solidFill>
                                <a:latin typeface="Cambria Math"/>
                              </a:rPr>
                              <m:t>2</m:t>
                            </m:r>
                          </m:den>
                        </m:f>
                        <m:r>
                          <a:rPr lang="en-US" i="1">
                            <a:solidFill>
                              <a:schemeClr val="tx1"/>
                            </a:solidFill>
                            <a:latin typeface="Cambria Math"/>
                          </a:rPr>
                          <m:t>−</m:t>
                        </m:r>
                        <m:r>
                          <a:rPr lang="en-US" i="1">
                            <a:solidFill>
                              <a:schemeClr val="tx1"/>
                            </a:solidFill>
                            <a:latin typeface="Cambria Math"/>
                          </a:rPr>
                          <m:t>𝑐</m:t>
                        </m:r>
                      </m:e>
                    </m:d>
                  </m:oMath>
                </a14:m>
                <a:endParaRPr lang="en-US" dirty="0">
                  <a:solidFill>
                    <a:schemeClr val="tx1"/>
                  </a:solidFill>
                  <a:latin typeface="LM Sans 12"/>
                  <a:cs typeface="LM Sans 12"/>
                </a:endParaRPr>
              </a:p>
            </p:txBody>
          </p:sp>
        </mc:Choice>
        <mc:Fallback>
          <p:sp>
            <p:nvSpPr>
              <p:cNvPr id="9" name="Rectangle 8"/>
              <p:cNvSpPr>
                <a:spLocks noRot="1" noChangeAspect="1" noMove="1" noResize="1" noEditPoints="1" noAdjustHandles="1" noChangeArrowheads="1" noChangeShapeType="1" noTextEdit="1"/>
              </p:cNvSpPr>
              <p:nvPr/>
            </p:nvSpPr>
            <p:spPr>
              <a:xfrm>
                <a:off x="3733800" y="2590800"/>
                <a:ext cx="3581400" cy="762000"/>
              </a:xfrm>
              <a:prstGeom prst="rect">
                <a:avLst/>
              </a:prstGeom>
              <a:blipFill rotWithShape="1">
                <a:blip r:embed="rId4"/>
                <a:stretch>
                  <a:fillRect/>
                </a:stretch>
              </a:blipFill>
            </p:spPr>
            <p:txBody>
              <a:bodyPr/>
              <a:lstStyle/>
              <a:p>
                <a:r>
                  <a:rPr lang="en-US">
                    <a:noFill/>
                  </a:rPr>
                  <a:t> </a:t>
                </a:r>
              </a:p>
            </p:txBody>
          </p:sp>
        </mc:Fallback>
      </mc:AlternateContent>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spTree>
    <p:extLst>
      <p:ext uri="{BB962C8B-B14F-4D97-AF65-F5344CB8AC3E}">
        <p14:creationId xmlns:p14="http://schemas.microsoft.com/office/powerpoint/2010/main" xmlns="" val="2739703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fontAlgn="t">
              <a:lnSpc>
                <a:spcPts val="1450"/>
              </a:lnSpc>
              <a:spcBef>
                <a:spcPts val="0"/>
              </a:spcBef>
              <a:buNone/>
            </a:pPr>
            <a:r>
              <a:rPr lang="en-US" sz="2200" spc="15" dirty="0" smtClean="0">
                <a:solidFill>
                  <a:schemeClr val="tx1">
                    <a:lumMod val="95000"/>
                    <a:lumOff val="5000"/>
                  </a:schemeClr>
                </a:solidFill>
                <a:latin typeface="+mj-lt"/>
                <a:cs typeface="LM Roman Caps 10"/>
              </a:rPr>
              <a:t>Example : find the median wages of the following distribution.</a:t>
            </a: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spc="10" dirty="0" smtClean="0">
              <a:solidFill>
                <a:schemeClr val="tx1">
                  <a:lumMod val="95000"/>
                  <a:lumOff val="5000"/>
                </a:schemeClr>
              </a:solidFill>
              <a:latin typeface="+mj-lt"/>
              <a:cs typeface="LM Roman Caps 10"/>
            </a:endParaRPr>
          </a:p>
          <a:p>
            <a:pPr marL="0" indent="0" fontAlgn="t">
              <a:lnSpc>
                <a:spcPts val="1450"/>
              </a:lnSpc>
              <a:spcBef>
                <a:spcPts val="0"/>
              </a:spcBef>
              <a:buNone/>
            </a:pPr>
            <a:r>
              <a:rPr lang="en-US" sz="2200" spc="10" dirty="0" smtClean="0">
                <a:solidFill>
                  <a:schemeClr val="tx1">
                    <a:lumMod val="95000"/>
                    <a:lumOff val="5000"/>
                  </a:schemeClr>
                </a:solidFill>
                <a:latin typeface="+mj-lt"/>
                <a:cs typeface="LM Roman Caps 10"/>
              </a:rPr>
              <a:t>Solution: </a:t>
            </a:r>
            <a:r>
              <a:rPr lang="en-US" sz="2200" spc="10" dirty="0" smtClean="0">
                <a:solidFill>
                  <a:schemeClr val="tx1">
                    <a:lumMod val="95000"/>
                    <a:lumOff val="5000"/>
                  </a:schemeClr>
                </a:solidFill>
                <a:latin typeface="+mj-lt"/>
                <a:cs typeface="LM Sans 12"/>
              </a:rPr>
              <a:t>The median </a:t>
            </a:r>
            <a:r>
              <a:rPr lang="en-US" sz="2200" spc="-5" dirty="0" smtClean="0">
                <a:solidFill>
                  <a:schemeClr val="tx1">
                    <a:lumMod val="95000"/>
                    <a:lumOff val="5000"/>
                  </a:schemeClr>
                </a:solidFill>
                <a:latin typeface="+mj-lt"/>
                <a:cs typeface="LM Sans 12"/>
              </a:rPr>
              <a:t>wage </a:t>
            </a:r>
            <a:r>
              <a:rPr lang="en-US" sz="2200" spc="5" dirty="0" smtClean="0">
                <a:solidFill>
                  <a:schemeClr val="tx1">
                    <a:lumMod val="95000"/>
                    <a:lumOff val="5000"/>
                  </a:schemeClr>
                </a:solidFill>
                <a:latin typeface="+mj-lt"/>
                <a:cs typeface="LM Sans 12"/>
              </a:rPr>
              <a:t>is </a:t>
            </a:r>
            <a:r>
              <a:rPr lang="en-US" sz="2200" spc="10" dirty="0" err="1" smtClean="0">
                <a:solidFill>
                  <a:schemeClr val="tx1">
                    <a:lumMod val="95000"/>
                    <a:lumOff val="5000"/>
                  </a:schemeClr>
                </a:solidFill>
                <a:latin typeface="+mj-lt"/>
                <a:cs typeface="LM Sans 12"/>
              </a:rPr>
              <a:t>Rs</a:t>
            </a:r>
            <a:r>
              <a:rPr lang="en-US" sz="2200" spc="10" dirty="0" smtClean="0">
                <a:solidFill>
                  <a:schemeClr val="tx1">
                    <a:lumMod val="95000"/>
                    <a:lumOff val="5000"/>
                  </a:schemeClr>
                </a:solidFill>
                <a:latin typeface="+mj-lt"/>
                <a:cs typeface="LM Sans 12"/>
              </a:rPr>
              <a:t>.</a:t>
            </a:r>
            <a:r>
              <a:rPr lang="en-US" sz="2200" spc="195" dirty="0" smtClean="0">
                <a:solidFill>
                  <a:schemeClr val="tx1">
                    <a:lumMod val="95000"/>
                    <a:lumOff val="5000"/>
                  </a:schemeClr>
                </a:solidFill>
                <a:latin typeface="+mj-lt"/>
                <a:cs typeface="LM Sans 12"/>
              </a:rPr>
              <a:t> </a:t>
            </a:r>
            <a:r>
              <a:rPr lang="en-US" sz="2200" spc="5" dirty="0" smtClean="0">
                <a:solidFill>
                  <a:schemeClr val="tx1">
                    <a:lumMod val="95000"/>
                    <a:lumOff val="5000"/>
                  </a:schemeClr>
                </a:solidFill>
                <a:latin typeface="+mj-lt"/>
                <a:cs typeface="LM Sans 12"/>
              </a:rPr>
              <a:t>4,675.</a:t>
            </a: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p:txBody>
      </p:sp>
      <p:sp>
        <p:nvSpPr>
          <p:cNvPr id="4" name="Date Placeholder 3"/>
          <p:cNvSpPr>
            <a:spLocks noGrp="1"/>
          </p:cNvSpPr>
          <p:nvPr>
            <p:ph type="dt" sz="half" idx="10"/>
          </p:nvPr>
        </p:nvSpPr>
        <p:spPr/>
        <p:txBody>
          <a:bodyPr/>
          <a:lstStyle/>
          <a:p>
            <a:fld id="{EFB1347F-DB45-40AC-8C47-21D36BC3C7C4}"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Daily Quiz(CO1)</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897189487"/>
              </p:ext>
            </p:extLst>
          </p:nvPr>
        </p:nvGraphicFramePr>
        <p:xfrm>
          <a:off x="1340285" y="160020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Wages</a:t>
                      </a:r>
                      <a:endParaRPr lang="en-US" dirty="0"/>
                    </a:p>
                  </a:txBody>
                  <a:tcPr/>
                </a:tc>
                <a:tc>
                  <a:txBody>
                    <a:bodyPr/>
                    <a:lstStyle/>
                    <a:p>
                      <a:r>
                        <a:rPr lang="en-US" dirty="0" smtClean="0"/>
                        <a:t>No. of workers</a:t>
                      </a:r>
                      <a:endParaRPr lang="en-US" dirty="0"/>
                    </a:p>
                  </a:txBody>
                  <a:tcPr/>
                </a:tc>
              </a:tr>
              <a:tr h="370840">
                <a:tc>
                  <a:txBody>
                    <a:bodyPr/>
                    <a:lstStyle/>
                    <a:p>
                      <a:r>
                        <a:rPr lang="en-US" dirty="0" smtClean="0"/>
                        <a:t>2000-3000</a:t>
                      </a:r>
                      <a:endParaRPr lang="en-US" dirty="0"/>
                    </a:p>
                  </a:txBody>
                  <a:tcPr/>
                </a:tc>
                <a:tc>
                  <a:txBody>
                    <a:bodyPr/>
                    <a:lstStyle/>
                    <a:p>
                      <a:r>
                        <a:rPr lang="en-US" dirty="0" smtClean="0"/>
                        <a:t>3</a:t>
                      </a:r>
                      <a:endParaRPr lang="en-US" dirty="0"/>
                    </a:p>
                  </a:txBody>
                  <a:tcPr/>
                </a:tc>
              </a:tr>
              <a:tr h="370840">
                <a:tc>
                  <a:txBody>
                    <a:bodyPr/>
                    <a:lstStyle/>
                    <a:p>
                      <a:r>
                        <a:rPr lang="en-US" dirty="0" smtClean="0"/>
                        <a:t>3000-4000</a:t>
                      </a:r>
                      <a:endParaRPr lang="en-US" dirty="0"/>
                    </a:p>
                  </a:txBody>
                  <a:tcPr/>
                </a:tc>
                <a:tc>
                  <a:txBody>
                    <a:bodyPr/>
                    <a:lstStyle/>
                    <a:p>
                      <a:r>
                        <a:rPr lang="en-US" dirty="0" smtClean="0"/>
                        <a:t>5</a:t>
                      </a:r>
                      <a:endParaRPr lang="en-US" dirty="0"/>
                    </a:p>
                  </a:txBody>
                  <a:tcPr/>
                </a:tc>
              </a:tr>
              <a:tr h="370840">
                <a:tc>
                  <a:txBody>
                    <a:bodyPr/>
                    <a:lstStyle/>
                    <a:p>
                      <a:r>
                        <a:rPr lang="en-US" dirty="0" smtClean="0"/>
                        <a:t>4000-5000</a:t>
                      </a:r>
                      <a:endParaRPr lang="en-US" dirty="0"/>
                    </a:p>
                  </a:txBody>
                  <a:tcPr/>
                </a:tc>
                <a:tc>
                  <a:txBody>
                    <a:bodyPr/>
                    <a:lstStyle/>
                    <a:p>
                      <a:r>
                        <a:rPr lang="en-US" dirty="0" smtClean="0"/>
                        <a:t>20</a:t>
                      </a:r>
                      <a:endParaRPr lang="en-US" dirty="0"/>
                    </a:p>
                  </a:txBody>
                  <a:tcPr/>
                </a:tc>
              </a:tr>
              <a:tr h="370840">
                <a:tc>
                  <a:txBody>
                    <a:bodyPr/>
                    <a:lstStyle/>
                    <a:p>
                      <a:r>
                        <a:rPr lang="en-US" dirty="0" smtClean="0"/>
                        <a:t>5000-6000</a:t>
                      </a:r>
                      <a:endParaRPr lang="en-US" dirty="0"/>
                    </a:p>
                  </a:txBody>
                  <a:tcPr/>
                </a:tc>
                <a:tc>
                  <a:txBody>
                    <a:bodyPr/>
                    <a:lstStyle/>
                    <a:p>
                      <a:r>
                        <a:rPr lang="en-US" dirty="0" smtClean="0"/>
                        <a:t>10</a:t>
                      </a:r>
                      <a:endParaRPr lang="en-US" dirty="0"/>
                    </a:p>
                  </a:txBody>
                  <a:tcPr/>
                </a:tc>
              </a:tr>
              <a:tr h="370840">
                <a:tc>
                  <a:txBody>
                    <a:bodyPr/>
                    <a:lstStyle/>
                    <a:p>
                      <a:r>
                        <a:rPr lang="en-US" dirty="0" smtClean="0"/>
                        <a:t>6000-7000</a:t>
                      </a:r>
                      <a:endParaRPr lang="en-US" dirty="0"/>
                    </a:p>
                  </a:txBody>
                  <a:tcPr/>
                </a:tc>
                <a:tc>
                  <a:txBody>
                    <a:bodyPr/>
                    <a:lstStyle/>
                    <a:p>
                      <a:r>
                        <a:rPr lang="en-US" dirty="0" smtClean="0"/>
                        <a:t>5</a:t>
                      </a:r>
                      <a:endParaRPr lang="en-US" dirty="0"/>
                    </a:p>
                  </a:txBody>
                  <a:tcPr/>
                </a:tc>
              </a:tr>
            </a:tbl>
          </a:graphicData>
        </a:graphic>
      </p:graphicFrame>
    </p:spTree>
    <p:extLst>
      <p:ext uri="{BB962C8B-B14F-4D97-AF65-F5344CB8AC3E}">
        <p14:creationId xmlns:p14="http://schemas.microsoft.com/office/powerpoint/2010/main" xmlns="" val="131748870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334000"/>
              </a:xfrm>
            </p:spPr>
            <p:txBody>
              <a:bodyPr>
                <a:normAutofit/>
              </a:bodyPr>
              <a:lstStyle/>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a:p>
                <a:pPr marL="0" indent="0" fontAlgn="t">
                  <a:lnSpc>
                    <a:spcPts val="1450"/>
                  </a:lnSpc>
                  <a:spcBef>
                    <a:spcPts val="0"/>
                  </a:spcBef>
                  <a:buNone/>
                </a:pPr>
                <a:r>
                  <a:rPr lang="en-US" sz="2200" spc="10" dirty="0" smtClean="0">
                    <a:solidFill>
                      <a:schemeClr val="tx1">
                        <a:lumMod val="95000"/>
                        <a:lumOff val="5000"/>
                      </a:schemeClr>
                    </a:solidFill>
                    <a:latin typeface="+mj-lt"/>
                    <a:cs typeface="LM Roman Caps 10"/>
                  </a:rPr>
                  <a:t>,,</a:t>
                </a:r>
              </a:p>
              <a:p>
                <a:pPr marL="0" indent="0" fontAlgn="t">
                  <a:lnSpc>
                    <a:spcPts val="1450"/>
                  </a:lnSpc>
                  <a:spcBef>
                    <a:spcPts val="0"/>
                  </a:spcBef>
                  <a:buNone/>
                </a:pPr>
                <a:r>
                  <a:rPr lang="en-US" sz="2400" dirty="0">
                    <a:latin typeface="LM Sans 12"/>
                    <a:cs typeface="LM Sans 12"/>
                  </a:rPr>
                  <a:t>Median </a:t>
                </a:r>
                <a14:m>
                  <m:oMath xmlns:m="http://schemas.openxmlformats.org/officeDocument/2006/math">
                    <m:r>
                      <a:rPr lang="en-US" sz="2400" i="1">
                        <a:latin typeface="Cambria Math"/>
                        <a:cs typeface="LM Sans 12"/>
                      </a:rPr>
                      <m:t>=</m:t>
                    </m:r>
                    <m:r>
                      <a:rPr lang="en-US" sz="2400" i="1">
                        <a:latin typeface="Cambria Math"/>
                        <a:cs typeface="LM Sans 12"/>
                      </a:rPr>
                      <m:t>𝑙</m:t>
                    </m:r>
                    <m:r>
                      <a:rPr lang="en-US" sz="2400" i="1">
                        <a:latin typeface="Cambria Math"/>
                        <a:cs typeface="LM Sans 12"/>
                      </a:rPr>
                      <m:t>+</m:t>
                    </m:r>
                    <m:f>
                      <m:fPr>
                        <m:ctrlPr>
                          <a:rPr lang="en-US" sz="2400" i="1">
                            <a:latin typeface="Cambria Math"/>
                          </a:rPr>
                        </m:ctrlPr>
                      </m:fPr>
                      <m:num>
                        <m:r>
                          <a:rPr lang="en-US" sz="2400" i="1">
                            <a:latin typeface="Cambria Math"/>
                          </a:rPr>
                          <m:t>h</m:t>
                        </m:r>
                      </m:num>
                      <m:den>
                        <m:r>
                          <a:rPr lang="en-US" sz="2400" i="1">
                            <a:latin typeface="Cambria Math"/>
                          </a:rPr>
                          <m:t>𝑓</m:t>
                        </m:r>
                      </m:den>
                    </m:f>
                    <m:d>
                      <m:dPr>
                        <m:ctrlPr>
                          <a:rPr lang="en-US" sz="2400" i="1">
                            <a:latin typeface="Cambria Math"/>
                          </a:rPr>
                        </m:ctrlPr>
                      </m:dPr>
                      <m:e>
                        <m:f>
                          <m:fPr>
                            <m:ctrlPr>
                              <a:rPr lang="en-US" sz="2400" i="1">
                                <a:latin typeface="Cambria Math"/>
                              </a:rPr>
                            </m:ctrlPr>
                          </m:fPr>
                          <m:num>
                            <m:r>
                              <a:rPr lang="en-US" sz="2400" i="1">
                                <a:latin typeface="Cambria Math"/>
                              </a:rPr>
                              <m:t>𝑁</m:t>
                            </m:r>
                          </m:num>
                          <m:den>
                            <m:r>
                              <a:rPr lang="en-US" sz="2400" i="1">
                                <a:latin typeface="Cambria Math"/>
                              </a:rPr>
                              <m:t>2</m:t>
                            </m:r>
                          </m:den>
                        </m:f>
                        <m:r>
                          <a:rPr lang="en-US" sz="2400" i="1">
                            <a:latin typeface="Cambria Math"/>
                          </a:rPr>
                          <m:t>−</m:t>
                        </m:r>
                        <m:r>
                          <a:rPr lang="en-US" sz="2400" i="1">
                            <a:latin typeface="Cambria Math"/>
                          </a:rPr>
                          <m:t>𝑐</m:t>
                        </m:r>
                      </m:e>
                    </m:d>
                  </m:oMath>
                </a14:m>
                <a:r>
                  <a:rPr lang="en-US" sz="2400" dirty="0" smtClean="0">
                    <a:latin typeface="LM Sans 12"/>
                    <a:cs typeface="LM Sans 12"/>
                  </a:rPr>
                  <a:t>=4000+50(21.5-8)=4000+675=4675</a:t>
                </a:r>
                <a:endParaRPr lang="en-US" sz="2400" dirty="0">
                  <a:latin typeface="LM Sans 12"/>
                  <a:cs typeface="LM Sans 12"/>
                </a:endParaRPr>
              </a:p>
              <a:p>
                <a:pPr marL="0" indent="0" fontAlgn="t">
                  <a:lnSpc>
                    <a:spcPts val="1450"/>
                  </a:lnSpc>
                  <a:spcBef>
                    <a:spcPts val="0"/>
                  </a:spcBef>
                  <a:buNone/>
                </a:pPr>
                <a:endParaRPr lang="en-US" sz="2200" spc="10" dirty="0">
                  <a:solidFill>
                    <a:schemeClr val="tx1">
                      <a:lumMod val="95000"/>
                      <a:lumOff val="5000"/>
                    </a:schemeClr>
                  </a:solidFill>
                  <a:latin typeface="+mj-lt"/>
                  <a:cs typeface="LM Sans 12"/>
                </a:endParaRPr>
              </a:p>
              <a:p>
                <a:pPr marL="992505">
                  <a:lnSpc>
                    <a:spcPct val="100000"/>
                  </a:lnSpc>
                  <a:spcBef>
                    <a:spcPts val="475"/>
                  </a:spcBef>
                  <a:tabLst>
                    <a:tab pos="1171575" algn="l"/>
                  </a:tabLst>
                </a:pPr>
                <a:r>
                  <a:rPr lang="en-US" sz="2200" i="1" spc="5" dirty="0" smtClean="0">
                    <a:solidFill>
                      <a:schemeClr val="tx1">
                        <a:lumMod val="85000"/>
                        <a:lumOff val="15000"/>
                      </a:schemeClr>
                    </a:solidFill>
                    <a:cs typeface="LM Sans 12"/>
                  </a:rPr>
                  <a:t>l</a:t>
                </a:r>
                <a:r>
                  <a:rPr lang="en-US" sz="2200" i="1" spc="5" dirty="0">
                    <a:solidFill>
                      <a:schemeClr val="tx1">
                        <a:lumMod val="85000"/>
                        <a:lumOff val="15000"/>
                      </a:schemeClr>
                    </a:solidFill>
                    <a:cs typeface="LM Sans 12"/>
                  </a:rPr>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the </a:t>
                </a:r>
                <a:r>
                  <a:rPr lang="en-US" sz="2200" spc="-10" dirty="0">
                    <a:solidFill>
                      <a:schemeClr val="tx1">
                        <a:lumMod val="85000"/>
                        <a:lumOff val="15000"/>
                      </a:schemeClr>
                    </a:solidFill>
                    <a:cs typeface="LM Sans 12"/>
                  </a:rPr>
                  <a:t>lower </a:t>
                </a:r>
                <a:r>
                  <a:rPr lang="en-US" sz="2200" spc="5" dirty="0">
                    <a:solidFill>
                      <a:schemeClr val="tx1">
                        <a:lumMod val="85000"/>
                        <a:lumOff val="15000"/>
                      </a:schemeClr>
                    </a:solidFill>
                    <a:cs typeface="LM Sans 12"/>
                  </a:rPr>
                  <a:t>limit of the</a:t>
                </a:r>
                <a:r>
                  <a:rPr lang="en-US" sz="2200" spc="25" dirty="0">
                    <a:solidFill>
                      <a:schemeClr val="tx1">
                        <a:lumMod val="85000"/>
                        <a:lumOff val="15000"/>
                      </a:schemeClr>
                    </a:solidFill>
                    <a:cs typeface="LM Sans 12"/>
                  </a:rPr>
                  <a:t/>
                </a:r>
                <a:r>
                  <a:rPr lang="en-US" sz="2200" spc="5" dirty="0">
                    <a:solidFill>
                      <a:schemeClr val="tx1">
                        <a:lumMod val="85000"/>
                        <a:lumOff val="15000"/>
                      </a:schemeClr>
                    </a:solidFill>
                    <a:cs typeface="LM Sans 12"/>
                  </a:rPr>
                  <a:t>class</a:t>
                </a:r>
                <a:r>
                  <a:rPr lang="en-US" sz="2200" spc="5" dirty="0" smtClean="0">
                    <a:solidFill>
                      <a:schemeClr val="tx1">
                        <a:lumMod val="85000"/>
                        <a:lumOff val="15000"/>
                      </a:schemeClr>
                    </a:solidFill>
                    <a:cs typeface="LM Sans 12"/>
                  </a:rPr>
                  <a:t>,=4000</a:t>
                </a:r>
                <a:endParaRPr lang="en-US" sz="2200" dirty="0">
                  <a:solidFill>
                    <a:schemeClr val="tx1">
                      <a:lumMod val="85000"/>
                      <a:lumOff val="15000"/>
                    </a:schemeClr>
                  </a:solidFill>
                  <a:cs typeface="LM Sans 12"/>
                </a:endParaRPr>
              </a:p>
              <a:p>
                <a:pPr marL="951865">
                  <a:lnSpc>
                    <a:spcPct val="100000"/>
                  </a:lnSpc>
                  <a:spcBef>
                    <a:spcPts val="480"/>
                  </a:spcBef>
                  <a:tabLst>
                    <a:tab pos="1171575" algn="l"/>
                  </a:tabLst>
                </a:pPr>
                <a:r>
                  <a:rPr lang="en-US" sz="2200" i="1" spc="5" dirty="0">
                    <a:solidFill>
                      <a:schemeClr val="tx1">
                        <a:lumMod val="85000"/>
                        <a:lumOff val="15000"/>
                      </a:schemeClr>
                    </a:solidFill>
                    <a:cs typeface="LM Sans 12"/>
                  </a:rPr>
                  <a:t>f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the frequency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the median</a:t>
                </a:r>
                <a:r>
                  <a:rPr lang="en-US" sz="2200" spc="-15" dirty="0">
                    <a:solidFill>
                      <a:schemeClr val="tx1">
                        <a:lumMod val="85000"/>
                        <a:lumOff val="15000"/>
                      </a:schemeClr>
                    </a:solidFill>
                    <a:cs typeface="LM Sans 12"/>
                  </a:rPr>
                  <a:t/>
                </a:r>
                <a:r>
                  <a:rPr lang="en-US" sz="2200" spc="5" dirty="0">
                    <a:solidFill>
                      <a:schemeClr val="tx1">
                        <a:lumMod val="85000"/>
                        <a:lumOff val="15000"/>
                      </a:schemeClr>
                    </a:solidFill>
                    <a:cs typeface="LM Sans 12"/>
                  </a:rPr>
                  <a:t>class</a:t>
                </a:r>
                <a:r>
                  <a:rPr lang="en-US" sz="2200" spc="5" dirty="0" smtClean="0">
                    <a:solidFill>
                      <a:schemeClr val="tx1">
                        <a:lumMod val="85000"/>
                        <a:lumOff val="15000"/>
                      </a:schemeClr>
                    </a:solidFill>
                    <a:cs typeface="LM Sans 12"/>
                  </a:rPr>
                  <a:t>,=20</a:t>
                </a:r>
                <a:endParaRPr lang="en-US" sz="2200" dirty="0">
                  <a:solidFill>
                    <a:schemeClr val="tx1">
                      <a:lumMod val="85000"/>
                      <a:lumOff val="15000"/>
                    </a:schemeClr>
                  </a:solidFill>
                  <a:cs typeface="LM Sans 12"/>
                </a:endParaRPr>
              </a:p>
              <a:p>
                <a:pPr marL="949325">
                  <a:lnSpc>
                    <a:spcPct val="100000"/>
                  </a:lnSpc>
                  <a:spcBef>
                    <a:spcPts val="475"/>
                  </a:spcBef>
                </a:pPr>
                <a:r>
                  <a:rPr lang="en-US" sz="2200" i="1" spc="10" dirty="0">
                    <a:solidFill>
                      <a:schemeClr val="tx1">
                        <a:lumMod val="85000"/>
                        <a:lumOff val="15000"/>
                      </a:schemeClr>
                    </a:solidFill>
                    <a:cs typeface="LM Sans 12"/>
                  </a:rPr>
                  <a:t>h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the magnitude </a:t>
                </a:r>
                <a:r>
                  <a:rPr lang="en-US" sz="2200" spc="5" dirty="0">
                    <a:solidFill>
                      <a:schemeClr val="tx1">
                        <a:lumMod val="85000"/>
                        <a:lumOff val="15000"/>
                      </a:schemeClr>
                    </a:solidFill>
                    <a:cs typeface="LM Sans 12"/>
                  </a:rPr>
                  <a:t>of </a:t>
                </a:r>
                <a:r>
                  <a:rPr lang="en-US" sz="2200" spc="10" dirty="0">
                    <a:solidFill>
                      <a:schemeClr val="tx1">
                        <a:lumMod val="85000"/>
                        <a:lumOff val="15000"/>
                      </a:schemeClr>
                    </a:solidFill>
                    <a:cs typeface="LM Sans 12"/>
                  </a:rPr>
                  <a:t>the median</a:t>
                </a:r>
                <a:r>
                  <a:rPr lang="en-US" sz="2200" spc="-260" dirty="0">
                    <a:solidFill>
                      <a:schemeClr val="tx1">
                        <a:lumMod val="85000"/>
                        <a:lumOff val="15000"/>
                      </a:schemeClr>
                    </a:solidFill>
                    <a:cs typeface="LM Sans 12"/>
                  </a:rPr>
                  <a:t/>
                </a:r>
                <a:r>
                  <a:rPr lang="en-US" sz="2200" spc="5" dirty="0">
                    <a:solidFill>
                      <a:schemeClr val="tx1">
                        <a:lumMod val="85000"/>
                        <a:lumOff val="15000"/>
                      </a:schemeClr>
                    </a:solidFill>
                    <a:cs typeface="LM Sans 12"/>
                  </a:rPr>
                  <a:t>class</a:t>
                </a:r>
                <a:r>
                  <a:rPr lang="en-US" sz="2200" spc="5" dirty="0" smtClean="0">
                    <a:solidFill>
                      <a:schemeClr val="tx1">
                        <a:lumMod val="85000"/>
                        <a:lumOff val="15000"/>
                      </a:schemeClr>
                    </a:solidFill>
                    <a:cs typeface="LM Sans 12"/>
                  </a:rPr>
                  <a:t>,=1000</a:t>
                </a:r>
                <a:endParaRPr lang="en-US" sz="2200" dirty="0">
                  <a:solidFill>
                    <a:schemeClr val="tx1">
                      <a:lumMod val="85000"/>
                      <a:lumOff val="15000"/>
                    </a:schemeClr>
                  </a:solidFill>
                  <a:cs typeface="LM Sans 12"/>
                </a:endParaRPr>
              </a:p>
              <a:p>
                <a:pPr marL="950594">
                  <a:lnSpc>
                    <a:spcPct val="100000"/>
                  </a:lnSpc>
                  <a:spcBef>
                    <a:spcPts val="475"/>
                  </a:spcBef>
                </a:pPr>
                <a:r>
                  <a:rPr lang="en-US" sz="2200" i="1" spc="10" dirty="0">
                    <a:solidFill>
                      <a:schemeClr val="tx1">
                        <a:lumMod val="85000"/>
                        <a:lumOff val="15000"/>
                      </a:schemeClr>
                    </a:solidFill>
                    <a:cs typeface="LM Sans 12"/>
                  </a:rPr>
                  <a:t>c </a:t>
                </a:r>
                <a:r>
                  <a:rPr lang="en-US" sz="2200" spc="5" dirty="0">
                    <a:solidFill>
                      <a:schemeClr val="tx1">
                        <a:lumMod val="85000"/>
                        <a:lumOff val="15000"/>
                      </a:schemeClr>
                    </a:solidFill>
                    <a:cs typeface="LM Sans 12"/>
                  </a:rPr>
                  <a:t>is </a:t>
                </a:r>
                <a:r>
                  <a:rPr lang="en-US" sz="2200" spc="10" dirty="0">
                    <a:solidFill>
                      <a:schemeClr val="tx1">
                        <a:lumMod val="85000"/>
                        <a:lumOff val="15000"/>
                      </a:schemeClr>
                    </a:solidFill>
                    <a:cs typeface="LM Sans 12"/>
                  </a:rPr>
                  <a:t>the </a:t>
                </a:r>
                <a:r>
                  <a:rPr lang="en-US" sz="2200" spc="5" dirty="0">
                    <a:solidFill>
                      <a:schemeClr val="tx1">
                        <a:lumMod val="85000"/>
                        <a:lumOff val="15000"/>
                      </a:schemeClr>
                    </a:solidFill>
                    <a:cs typeface="LM Sans 12"/>
                  </a:rPr>
                  <a:t>c.f. of </a:t>
                </a:r>
                <a:r>
                  <a:rPr lang="en-US" sz="2200" spc="10" dirty="0">
                    <a:solidFill>
                      <a:schemeClr val="tx1">
                        <a:lumMod val="85000"/>
                        <a:lumOff val="15000"/>
                      </a:schemeClr>
                    </a:solidFill>
                    <a:cs typeface="LM Sans 12"/>
                  </a:rPr>
                  <a:t>the </a:t>
                </a:r>
                <a:r>
                  <a:rPr lang="en-US" sz="2200" spc="5" dirty="0">
                    <a:solidFill>
                      <a:schemeClr val="tx1">
                        <a:lumMod val="85000"/>
                        <a:lumOff val="15000"/>
                      </a:schemeClr>
                    </a:solidFill>
                    <a:cs typeface="LM Sans 12"/>
                  </a:rPr>
                  <a:t>class preceding </a:t>
                </a:r>
                <a:r>
                  <a:rPr lang="en-US" sz="2200" spc="10" dirty="0">
                    <a:solidFill>
                      <a:schemeClr val="tx1">
                        <a:lumMod val="85000"/>
                        <a:lumOff val="15000"/>
                      </a:schemeClr>
                    </a:solidFill>
                    <a:cs typeface="LM Sans 12"/>
                  </a:rPr>
                  <a:t>the median</a:t>
                </a:r>
                <a:r>
                  <a:rPr lang="en-US" sz="2200" spc="25" dirty="0">
                    <a:solidFill>
                      <a:schemeClr val="tx1">
                        <a:lumMod val="85000"/>
                        <a:lumOff val="15000"/>
                      </a:schemeClr>
                    </a:solidFill>
                    <a:cs typeface="LM Sans 12"/>
                  </a:rPr>
                  <a:t/>
                </a:r>
                <a:r>
                  <a:rPr lang="en-US" sz="2200" spc="5" dirty="0" smtClean="0">
                    <a:solidFill>
                      <a:schemeClr val="tx1">
                        <a:lumMod val="85000"/>
                        <a:lumOff val="15000"/>
                      </a:schemeClr>
                    </a:solidFill>
                    <a:cs typeface="LM Sans 12"/>
                  </a:rPr>
                  <a:t>class=8,</a:t>
                </a:r>
                <a:endParaRPr lang="en-US" sz="2200" dirty="0">
                  <a:solidFill>
                    <a:schemeClr val="tx1">
                      <a:lumMod val="85000"/>
                      <a:lumOff val="15000"/>
                    </a:schemeClr>
                  </a:solidFill>
                  <a:cs typeface="LM Sans 12"/>
                </a:endParaRPr>
              </a:p>
              <a:p>
                <a:pPr marL="895350">
                  <a:spcBef>
                    <a:spcPts val="480"/>
                  </a:spcBef>
                </a:pPr>
                <a:r>
                  <a:rPr lang="en-US" sz="2200" spc="10" dirty="0">
                    <a:solidFill>
                      <a:schemeClr val="tx1">
                        <a:lumMod val="85000"/>
                        <a:lumOff val="15000"/>
                      </a:schemeClr>
                    </a:solidFill>
                    <a:cs typeface="LM Sans 12"/>
                  </a:rPr>
                  <a:t/>
                </a:r>
                <a:r>
                  <a:rPr lang="en-US" sz="2200" i="1" spc="15" dirty="0">
                    <a:solidFill>
                      <a:schemeClr val="tx1">
                        <a:lumMod val="85000"/>
                        <a:lumOff val="15000"/>
                      </a:schemeClr>
                    </a:solidFill>
                    <a:cs typeface="LM Sans 12"/>
                  </a:rPr>
                  <a:t>N</a:t>
                </a:r>
                <a:r>
                  <a:rPr lang="en-US" sz="2200" i="1" spc="-80" dirty="0">
                    <a:solidFill>
                      <a:schemeClr val="tx1">
                        <a:lumMod val="85000"/>
                        <a:lumOff val="15000"/>
                      </a:schemeClr>
                    </a:solidFill>
                    <a:cs typeface="LM Sans 12"/>
                  </a:rPr>
                  <a:t/>
                </a:r>
                <a:r>
                  <a:rPr lang="en-US" sz="2200" spc="15" dirty="0">
                    <a:solidFill>
                      <a:schemeClr val="tx1">
                        <a:lumMod val="85000"/>
                        <a:lumOff val="15000"/>
                      </a:schemeClr>
                    </a:solidFill>
                    <a:cs typeface="LM Sans 12"/>
                  </a:rPr>
                  <a:t>=</a:t>
                </a:r>
                <a14:m>
                  <m:oMath xmlns:m="http://schemas.openxmlformats.org/officeDocument/2006/math">
                    <m:nary>
                      <m:naryPr>
                        <m:chr m:val="∑"/>
                        <m:ctrlPr>
                          <a:rPr lang="en-US" sz="2200" i="1">
                            <a:solidFill>
                              <a:schemeClr val="tx1">
                                <a:lumMod val="85000"/>
                                <a:lumOff val="15000"/>
                              </a:schemeClr>
                            </a:solidFill>
                            <a:latin typeface="Cambria Math"/>
                          </a:rPr>
                        </m:ctrlPr>
                      </m:naryPr>
                      <m:sub>
                        <m:r>
                          <m:rPr>
                            <m:brk m:alnAt="23"/>
                          </m:rPr>
                          <a:rPr lang="en-US" sz="2200" i="1">
                            <a:solidFill>
                              <a:schemeClr val="tx1">
                                <a:lumMod val="85000"/>
                                <a:lumOff val="15000"/>
                              </a:schemeClr>
                            </a:solidFill>
                            <a:latin typeface="Cambria Math"/>
                          </a:rPr>
                          <m:t>𝑖</m:t>
                        </m:r>
                        <m:r>
                          <a:rPr lang="en-US" sz="2200" i="1">
                            <a:solidFill>
                              <a:schemeClr val="tx1">
                                <a:lumMod val="85000"/>
                                <a:lumOff val="15000"/>
                              </a:schemeClr>
                            </a:solidFill>
                            <a:latin typeface="Cambria Math"/>
                          </a:rPr>
                          <m:t>=</m:t>
                        </m:r>
                        <m:r>
                          <a:rPr lang="en-US" sz="2200" i="1">
                            <a:solidFill>
                              <a:schemeClr val="tx1">
                                <a:lumMod val="85000"/>
                                <a:lumOff val="15000"/>
                              </a:schemeClr>
                            </a:solidFill>
                            <a:latin typeface="Cambria Math"/>
                          </a:rPr>
                          <m:t>1</m:t>
                        </m:r>
                      </m:sub>
                      <m:sup>
                        <m:r>
                          <a:rPr lang="en-US" sz="2200" i="1">
                            <a:solidFill>
                              <a:schemeClr val="tx1">
                                <a:lumMod val="85000"/>
                                <a:lumOff val="15000"/>
                              </a:schemeClr>
                            </a:solidFill>
                            <a:latin typeface="Cambria Math"/>
                          </a:rPr>
                          <m:t>𝑛</m:t>
                        </m:r>
                      </m:sup>
                      <m:e>
                        <m:sSub>
                          <m:sSubPr>
                            <m:ctrlPr>
                              <a:rPr lang="en-US" sz="2200" i="1" spc="-10">
                                <a:solidFill>
                                  <a:schemeClr val="tx1">
                                    <a:lumMod val="85000"/>
                                    <a:lumOff val="15000"/>
                                  </a:schemeClr>
                                </a:solidFill>
                                <a:latin typeface="Cambria Math"/>
                              </a:rPr>
                            </m:ctrlPr>
                          </m:sSubPr>
                          <m:e>
                            <m:r>
                              <a:rPr lang="en-US" sz="2200" i="1" spc="-10">
                                <a:solidFill>
                                  <a:schemeClr val="tx1">
                                    <a:lumMod val="85000"/>
                                    <a:lumOff val="15000"/>
                                  </a:schemeClr>
                                </a:solidFill>
                                <a:latin typeface="Cambria Math"/>
                              </a:rPr>
                              <m:t>𝑓</m:t>
                            </m:r>
                          </m:e>
                          <m:sub>
                            <m:r>
                              <a:rPr lang="en-US" sz="2200" i="1" spc="-10">
                                <a:solidFill>
                                  <a:schemeClr val="tx1">
                                    <a:lumMod val="85000"/>
                                    <a:lumOff val="15000"/>
                                  </a:schemeClr>
                                </a:solidFill>
                                <a:latin typeface="Cambria Math"/>
                              </a:rPr>
                              <m:t>𝑖</m:t>
                            </m:r>
                          </m:sub>
                        </m:sSub>
                      </m:e>
                    </m:nary>
                  </m:oMath>
                </a14:m>
                <a:r>
                  <a:rPr lang="en-US" sz="2200" dirty="0" smtClean="0">
                    <a:solidFill>
                      <a:schemeClr val="tx1">
                        <a:lumMod val="85000"/>
                        <a:lumOff val="15000"/>
                      </a:schemeClr>
                    </a:solidFill>
                    <a:cs typeface="LM Sans 12"/>
                  </a:rPr>
                  <a:t>=43</a:t>
                </a:r>
                <a:endParaRPr lang="en-US" sz="2200" dirty="0">
                  <a:solidFill>
                    <a:schemeClr val="tx1">
                      <a:lumMod val="85000"/>
                      <a:lumOff val="15000"/>
                    </a:schemeClr>
                  </a:solidFill>
                  <a:cs typeface="LM Sans 12"/>
                </a:endParaRPr>
              </a:p>
              <a:p>
                <a:pPr marL="0" indent="0" fontAlgn="t">
                  <a:lnSpc>
                    <a:spcPts val="1450"/>
                  </a:lnSpc>
                  <a:spcBef>
                    <a:spcPts val="0"/>
                  </a:spcBef>
                  <a:buNone/>
                </a:pPr>
                <a:r>
                  <a:rPr lang="en-US" sz="2200" spc="10" dirty="0" smtClean="0">
                    <a:solidFill>
                      <a:schemeClr val="tx1">
                        <a:lumMod val="95000"/>
                        <a:lumOff val="5000"/>
                      </a:schemeClr>
                    </a:solidFill>
                    <a:latin typeface="+mj-lt"/>
                    <a:cs typeface="LM Sans 12"/>
                  </a:rPr>
                  <a:t>The median </a:t>
                </a:r>
                <a:r>
                  <a:rPr lang="en-US" sz="2200" spc="-5" dirty="0" smtClean="0">
                    <a:solidFill>
                      <a:schemeClr val="tx1">
                        <a:lumMod val="95000"/>
                        <a:lumOff val="5000"/>
                      </a:schemeClr>
                    </a:solidFill>
                    <a:latin typeface="+mj-lt"/>
                    <a:cs typeface="LM Sans 12"/>
                  </a:rPr>
                  <a:t>wage </a:t>
                </a:r>
                <a:r>
                  <a:rPr lang="en-US" sz="2200" spc="5" dirty="0" smtClean="0">
                    <a:solidFill>
                      <a:schemeClr val="tx1">
                        <a:lumMod val="95000"/>
                        <a:lumOff val="5000"/>
                      </a:schemeClr>
                    </a:solidFill>
                    <a:latin typeface="+mj-lt"/>
                    <a:cs typeface="LM Sans 12"/>
                  </a:rPr>
                  <a:t>is </a:t>
                </a:r>
                <a:r>
                  <a:rPr lang="en-US" sz="2200" spc="10" dirty="0" err="1" smtClean="0">
                    <a:solidFill>
                      <a:schemeClr val="tx1">
                        <a:lumMod val="95000"/>
                        <a:lumOff val="5000"/>
                      </a:schemeClr>
                    </a:solidFill>
                    <a:latin typeface="+mj-lt"/>
                    <a:cs typeface="LM Sans 12"/>
                  </a:rPr>
                  <a:t>Rs</a:t>
                </a:r>
                <a:r>
                  <a:rPr lang="en-US" sz="2200" spc="10" dirty="0" smtClean="0">
                    <a:solidFill>
                      <a:schemeClr val="tx1">
                        <a:lumMod val="95000"/>
                        <a:lumOff val="5000"/>
                      </a:schemeClr>
                    </a:solidFill>
                    <a:latin typeface="+mj-lt"/>
                    <a:cs typeface="LM Sans 12"/>
                  </a:rPr>
                  <a:t>.</a:t>
                </a:r>
                <a:r>
                  <a:rPr lang="en-US" sz="2200" spc="195" dirty="0" smtClean="0">
                    <a:solidFill>
                      <a:schemeClr val="tx1">
                        <a:lumMod val="95000"/>
                        <a:lumOff val="5000"/>
                      </a:schemeClr>
                    </a:solidFill>
                    <a:latin typeface="+mj-lt"/>
                    <a:cs typeface="LM Sans 12"/>
                  </a:rPr>
                  <a:t/>
                </a:r>
                <a:r>
                  <a:rPr lang="en-US" sz="2200" spc="5" dirty="0" smtClean="0">
                    <a:solidFill>
                      <a:schemeClr val="tx1">
                        <a:lumMod val="95000"/>
                        <a:lumOff val="5000"/>
                      </a:schemeClr>
                    </a:solidFill>
                    <a:latin typeface="+mj-lt"/>
                    <a:cs typeface="LM Sans 12"/>
                  </a:rPr>
                  <a:t>4,675.</a:t>
                </a:r>
                <a:endParaRPr lang="en-US" sz="2200" dirty="0" smtClean="0">
                  <a:solidFill>
                    <a:schemeClr val="tx1">
                      <a:lumMod val="95000"/>
                      <a:lumOff val="5000"/>
                    </a:schemeClr>
                  </a:solidFill>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334000"/>
              </a:xfrm>
              <a:blipFill rotWithShape="1">
                <a:blip r:embed="rId2"/>
                <a:stretch>
                  <a:fillRect l="-1185" t="-2743" r="-444" b="-8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FB1347F-DB45-40AC-8C47-21D36BC3C7C4}"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Daily Quiz(CO1)</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extLst>
              <p:ext uri="{D42A27DB-BD31-4B8C-83A1-F6EECF244321}">
                <p14:modId xmlns:p14="http://schemas.microsoft.com/office/powerpoint/2010/main" xmlns="" val="402130185"/>
              </p:ext>
            </p:extLst>
          </p:nvPr>
        </p:nvGraphicFramePr>
        <p:xfrm>
          <a:off x="1350818" y="851799"/>
          <a:ext cx="6096000" cy="25958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Wages</a:t>
                      </a:r>
                      <a:endParaRPr lang="en-US" dirty="0"/>
                    </a:p>
                  </a:txBody>
                  <a:tcPr/>
                </a:tc>
                <a:tc>
                  <a:txBody>
                    <a:bodyPr/>
                    <a:lstStyle/>
                    <a:p>
                      <a:r>
                        <a:rPr lang="en-US" dirty="0" smtClean="0"/>
                        <a:t>No of </a:t>
                      </a:r>
                      <a:r>
                        <a:rPr lang="en-US" dirty="0" err="1" smtClean="0"/>
                        <a:t>workes</a:t>
                      </a:r>
                      <a:r>
                        <a:rPr lang="en-US" dirty="0" smtClean="0"/>
                        <a:t> f</a:t>
                      </a:r>
                      <a:endParaRPr lang="en-US" dirty="0"/>
                    </a:p>
                  </a:txBody>
                  <a:tcPr/>
                </a:tc>
                <a:tc>
                  <a:txBody>
                    <a:bodyPr/>
                    <a:lstStyle/>
                    <a:p>
                      <a:r>
                        <a:rPr lang="en-US" dirty="0" smtClean="0"/>
                        <a:t>C.F.</a:t>
                      </a:r>
                      <a:endParaRPr lang="en-US" dirty="0"/>
                    </a:p>
                  </a:txBody>
                  <a:tcPr/>
                </a:tc>
              </a:tr>
              <a:tr h="370840">
                <a:tc>
                  <a:txBody>
                    <a:bodyPr/>
                    <a:lstStyle/>
                    <a:p>
                      <a:r>
                        <a:rPr lang="en-US" dirty="0" smtClean="0"/>
                        <a:t>2000-3000</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r>
              <a:tr h="370840">
                <a:tc>
                  <a:txBody>
                    <a:bodyPr/>
                    <a:lstStyle/>
                    <a:p>
                      <a:r>
                        <a:rPr lang="en-US" dirty="0" smtClean="0"/>
                        <a:t>3000-4000</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solidFill>
                            <a:srgbClr val="FF0000"/>
                          </a:solidFill>
                        </a:rPr>
                        <a:t>4000-5000</a:t>
                      </a:r>
                      <a:endParaRPr lang="en-US" dirty="0">
                        <a:solidFill>
                          <a:srgbClr val="FF0000"/>
                        </a:solidFill>
                      </a:endParaRPr>
                    </a:p>
                  </a:txBody>
                  <a:tcPr/>
                </a:tc>
                <a:tc>
                  <a:txBody>
                    <a:bodyPr/>
                    <a:lstStyle/>
                    <a:p>
                      <a:r>
                        <a:rPr lang="en-US" dirty="0" smtClean="0">
                          <a:solidFill>
                            <a:srgbClr val="FF0000"/>
                          </a:solidFill>
                        </a:rPr>
                        <a:t>20</a:t>
                      </a:r>
                      <a:endParaRPr lang="en-US" dirty="0">
                        <a:solidFill>
                          <a:srgbClr val="FF0000"/>
                        </a:solidFill>
                      </a:endParaRPr>
                    </a:p>
                  </a:txBody>
                  <a:tcPr/>
                </a:tc>
                <a:tc>
                  <a:txBody>
                    <a:bodyPr/>
                    <a:lstStyle/>
                    <a:p>
                      <a:r>
                        <a:rPr lang="en-US" dirty="0" smtClean="0">
                          <a:solidFill>
                            <a:srgbClr val="FF0000"/>
                          </a:solidFill>
                        </a:rPr>
                        <a:t>28</a:t>
                      </a:r>
                      <a:endParaRPr lang="en-US" dirty="0">
                        <a:solidFill>
                          <a:srgbClr val="FF0000"/>
                        </a:solidFill>
                      </a:endParaRPr>
                    </a:p>
                  </a:txBody>
                  <a:tcPr/>
                </a:tc>
              </a:tr>
              <a:tr h="370840">
                <a:tc>
                  <a:txBody>
                    <a:bodyPr/>
                    <a:lstStyle/>
                    <a:p>
                      <a:r>
                        <a:rPr lang="en-US" dirty="0" smtClean="0"/>
                        <a:t>5000-6000</a:t>
                      </a:r>
                      <a:endParaRPr lang="en-US" dirty="0"/>
                    </a:p>
                  </a:txBody>
                  <a:tcPr/>
                </a:tc>
                <a:tc>
                  <a:txBody>
                    <a:bodyPr/>
                    <a:lstStyle/>
                    <a:p>
                      <a:r>
                        <a:rPr lang="en-US" dirty="0" smtClean="0"/>
                        <a:t>10</a:t>
                      </a:r>
                      <a:endParaRPr lang="en-US" dirty="0"/>
                    </a:p>
                  </a:txBody>
                  <a:tcPr/>
                </a:tc>
                <a:tc>
                  <a:txBody>
                    <a:bodyPr/>
                    <a:lstStyle/>
                    <a:p>
                      <a:r>
                        <a:rPr lang="en-US" dirty="0" smtClean="0"/>
                        <a:t>38</a:t>
                      </a:r>
                      <a:endParaRPr lang="en-US" dirty="0"/>
                    </a:p>
                  </a:txBody>
                  <a:tcPr/>
                </a:tc>
              </a:tr>
              <a:tr h="370840">
                <a:tc>
                  <a:txBody>
                    <a:bodyPr/>
                    <a:lstStyle/>
                    <a:p>
                      <a:r>
                        <a:rPr lang="en-US" dirty="0" smtClean="0"/>
                        <a:t>6000-7000</a:t>
                      </a:r>
                      <a:endParaRPr lang="en-US" dirty="0"/>
                    </a:p>
                  </a:txBody>
                  <a:tcPr/>
                </a:tc>
                <a:tc>
                  <a:txBody>
                    <a:bodyPr/>
                    <a:lstStyle/>
                    <a:p>
                      <a:r>
                        <a:rPr lang="en-US" dirty="0" smtClean="0"/>
                        <a:t>5</a:t>
                      </a:r>
                      <a:endParaRPr lang="en-US" dirty="0"/>
                    </a:p>
                  </a:txBody>
                  <a:tcPr/>
                </a:tc>
                <a:tc>
                  <a:txBody>
                    <a:bodyPr/>
                    <a:lstStyle/>
                    <a:p>
                      <a:r>
                        <a:rPr lang="en-US" dirty="0" smtClean="0"/>
                        <a:t>43</a:t>
                      </a:r>
                      <a:endParaRPr lang="en-US" dirty="0"/>
                    </a:p>
                  </a:txBody>
                  <a:tcPr/>
                </a:tc>
              </a:tr>
              <a:tr h="370840">
                <a:tc>
                  <a:txBody>
                    <a:bodyPr/>
                    <a:lstStyle/>
                    <a:p>
                      <a:endParaRPr lang="en-US"/>
                    </a:p>
                  </a:txBody>
                  <a:tcPr/>
                </a:tc>
                <a:tc>
                  <a:txBody>
                    <a:bodyPr/>
                    <a:lstStyle/>
                    <a:p>
                      <a:r>
                        <a:rPr lang="en-US" dirty="0" smtClean="0"/>
                        <a:t>N=43</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xmlns="" val="257620007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marR="5080" indent="0">
              <a:lnSpc>
                <a:spcPct val="102200"/>
              </a:lnSpc>
              <a:spcBef>
                <a:spcPts val="80"/>
              </a:spcBef>
              <a:buNone/>
            </a:pPr>
            <a:r>
              <a:rPr lang="en-US" sz="2200" b="1" u="sng" spc="10" dirty="0" smtClean="0">
                <a:latin typeface="+mj-lt"/>
                <a:cs typeface="LM Sans 12"/>
              </a:rPr>
              <a:t>Uses:</a:t>
            </a:r>
          </a:p>
          <a:p>
            <a:pPr marR="5080">
              <a:lnSpc>
                <a:spcPct val="102200"/>
              </a:lnSpc>
              <a:spcBef>
                <a:spcPts val="80"/>
              </a:spcBef>
              <a:buFont typeface="Wingdings" pitchFamily="2" charset="2"/>
              <a:buChar char="§"/>
            </a:pPr>
            <a:r>
              <a:rPr lang="en-US" sz="2200" spc="10" dirty="0" smtClean="0">
                <a:solidFill>
                  <a:schemeClr val="tx1">
                    <a:lumMod val="95000"/>
                    <a:lumOff val="5000"/>
                  </a:schemeClr>
                </a:solidFill>
                <a:latin typeface="+mj-lt"/>
                <a:cs typeface="LM Sans 12"/>
              </a:rPr>
              <a:t>Median </a:t>
            </a:r>
            <a:r>
              <a:rPr lang="en-US" sz="2200" spc="5" dirty="0">
                <a:solidFill>
                  <a:schemeClr val="tx1">
                    <a:lumMod val="95000"/>
                    <a:lumOff val="5000"/>
                  </a:schemeClr>
                </a:solidFill>
                <a:latin typeface="+mj-lt"/>
                <a:cs typeface="LM Sans 12"/>
              </a:rPr>
              <a:t>is </a:t>
            </a:r>
            <a:r>
              <a:rPr lang="en-US" sz="2200" spc="10" dirty="0">
                <a:solidFill>
                  <a:schemeClr val="tx1">
                    <a:lumMod val="95000"/>
                    <a:lumOff val="5000"/>
                  </a:schemeClr>
                </a:solidFill>
                <a:latin typeface="+mj-lt"/>
                <a:cs typeface="LM Sans 12"/>
              </a:rPr>
              <a:t>the </a:t>
            </a:r>
            <a:r>
              <a:rPr lang="en-US" sz="2200" spc="5" dirty="0">
                <a:solidFill>
                  <a:schemeClr val="tx1">
                    <a:lumMod val="95000"/>
                    <a:lumOff val="5000"/>
                  </a:schemeClr>
                </a:solidFill>
                <a:latin typeface="+mj-lt"/>
                <a:cs typeface="LM Sans 12"/>
              </a:rPr>
              <a:t>only </a:t>
            </a:r>
            <a:r>
              <a:rPr lang="en-US" sz="2200" spc="10" dirty="0">
                <a:solidFill>
                  <a:schemeClr val="tx1">
                    <a:lumMod val="95000"/>
                    <a:lumOff val="5000"/>
                  </a:schemeClr>
                </a:solidFill>
                <a:latin typeface="+mj-lt"/>
                <a:cs typeface="LM Sans 12"/>
              </a:rPr>
              <a:t>average </a:t>
            </a:r>
            <a:r>
              <a:rPr lang="en-US" sz="2200" spc="5" dirty="0">
                <a:solidFill>
                  <a:schemeClr val="tx1">
                    <a:lumMod val="95000"/>
                    <a:lumOff val="5000"/>
                  </a:schemeClr>
                </a:solidFill>
                <a:latin typeface="+mj-lt"/>
                <a:cs typeface="LM Sans 12"/>
              </a:rPr>
              <a:t>to </a:t>
            </a:r>
            <a:r>
              <a:rPr lang="en-US" sz="2200" spc="30" dirty="0">
                <a:solidFill>
                  <a:schemeClr val="tx1">
                    <a:lumMod val="95000"/>
                    <a:lumOff val="5000"/>
                  </a:schemeClr>
                </a:solidFill>
                <a:latin typeface="+mj-lt"/>
                <a:cs typeface="LM Sans 12"/>
              </a:rPr>
              <a:t>be </a:t>
            </a:r>
            <a:r>
              <a:rPr lang="en-US" sz="2200" spc="10" dirty="0">
                <a:solidFill>
                  <a:schemeClr val="tx1">
                    <a:lumMod val="95000"/>
                    <a:lumOff val="5000"/>
                  </a:schemeClr>
                </a:solidFill>
                <a:latin typeface="+mj-lt"/>
                <a:cs typeface="LM Sans 12"/>
              </a:rPr>
              <a:t>used while dealing with  </a:t>
            </a:r>
            <a:r>
              <a:rPr lang="en-US" sz="2200" spc="5" dirty="0">
                <a:solidFill>
                  <a:schemeClr val="tx1">
                    <a:lumMod val="95000"/>
                    <a:lumOff val="5000"/>
                  </a:schemeClr>
                </a:solidFill>
                <a:latin typeface="+mj-lt"/>
                <a:cs typeface="LM Sans 12"/>
              </a:rPr>
              <a:t>qualitative </a:t>
            </a:r>
            <a:r>
              <a:rPr lang="en-US" sz="2200" spc="10" dirty="0">
                <a:solidFill>
                  <a:schemeClr val="tx1">
                    <a:lumMod val="95000"/>
                    <a:lumOff val="5000"/>
                  </a:schemeClr>
                </a:solidFill>
                <a:latin typeface="+mj-lt"/>
                <a:cs typeface="LM Sans 12"/>
              </a:rPr>
              <a:t>data which cannot </a:t>
            </a:r>
            <a:r>
              <a:rPr lang="en-US" sz="2200" spc="30" dirty="0">
                <a:solidFill>
                  <a:schemeClr val="tx1">
                    <a:lumMod val="95000"/>
                    <a:lumOff val="5000"/>
                  </a:schemeClr>
                </a:solidFill>
                <a:latin typeface="+mj-lt"/>
                <a:cs typeface="LM Sans 12"/>
              </a:rPr>
              <a:t>be </a:t>
            </a:r>
            <a:r>
              <a:rPr lang="en-US" sz="2200" spc="10" dirty="0">
                <a:solidFill>
                  <a:schemeClr val="tx1">
                    <a:lumMod val="95000"/>
                    <a:lumOff val="5000"/>
                  </a:schemeClr>
                </a:solidFill>
                <a:latin typeface="+mj-lt"/>
                <a:cs typeface="LM Sans 12"/>
              </a:rPr>
              <a:t>measured </a:t>
            </a:r>
            <a:r>
              <a:rPr lang="en-US" sz="2200" spc="5" dirty="0">
                <a:solidFill>
                  <a:schemeClr val="tx1">
                    <a:lumMod val="95000"/>
                    <a:lumOff val="5000"/>
                  </a:schemeClr>
                </a:solidFill>
                <a:latin typeface="+mj-lt"/>
                <a:cs typeface="LM Sans 12"/>
              </a:rPr>
              <a:t>quantitatively  </a:t>
            </a:r>
            <a:r>
              <a:rPr lang="en-US" sz="2200" spc="10" dirty="0">
                <a:solidFill>
                  <a:schemeClr val="tx1">
                    <a:lumMod val="95000"/>
                    <a:lumOff val="5000"/>
                  </a:schemeClr>
                </a:solidFill>
                <a:latin typeface="+mj-lt"/>
                <a:cs typeface="LM Sans 12"/>
              </a:rPr>
              <a:t>but </a:t>
            </a:r>
            <a:r>
              <a:rPr lang="en-US" sz="2200" spc="5" dirty="0">
                <a:solidFill>
                  <a:schemeClr val="tx1">
                    <a:lumMod val="95000"/>
                    <a:lumOff val="5000"/>
                  </a:schemeClr>
                </a:solidFill>
                <a:latin typeface="+mj-lt"/>
                <a:cs typeface="LM Sans 12"/>
              </a:rPr>
              <a:t>still </a:t>
            </a:r>
            <a:r>
              <a:rPr lang="en-US" sz="2200" spc="10" dirty="0">
                <a:solidFill>
                  <a:schemeClr val="tx1">
                    <a:lumMod val="95000"/>
                    <a:lumOff val="5000"/>
                  </a:schemeClr>
                </a:solidFill>
                <a:latin typeface="+mj-lt"/>
                <a:cs typeface="LM Sans 12"/>
              </a:rPr>
              <a:t>can </a:t>
            </a:r>
            <a:r>
              <a:rPr lang="en-US" sz="2200" spc="30" dirty="0">
                <a:solidFill>
                  <a:schemeClr val="tx1">
                    <a:lumMod val="95000"/>
                    <a:lumOff val="5000"/>
                  </a:schemeClr>
                </a:solidFill>
                <a:latin typeface="+mj-lt"/>
                <a:cs typeface="LM Sans 12"/>
              </a:rPr>
              <a:t>be </a:t>
            </a:r>
            <a:r>
              <a:rPr lang="en-US" sz="2200" dirty="0">
                <a:solidFill>
                  <a:schemeClr val="tx1">
                    <a:lumMod val="95000"/>
                    <a:lumOff val="5000"/>
                  </a:schemeClr>
                </a:solidFill>
                <a:latin typeface="+mj-lt"/>
                <a:cs typeface="LM Sans 12"/>
              </a:rPr>
              <a:t>arranged </a:t>
            </a:r>
            <a:r>
              <a:rPr lang="en-US" sz="2200" spc="5" dirty="0">
                <a:solidFill>
                  <a:schemeClr val="tx1">
                    <a:lumMod val="95000"/>
                    <a:lumOff val="5000"/>
                  </a:schemeClr>
                </a:solidFill>
                <a:latin typeface="+mj-lt"/>
                <a:cs typeface="LM Sans 12"/>
              </a:rPr>
              <a:t>in </a:t>
            </a:r>
            <a:r>
              <a:rPr lang="en-US" sz="2200" spc="10" dirty="0">
                <a:solidFill>
                  <a:schemeClr val="tx1">
                    <a:lumMod val="95000"/>
                    <a:lumOff val="5000"/>
                  </a:schemeClr>
                </a:solidFill>
                <a:latin typeface="+mj-lt"/>
                <a:cs typeface="LM Sans 12"/>
              </a:rPr>
              <a:t>ascending </a:t>
            </a:r>
            <a:r>
              <a:rPr lang="en-US" sz="2200" spc="-20" dirty="0">
                <a:solidFill>
                  <a:schemeClr val="tx1">
                    <a:lumMod val="95000"/>
                    <a:lumOff val="5000"/>
                  </a:schemeClr>
                </a:solidFill>
                <a:latin typeface="+mj-lt"/>
                <a:cs typeface="LM Sans 12"/>
              </a:rPr>
              <a:t>or </a:t>
            </a:r>
            <a:r>
              <a:rPr lang="en-US" sz="2200" spc="10" dirty="0">
                <a:solidFill>
                  <a:schemeClr val="tx1">
                    <a:lumMod val="95000"/>
                    <a:lumOff val="5000"/>
                  </a:schemeClr>
                </a:solidFill>
                <a:latin typeface="+mj-lt"/>
                <a:cs typeface="LM Sans 12"/>
              </a:rPr>
              <a:t>descending </a:t>
            </a:r>
            <a:r>
              <a:rPr lang="en-US" sz="2200" spc="-5" dirty="0">
                <a:solidFill>
                  <a:schemeClr val="tx1">
                    <a:lumMod val="95000"/>
                    <a:lumOff val="5000"/>
                  </a:schemeClr>
                </a:solidFill>
                <a:latin typeface="+mj-lt"/>
                <a:cs typeface="LM Sans 12"/>
              </a:rPr>
              <a:t>order  </a:t>
            </a:r>
            <a:r>
              <a:rPr lang="en-US" sz="2200" spc="5" dirty="0">
                <a:solidFill>
                  <a:schemeClr val="tx1">
                    <a:lumMod val="95000"/>
                    <a:lumOff val="5000"/>
                  </a:schemeClr>
                </a:solidFill>
                <a:latin typeface="+mj-lt"/>
                <a:cs typeface="LM Sans 12"/>
              </a:rPr>
              <a:t>of </a:t>
            </a:r>
            <a:r>
              <a:rPr lang="en-US" sz="2200" spc="10" dirty="0">
                <a:solidFill>
                  <a:schemeClr val="tx1">
                    <a:lumMod val="95000"/>
                    <a:lumOff val="5000"/>
                  </a:schemeClr>
                </a:solidFill>
                <a:latin typeface="+mj-lt"/>
                <a:cs typeface="LM Sans 12"/>
              </a:rPr>
              <a:t>magnitude, </a:t>
            </a:r>
            <a:r>
              <a:rPr lang="en-US" sz="2200" spc="5" dirty="0">
                <a:solidFill>
                  <a:schemeClr val="tx1">
                    <a:lumMod val="95000"/>
                    <a:lumOff val="5000"/>
                  </a:schemeClr>
                </a:solidFill>
                <a:latin typeface="+mj-lt"/>
                <a:cs typeface="LM Sans 12"/>
              </a:rPr>
              <a:t>e.g., to find </a:t>
            </a:r>
            <a:r>
              <a:rPr lang="en-US" sz="2200" spc="10" dirty="0">
                <a:solidFill>
                  <a:schemeClr val="tx1">
                    <a:lumMod val="95000"/>
                    <a:lumOff val="5000"/>
                  </a:schemeClr>
                </a:solidFill>
                <a:latin typeface="+mj-lt"/>
                <a:cs typeface="LM Sans 12"/>
              </a:rPr>
              <a:t>the </a:t>
            </a:r>
            <a:r>
              <a:rPr lang="en-US" sz="2200" spc="5" dirty="0">
                <a:solidFill>
                  <a:schemeClr val="tx1">
                    <a:lumMod val="95000"/>
                    <a:lumOff val="5000"/>
                  </a:schemeClr>
                </a:solidFill>
                <a:latin typeface="+mj-lt"/>
                <a:cs typeface="LM Sans 12"/>
              </a:rPr>
              <a:t>average intelligence </a:t>
            </a:r>
            <a:r>
              <a:rPr lang="en-US" sz="2200" spc="-20" dirty="0">
                <a:solidFill>
                  <a:schemeClr val="tx1">
                    <a:lumMod val="95000"/>
                    <a:lumOff val="5000"/>
                  </a:schemeClr>
                </a:solidFill>
                <a:latin typeface="+mj-lt"/>
                <a:cs typeface="LM Sans 12"/>
              </a:rPr>
              <a:t>or  </a:t>
            </a:r>
            <a:r>
              <a:rPr lang="en-US" sz="2200" spc="10" dirty="0">
                <a:solidFill>
                  <a:schemeClr val="tx1">
                    <a:lumMod val="95000"/>
                    <a:lumOff val="5000"/>
                  </a:schemeClr>
                </a:solidFill>
                <a:latin typeface="+mj-lt"/>
                <a:cs typeface="LM Sans 12"/>
              </a:rPr>
              <a:t>average </a:t>
            </a:r>
            <a:r>
              <a:rPr lang="en-US" sz="2200" dirty="0">
                <a:solidFill>
                  <a:schemeClr val="tx1">
                    <a:lumMod val="95000"/>
                    <a:lumOff val="5000"/>
                  </a:schemeClr>
                </a:solidFill>
                <a:latin typeface="+mj-lt"/>
                <a:cs typeface="LM Sans 12"/>
              </a:rPr>
              <a:t>honesty </a:t>
            </a:r>
            <a:r>
              <a:rPr lang="en-US" sz="2200" spc="10" dirty="0">
                <a:solidFill>
                  <a:schemeClr val="tx1">
                    <a:lumMod val="95000"/>
                    <a:lumOff val="5000"/>
                  </a:schemeClr>
                </a:solidFill>
                <a:latin typeface="+mj-lt"/>
                <a:cs typeface="LM Sans 12"/>
              </a:rPr>
              <a:t>among a group </a:t>
            </a:r>
            <a:r>
              <a:rPr lang="en-US" sz="2200" spc="5" dirty="0">
                <a:solidFill>
                  <a:schemeClr val="tx1">
                    <a:lumMod val="95000"/>
                    <a:lumOff val="5000"/>
                  </a:schemeClr>
                </a:solidFill>
                <a:latin typeface="+mj-lt"/>
                <a:cs typeface="LM Sans 12"/>
              </a:rPr>
              <a:t>of</a:t>
            </a:r>
            <a:r>
              <a:rPr lang="en-US" sz="2200" spc="-10" dirty="0">
                <a:solidFill>
                  <a:schemeClr val="tx1">
                    <a:lumMod val="95000"/>
                    <a:lumOff val="5000"/>
                  </a:schemeClr>
                </a:solidFill>
                <a:latin typeface="+mj-lt"/>
                <a:cs typeface="LM Sans 12"/>
              </a:rPr>
              <a:t> </a:t>
            </a:r>
            <a:r>
              <a:rPr lang="en-US" sz="2200" spc="15" dirty="0" smtClean="0">
                <a:solidFill>
                  <a:schemeClr val="tx1">
                    <a:lumMod val="95000"/>
                    <a:lumOff val="5000"/>
                  </a:schemeClr>
                </a:solidFill>
                <a:latin typeface="+mj-lt"/>
                <a:cs typeface="LM Sans 12"/>
              </a:rPr>
              <a:t>people.</a:t>
            </a:r>
            <a:endParaRPr lang="en-US" sz="2200" dirty="0" smtClean="0">
              <a:solidFill>
                <a:schemeClr val="tx1">
                  <a:lumMod val="95000"/>
                  <a:lumOff val="5000"/>
                </a:schemeClr>
              </a:solidFill>
              <a:latin typeface="+mj-lt"/>
              <a:cs typeface="LM Sans 12"/>
            </a:endParaRPr>
          </a:p>
          <a:p>
            <a:pPr marR="5080">
              <a:lnSpc>
                <a:spcPct val="102200"/>
              </a:lnSpc>
              <a:spcBef>
                <a:spcPts val="80"/>
              </a:spcBef>
              <a:buFont typeface="Wingdings" pitchFamily="2" charset="2"/>
              <a:buChar char="§"/>
            </a:pPr>
            <a:r>
              <a:rPr lang="en-US" sz="2200" spc="5" dirty="0" smtClean="0">
                <a:solidFill>
                  <a:schemeClr val="tx1">
                    <a:lumMod val="95000"/>
                    <a:lumOff val="5000"/>
                  </a:schemeClr>
                </a:solidFill>
                <a:latin typeface="+mj-lt"/>
                <a:cs typeface="LM Sans 12"/>
              </a:rPr>
              <a:t>It </a:t>
            </a:r>
            <a:r>
              <a:rPr lang="en-US" sz="2200" spc="5" dirty="0">
                <a:solidFill>
                  <a:schemeClr val="tx1">
                    <a:lumMod val="95000"/>
                    <a:lumOff val="5000"/>
                  </a:schemeClr>
                </a:solidFill>
                <a:latin typeface="+mj-lt"/>
                <a:cs typeface="LM Sans 12"/>
              </a:rPr>
              <a:t>is to </a:t>
            </a:r>
            <a:r>
              <a:rPr lang="en-US" sz="2200" spc="30" dirty="0">
                <a:solidFill>
                  <a:schemeClr val="tx1">
                    <a:lumMod val="95000"/>
                    <a:lumOff val="5000"/>
                  </a:schemeClr>
                </a:solidFill>
                <a:latin typeface="+mj-lt"/>
                <a:cs typeface="LM Sans 12"/>
              </a:rPr>
              <a:t>be </a:t>
            </a:r>
            <a:r>
              <a:rPr lang="en-US" sz="2200" spc="10" dirty="0">
                <a:solidFill>
                  <a:schemeClr val="tx1">
                    <a:lumMod val="95000"/>
                    <a:lumOff val="5000"/>
                  </a:schemeClr>
                </a:solidFill>
                <a:latin typeface="+mj-lt"/>
                <a:cs typeface="LM Sans 12"/>
              </a:rPr>
              <a:t>used </a:t>
            </a:r>
            <a:r>
              <a:rPr lang="en-US" sz="2200" spc="-10" dirty="0">
                <a:solidFill>
                  <a:schemeClr val="tx1">
                    <a:lumMod val="95000"/>
                    <a:lumOff val="5000"/>
                  </a:schemeClr>
                </a:solidFill>
                <a:latin typeface="+mj-lt"/>
                <a:cs typeface="LM Sans 12"/>
              </a:rPr>
              <a:t>for </a:t>
            </a:r>
            <a:r>
              <a:rPr lang="en-US" sz="2200" spc="10" dirty="0">
                <a:solidFill>
                  <a:schemeClr val="tx1">
                    <a:lumMod val="95000"/>
                    <a:lumOff val="5000"/>
                  </a:schemeClr>
                </a:solidFill>
                <a:latin typeface="+mj-lt"/>
                <a:cs typeface="LM Sans 12"/>
              </a:rPr>
              <a:t>determining the </a:t>
            </a:r>
            <a:r>
              <a:rPr lang="en-US" sz="2200" dirty="0">
                <a:solidFill>
                  <a:schemeClr val="tx1">
                    <a:lumMod val="95000"/>
                    <a:lumOff val="5000"/>
                  </a:schemeClr>
                </a:solidFill>
                <a:latin typeface="+mj-lt"/>
                <a:cs typeface="LM Sans 12"/>
              </a:rPr>
              <a:t>typical </a:t>
            </a:r>
            <a:r>
              <a:rPr lang="en-US" sz="2200" spc="10" dirty="0">
                <a:solidFill>
                  <a:schemeClr val="tx1">
                    <a:lumMod val="95000"/>
                    <a:lumOff val="5000"/>
                  </a:schemeClr>
                </a:solidFill>
                <a:latin typeface="+mj-lt"/>
                <a:cs typeface="LM Sans 12"/>
              </a:rPr>
              <a:t>value </a:t>
            </a:r>
            <a:r>
              <a:rPr lang="en-US" sz="2200" spc="5" dirty="0">
                <a:solidFill>
                  <a:schemeClr val="tx1">
                    <a:lumMod val="95000"/>
                    <a:lumOff val="5000"/>
                  </a:schemeClr>
                </a:solidFill>
                <a:latin typeface="+mj-lt"/>
                <a:cs typeface="LM Sans 12"/>
              </a:rPr>
              <a:t>in  problems </a:t>
            </a:r>
            <a:r>
              <a:rPr lang="en-US" sz="2200" spc="10" dirty="0">
                <a:solidFill>
                  <a:schemeClr val="tx1">
                    <a:lumMod val="95000"/>
                    <a:lumOff val="5000"/>
                  </a:schemeClr>
                </a:solidFill>
                <a:latin typeface="+mj-lt"/>
                <a:cs typeface="LM Sans 12"/>
              </a:rPr>
              <a:t>concerning </a:t>
            </a:r>
            <a:r>
              <a:rPr lang="en-US" sz="2200" dirty="0">
                <a:solidFill>
                  <a:schemeClr val="tx1">
                    <a:lumMod val="95000"/>
                    <a:lumOff val="5000"/>
                  </a:schemeClr>
                </a:solidFill>
                <a:latin typeface="+mj-lt"/>
                <a:cs typeface="LM Sans 12"/>
              </a:rPr>
              <a:t>wages, </a:t>
            </a:r>
            <a:r>
              <a:rPr lang="en-US" sz="2200" spc="5" dirty="0">
                <a:solidFill>
                  <a:schemeClr val="tx1">
                    <a:lumMod val="95000"/>
                    <a:lumOff val="5000"/>
                  </a:schemeClr>
                </a:solidFill>
                <a:latin typeface="+mj-lt"/>
                <a:cs typeface="LM Sans 12"/>
              </a:rPr>
              <a:t>distribution of </a:t>
            </a:r>
            <a:r>
              <a:rPr lang="en-US" sz="2200" dirty="0">
                <a:solidFill>
                  <a:schemeClr val="tx1">
                    <a:lumMod val="95000"/>
                    <a:lumOff val="5000"/>
                  </a:schemeClr>
                </a:solidFill>
                <a:latin typeface="+mj-lt"/>
                <a:cs typeface="LM Sans 12"/>
              </a:rPr>
              <a:t>wealth,</a:t>
            </a:r>
            <a:r>
              <a:rPr lang="en-US" sz="2200" spc="25" dirty="0">
                <a:solidFill>
                  <a:schemeClr val="tx1">
                    <a:lumMod val="95000"/>
                    <a:lumOff val="5000"/>
                  </a:schemeClr>
                </a:solidFill>
                <a:latin typeface="+mj-lt"/>
                <a:cs typeface="LM Sans 12"/>
              </a:rPr>
              <a:t> </a:t>
            </a:r>
            <a:r>
              <a:rPr lang="en-US" sz="2200" spc="5" dirty="0">
                <a:solidFill>
                  <a:schemeClr val="tx1">
                    <a:lumMod val="95000"/>
                    <a:lumOff val="5000"/>
                  </a:schemeClr>
                </a:solidFill>
                <a:latin typeface="+mj-lt"/>
                <a:cs typeface="LM Sans 12"/>
              </a:rPr>
              <a:t>etc.</a:t>
            </a:r>
            <a:endParaRPr lang="en-US" sz="2200" dirty="0">
              <a:solidFill>
                <a:schemeClr val="tx1">
                  <a:lumMod val="95000"/>
                  <a:lumOff val="5000"/>
                </a:schemeClr>
              </a:solidFill>
              <a:latin typeface="+mj-lt"/>
              <a:cs typeface="LM Sans 12"/>
            </a:endParaRPr>
          </a:p>
          <a:p>
            <a:pPr marL="0" indent="0" fontAlgn="t">
              <a:lnSpc>
                <a:spcPts val="1450"/>
              </a:lnSpc>
              <a:spcBef>
                <a:spcPts val="0"/>
              </a:spcBef>
              <a:buNone/>
            </a:pPr>
            <a:endParaRPr lang="en-US" sz="2200" dirty="0" smtClean="0">
              <a:solidFill>
                <a:schemeClr val="tx1">
                  <a:lumMod val="95000"/>
                  <a:lumOff val="5000"/>
                </a:schemeClr>
              </a:solidFill>
              <a:latin typeface="+mj-lt"/>
            </a:endParaRPr>
          </a:p>
        </p:txBody>
      </p:sp>
      <p:sp>
        <p:nvSpPr>
          <p:cNvPr id="4" name="Date Placeholder 3"/>
          <p:cNvSpPr>
            <a:spLocks noGrp="1"/>
          </p:cNvSpPr>
          <p:nvPr>
            <p:ph type="dt" sz="half" idx="10"/>
          </p:nvPr>
        </p:nvSpPr>
        <p:spPr/>
        <p:txBody>
          <a:bodyPr/>
          <a:lstStyle/>
          <a:p>
            <a:fld id="{9B3F0B6E-0015-4162-A944-EAAA7437C11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20" dirty="0" smtClean="0">
                <a:solidFill>
                  <a:srgbClr val="000000"/>
                </a:solidFill>
                <a:cs typeface="LM Roman Caps 10"/>
              </a:rPr>
              <a:t>Median</a:t>
            </a:r>
            <a:r>
              <a:rPr lang="en-US" sz="3000" b="1" dirty="0" smtClean="0"/>
              <a:t>(CO1)</a:t>
            </a:r>
            <a:endParaRPr lang="en-US" sz="3000" b="1" dirty="0"/>
          </a:p>
        </p:txBody>
      </p:sp>
    </p:spTree>
    <p:extLst>
      <p:ext uri="{BB962C8B-B14F-4D97-AF65-F5344CB8AC3E}">
        <p14:creationId xmlns:p14="http://schemas.microsoft.com/office/powerpoint/2010/main" xmlns="" val="837519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r>
              <a:rPr lang="en-US" sz="2400" dirty="0" smtClean="0"/>
              <a:t>The </a:t>
            </a:r>
            <a:r>
              <a:rPr lang="en-US" sz="2400" dirty="0"/>
              <a:t>objective of this course is to familiarize the engineers with concept of Statistical techniques, probability distribution, hypothesis testing and ANOVA and numerical aptitude. It aims to show case the students with standard concepts and tools from B. Tech to deal with advanced level of mathematics and applications that would be essential for their disciplines</a:t>
            </a:r>
            <a:r>
              <a:rPr lang="en-US" sz="2400" dirty="0" smtClean="0"/>
              <a:t>. The student will be able to understand:</a:t>
            </a:r>
          </a:p>
          <a:p>
            <a:r>
              <a:rPr lang="en-US" sz="2400" dirty="0" smtClean="0"/>
              <a:t>The </a:t>
            </a:r>
            <a:r>
              <a:rPr lang="en-US" sz="2400" dirty="0"/>
              <a:t>concept of Statistical </a:t>
            </a:r>
            <a:r>
              <a:rPr lang="en-US" sz="2400" dirty="0" smtClean="0"/>
              <a:t>techniques.</a:t>
            </a:r>
          </a:p>
          <a:p>
            <a:r>
              <a:rPr lang="en-US" sz="2400" dirty="0"/>
              <a:t>The concept of</a:t>
            </a:r>
            <a:r>
              <a:rPr lang="en-US" sz="2400" dirty="0" smtClean="0"/>
              <a:t> </a:t>
            </a:r>
            <a:r>
              <a:rPr lang="en-US" sz="2400" dirty="0"/>
              <a:t>probability </a:t>
            </a:r>
            <a:r>
              <a:rPr lang="en-US" sz="2400" dirty="0" smtClean="0"/>
              <a:t>distribution.</a:t>
            </a:r>
          </a:p>
          <a:p>
            <a:r>
              <a:rPr lang="en-US" sz="2400" dirty="0"/>
              <a:t>The concept </a:t>
            </a:r>
            <a:r>
              <a:rPr lang="en-US" sz="2400" dirty="0" smtClean="0"/>
              <a:t>of </a:t>
            </a:r>
            <a:r>
              <a:rPr lang="en-US" sz="2400" dirty="0"/>
              <a:t>hypothesis </a:t>
            </a:r>
            <a:r>
              <a:rPr lang="en-US" sz="2400" dirty="0" smtClean="0"/>
              <a:t>testing.</a:t>
            </a:r>
          </a:p>
          <a:p>
            <a:r>
              <a:rPr lang="en-US" sz="2400" dirty="0"/>
              <a:t>The concept of</a:t>
            </a:r>
            <a:r>
              <a:rPr lang="en-US" sz="2400" dirty="0" smtClean="0"/>
              <a:t> ANOVA. </a:t>
            </a:r>
          </a:p>
          <a:p>
            <a:r>
              <a:rPr lang="en-US" sz="2400" dirty="0"/>
              <a:t>The concept of </a:t>
            </a:r>
            <a:r>
              <a:rPr lang="en-US" sz="2400" dirty="0" smtClean="0"/>
              <a:t>numerical aptitude.</a:t>
            </a:r>
            <a:endParaRPr lang="en-US" sz="2400" dirty="0"/>
          </a:p>
        </p:txBody>
      </p:sp>
      <p:sp>
        <p:nvSpPr>
          <p:cNvPr id="4" name="Date Placeholder 3"/>
          <p:cNvSpPr>
            <a:spLocks noGrp="1"/>
          </p:cNvSpPr>
          <p:nvPr>
            <p:ph type="dt" sz="half" idx="10"/>
          </p:nvPr>
        </p:nvSpPr>
        <p:spPr/>
        <p:txBody>
          <a:bodyPr/>
          <a:lstStyle/>
          <a:p>
            <a:fld id="{8D686D6B-6333-4C53-B5E5-54C0FD350F08}" type="datetime1">
              <a:rPr lang="en-US" smtClean="0"/>
              <a:pPr/>
              <a:t>8/31/2021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Mode:</a:t>
            </a:r>
          </a:p>
          <a:p>
            <a:r>
              <a:rPr lang="en-US" sz="2200" dirty="0" smtClean="0"/>
              <a:t>Mode is the value which occurs most frequently in a set of observations and around which the other items of the set cluster </a:t>
            </a:r>
          </a:p>
          <a:p>
            <a:pPr marL="0" indent="0">
              <a:buNone/>
            </a:pPr>
            <a:r>
              <a:rPr lang="en-US" sz="2200" dirty="0" smtClean="0"/>
              <a:t>      densely.</a:t>
            </a:r>
          </a:p>
          <a:p>
            <a:r>
              <a:rPr lang="en-US" sz="2200" dirty="0"/>
              <a:t> </a:t>
            </a:r>
            <a:r>
              <a:rPr lang="en-US" sz="2200" dirty="0" smtClean="0"/>
              <a:t>It is the point of maximum frequency or the point of greatest density.</a:t>
            </a:r>
          </a:p>
          <a:p>
            <a:r>
              <a:rPr lang="en-US" sz="2200" dirty="0" smtClean="0"/>
              <a:t>In other words the mode or modal value of the distribution is that value of the </a:t>
            </a:r>
            <a:r>
              <a:rPr lang="en-US" sz="2200" dirty="0" err="1" smtClean="0"/>
              <a:t>variate</a:t>
            </a:r>
            <a:r>
              <a:rPr lang="en-US" sz="2200" dirty="0" smtClean="0"/>
              <a:t> for which frequency is maximum.</a:t>
            </a:r>
          </a:p>
          <a:p>
            <a:pPr marL="0" indent="0">
              <a:buNone/>
            </a:pPr>
            <a:r>
              <a:rPr lang="en-US" sz="2200" b="1" dirty="0" smtClean="0"/>
              <a:t>Calculation of Mode</a:t>
            </a:r>
          </a:p>
          <a:p>
            <a:pPr>
              <a:buFont typeface="Wingdings" pitchFamily="2" charset="2"/>
              <a:buChar char="v"/>
            </a:pPr>
            <a:r>
              <a:rPr lang="en-US" sz="2200" b="1" dirty="0" smtClean="0"/>
              <a:t>In case of discrete distribution:</a:t>
            </a:r>
            <a:r>
              <a:rPr lang="en-US" sz="2200" dirty="0" smtClean="0"/>
              <a:t> Mode is the value of  x corresponding to maximum frequency but in any one (or more)of the following cases.</a:t>
            </a:r>
          </a:p>
          <a:p>
            <a:pPr marL="0" indent="0">
              <a:buNone/>
            </a:pPr>
            <a:endParaRPr lang="en-US" sz="2200" dirty="0" smtClean="0"/>
          </a:p>
          <a:p>
            <a:pPr>
              <a:buFont typeface="Wingdings" pitchFamily="2" charset="2"/>
              <a:buChar char="v"/>
            </a:pPr>
            <a:endParaRPr lang="en-US" sz="2200" dirty="0"/>
          </a:p>
          <a:p>
            <a:pPr marL="0" indent="0">
              <a:buNone/>
            </a:pPr>
            <a:endParaRPr lang="en-US" sz="2200" dirty="0" smtClean="0"/>
          </a:p>
          <a:p>
            <a:pPr marL="514350" indent="-514350">
              <a:buFont typeface="+mj-lt"/>
              <a:buAutoNum type="romanLcPeriod"/>
            </a:pPr>
            <a:endParaRPr lang="en-US" sz="2200" dirty="0" smtClean="0"/>
          </a:p>
          <a:p>
            <a:pPr marL="514350" indent="-514350">
              <a:buFont typeface="+mj-lt"/>
              <a:buAutoNum type="romanLcPeriod"/>
            </a:pPr>
            <a:endParaRPr lang="en-US" sz="2200" dirty="0" smtClean="0"/>
          </a:p>
          <a:p>
            <a:pPr marL="0" indent="0">
              <a:buNone/>
            </a:pPr>
            <a:endParaRPr lang="en-US" sz="2200" b="1" dirty="0"/>
          </a:p>
        </p:txBody>
      </p:sp>
      <p:sp>
        <p:nvSpPr>
          <p:cNvPr id="4" name="Date Placeholder 3"/>
          <p:cNvSpPr>
            <a:spLocks noGrp="1"/>
          </p:cNvSpPr>
          <p:nvPr>
            <p:ph type="dt" sz="half" idx="10"/>
          </p:nvPr>
        </p:nvSpPr>
        <p:spPr/>
        <p:txBody>
          <a:bodyPr/>
          <a:lstStyle/>
          <a:p>
            <a:fld id="{0C0F642C-7CB3-4155-86E2-23D66456C6C0}"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155151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14400"/>
                <a:ext cx="8229600" cy="5029200"/>
              </a:xfrm>
            </p:spPr>
            <p:txBody>
              <a:bodyPr>
                <a:normAutofit lnSpcReduction="10000"/>
              </a:bodyPr>
              <a:lstStyle/>
              <a:p>
                <a:pPr marL="514350" indent="-514350">
                  <a:buFont typeface="+mj-lt"/>
                  <a:buAutoNum type="romanLcPeriod"/>
                </a:pPr>
                <a:r>
                  <a:rPr lang="en-US" sz="2200" dirty="0" smtClean="0"/>
                  <a:t>If the maximum frequency is repeated.</a:t>
                </a:r>
              </a:p>
              <a:p>
                <a:pPr marL="514350" indent="-514350">
                  <a:buFont typeface="+mj-lt"/>
                  <a:buAutoNum type="romanLcPeriod"/>
                </a:pPr>
                <a:r>
                  <a:rPr lang="en-US" sz="2200" dirty="0" smtClean="0"/>
                  <a:t>If the maximum frequency occurs in the very beginning  or at the end of distribution .</a:t>
                </a:r>
              </a:p>
              <a:p>
                <a:pPr marL="514350" indent="-514350">
                  <a:buFont typeface="+mj-lt"/>
                  <a:buAutoNum type="romanLcPeriod"/>
                </a:pPr>
                <a:r>
                  <a:rPr lang="en-US" sz="2200" dirty="0" smtClean="0"/>
                  <a:t>If there are irregularities in the distribution, the value of mode is determined by the method of grouping.</a:t>
                </a:r>
              </a:p>
              <a:p>
                <a:pPr>
                  <a:buFont typeface="Wingdings" pitchFamily="2" charset="2"/>
                  <a:buChar char="v"/>
                </a:pPr>
                <a:r>
                  <a:rPr lang="en-US" sz="2200" b="1" dirty="0" smtClean="0"/>
                  <a:t>In </a:t>
                </a:r>
                <a:r>
                  <a:rPr lang="en-US" sz="2200" b="1" dirty="0"/>
                  <a:t>case of continuous frequency </a:t>
                </a:r>
                <a:r>
                  <a:rPr lang="en-US" sz="2200" b="1" dirty="0" smtClean="0"/>
                  <a:t>distribution:</a:t>
                </a:r>
                <a:r>
                  <a:rPr lang="en-US" sz="2200" dirty="0" smtClean="0"/>
                  <a:t> mode is given by the formula</a:t>
                </a:r>
              </a:p>
              <a:p>
                <a:pPr marL="0" indent="0">
                  <a:buNone/>
                </a:pPr>
                <a:endParaRPr lang="en-US" sz="2200" dirty="0" smtClean="0"/>
              </a:p>
              <a:p>
                <a:pPr marL="0" indent="0">
                  <a:buNone/>
                </a:pPr>
                <a:endParaRPr lang="en-US" sz="2200" dirty="0"/>
              </a:p>
              <a:p>
                <a:pPr marL="0" indent="0">
                  <a:buNone/>
                </a:pPr>
                <a:r>
                  <a:rPr lang="en-US" sz="2200" dirty="0" smtClean="0"/>
                  <a:t>where </a:t>
                </a:r>
                <a14:m>
                  <m:oMath xmlns:m="http://schemas.openxmlformats.org/officeDocument/2006/math">
                    <m:r>
                      <a:rPr lang="en-US" sz="2200" b="0" i="1" smtClean="0">
                        <a:latin typeface="Cambria Math"/>
                      </a:rPr>
                      <m:t>𝑙</m:t>
                    </m:r>
                  </m:oMath>
                </a14:m>
                <a:r>
                  <a:rPr lang="en-US" sz="2200" dirty="0" smtClean="0"/>
                  <a:t> is the lower limit,</a:t>
                </a:r>
                <a14:m>
                  <m:oMath xmlns:m="http://schemas.openxmlformats.org/officeDocument/2006/math">
                    <m:r>
                      <a:rPr lang="en-US" sz="2200" b="0" i="1" smtClean="0">
                        <a:latin typeface="Cambria Math"/>
                      </a:rPr>
                      <m:t>h</m:t>
                    </m:r>
                    <m:r>
                      <a:rPr lang="en-US" sz="2200" b="0" i="1" smtClean="0">
                        <a:latin typeface="Cambria Math"/>
                      </a:rPr>
                      <m:t> </m:t>
                    </m:r>
                    <m:r>
                      <a:rPr lang="en-US" sz="2200" b="0" i="1" smtClean="0">
                        <a:latin typeface="Cambria Math"/>
                      </a:rPr>
                      <m:t>𝑡</m:t>
                    </m:r>
                    <m:r>
                      <a:rPr lang="en-US" sz="2200" b="0" i="1" smtClean="0">
                        <a:latin typeface="Cambria Math"/>
                      </a:rPr>
                      <m:t>h</m:t>
                    </m:r>
                    <m:r>
                      <a:rPr lang="en-US" sz="2200" b="0" i="1" smtClean="0">
                        <a:latin typeface="Cambria Math"/>
                      </a:rPr>
                      <m:t>𝑒</m:t>
                    </m:r>
                    <m:r>
                      <a:rPr lang="en-US" sz="2200" b="0" i="1" smtClean="0">
                        <a:latin typeface="Cambria Math"/>
                      </a:rPr>
                      <m:t> </m:t>
                    </m:r>
                  </m:oMath>
                </a14:m>
                <a:r>
                  <a:rPr lang="en-US" sz="2200" dirty="0" smtClean="0"/>
                  <a:t>width and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𝑚</m:t>
                        </m:r>
                      </m:sub>
                    </m:sSub>
                  </m:oMath>
                </a14:m>
                <a:r>
                  <a:rPr lang="en-US" sz="2200" dirty="0" smtClean="0"/>
                  <a:t> the frequency of the model class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𝑎𝑛𝑑</m:t>
                    </m:r>
                    <m:r>
                      <a:rPr lang="en-US" sz="2200" b="0" i="1" smtClean="0">
                        <a:latin typeface="Cambria Math"/>
                      </a:rPr>
                      <m:t> </m:t>
                    </m:r>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2</m:t>
                        </m:r>
                      </m:sub>
                    </m:sSub>
                  </m:oMath>
                </a14:m>
                <a:r>
                  <a:rPr lang="en-US" sz="2200" dirty="0" smtClean="0"/>
                  <a:t> are the frequencies of the classes preceding and succeeding the modal class respectively. While applying the above formula it is necessary to see that the class intervals are of the same size. </a:t>
                </a:r>
                <a:endParaRPr lang="en-US" sz="2200" dirty="0"/>
              </a:p>
              <a:p>
                <a:pPr marL="0" indent="0">
                  <a:buNone/>
                </a:pP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5029200"/>
              </a:xfrm>
              <a:blipFill rotWithShape="1">
                <a:blip r:embed="rId2"/>
                <a:stretch>
                  <a:fillRect l="-1037" t="-1697" r="-296" b="-35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97F49B0-A352-4D35-89BF-81CFBE89D69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2"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sp>
            <p:nvSpPr>
              <p:cNvPr id="13" name="Rectangle 12"/>
              <p:cNvSpPr/>
              <p:nvPr/>
            </p:nvSpPr>
            <p:spPr>
              <a:xfrm>
                <a:off x="2133600" y="3048000"/>
                <a:ext cx="4572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Mode</a:t>
                </a:r>
                <a14:m>
                  <m:oMath xmlns:m="http://schemas.openxmlformats.org/officeDocument/2006/math">
                    <m:r>
                      <a:rPr lang="en-US" i="1">
                        <a:solidFill>
                          <a:schemeClr val="tx1"/>
                        </a:solidFill>
                        <a:latin typeface="Cambria Math"/>
                      </a:rPr>
                      <m:t>=</m:t>
                    </m:r>
                    <m:r>
                      <a:rPr lang="en-US" i="1">
                        <a:solidFill>
                          <a:schemeClr val="tx1"/>
                        </a:solidFill>
                        <a:latin typeface="Cambria Math"/>
                      </a:rPr>
                      <m:t>𝑙</m:t>
                    </m:r>
                    <m:r>
                      <a:rPr lang="en-US" i="1">
                        <a:solidFill>
                          <a:schemeClr val="tx1"/>
                        </a:solidFill>
                        <a:latin typeface="Cambria Math"/>
                      </a:rPr>
                      <m:t>+</m:t>
                    </m:r>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𝑚</m:t>
                            </m:r>
                          </m:sub>
                        </m:sSub>
                        <m:r>
                          <a:rPr lang="en-US" i="1">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1</m:t>
                            </m:r>
                          </m:sub>
                        </m:sSub>
                      </m:num>
                      <m:den>
                        <m:r>
                          <a:rPr lang="en-US" i="1">
                            <a:solidFill>
                              <a:schemeClr val="tx1"/>
                            </a:solidFill>
                            <a:latin typeface="Cambria Math"/>
                          </a:rPr>
                          <m:t>2</m:t>
                        </m:r>
                        <m:sSub>
                          <m:sSubPr>
                            <m:ctrlPr>
                              <a:rPr lang="en-US" i="1">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𝑚</m:t>
                            </m:r>
                          </m:sub>
                        </m:sSub>
                        <m:r>
                          <a:rPr lang="en-US" i="1">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1</m:t>
                            </m:r>
                          </m:sub>
                        </m:sSub>
                        <m:r>
                          <a:rPr lang="en-US" i="1">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2</m:t>
                            </m:r>
                          </m:sub>
                        </m:sSub>
                      </m:den>
                    </m:f>
                    <m:r>
                      <a:rPr lang="en-US" i="1">
                        <a:solidFill>
                          <a:schemeClr val="tx1"/>
                        </a:solidFill>
                        <a:latin typeface="Cambria Math"/>
                        <a:ea typeface="Cambria Math"/>
                      </a:rPr>
                      <m:t>×</m:t>
                    </m:r>
                    <m:r>
                      <a:rPr lang="en-US" i="1">
                        <a:solidFill>
                          <a:schemeClr val="tx1"/>
                        </a:solidFill>
                        <a:latin typeface="Cambria Math"/>
                        <a:ea typeface="Cambria Math"/>
                      </a:rPr>
                      <m:t>h</m:t>
                    </m:r>
                  </m:oMath>
                </a14:m>
                <a:r>
                  <a:rPr lang="en-US" dirty="0">
                    <a:solidFill>
                      <a:schemeClr val="tx1"/>
                    </a:solidFill>
                  </a:rPr>
                  <a:t/>
                </a:r>
              </a:p>
            </p:txBody>
          </p:sp>
        </mc:Choice>
        <mc:Fallback>
          <p:sp>
            <p:nvSpPr>
              <p:cNvPr id="13" name="Rectangle 12"/>
              <p:cNvSpPr>
                <a:spLocks noRot="1" noChangeAspect="1" noMove="1" noResize="1" noEditPoints="1" noAdjustHandles="1" noChangeArrowheads="1" noChangeShapeType="1" noTextEdit="1"/>
              </p:cNvSpPr>
              <p:nvPr/>
            </p:nvSpPr>
            <p:spPr>
              <a:xfrm>
                <a:off x="2133600" y="3048000"/>
                <a:ext cx="4572000" cy="838200"/>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4227971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a:buFont typeface="Wingdings" pitchFamily="2" charset="2"/>
              <a:buChar char="v"/>
            </a:pPr>
            <a:r>
              <a:rPr lang="en-US" sz="2200" b="1" dirty="0"/>
              <a:t>For a symmetrical distribution, mean, median and </a:t>
            </a:r>
            <a:r>
              <a:rPr lang="en-US" sz="2200" b="1" dirty="0" smtClean="0"/>
              <a:t>mode coincide</a:t>
            </a:r>
            <a:r>
              <a:rPr lang="en-US" sz="2200" b="1" dirty="0"/>
              <a:t>.</a:t>
            </a:r>
          </a:p>
          <a:p>
            <a:pPr marL="0" indent="0">
              <a:buNone/>
            </a:pPr>
            <a:r>
              <a:rPr lang="en-US" sz="2200" dirty="0" smtClean="0"/>
              <a:t>When </a:t>
            </a:r>
            <a:r>
              <a:rPr lang="en-US" sz="2200" dirty="0"/>
              <a:t>mode is ill defined ,where the method of grouping also fails</a:t>
            </a:r>
          </a:p>
          <a:p>
            <a:pPr marL="0" indent="0">
              <a:buNone/>
            </a:pPr>
            <a:r>
              <a:rPr lang="en-US" sz="2200" dirty="0" smtClean="0"/>
              <a:t>its value can be ascertained  by the formula</a:t>
            </a:r>
          </a:p>
          <a:p>
            <a:pPr marL="0" indent="0">
              <a:buNone/>
            </a:pPr>
            <a:r>
              <a:rPr lang="en-US" sz="2200" dirty="0" smtClean="0"/>
              <a:t>Mode=3Median-2Mean</a:t>
            </a:r>
          </a:p>
          <a:p>
            <a:pPr marL="0" indent="0">
              <a:buNone/>
            </a:pPr>
            <a:r>
              <a:rPr lang="en-US" sz="2200" dirty="0" smtClean="0"/>
              <a:t>This measure is called the empirical mode.</a:t>
            </a:r>
          </a:p>
          <a:p>
            <a:pPr marL="0" indent="0">
              <a:buNone/>
            </a:pPr>
            <a:r>
              <a:rPr lang="en-US" sz="2200" b="1" dirty="0" smtClean="0"/>
              <a:t>Q. </a:t>
            </a:r>
            <a:r>
              <a:rPr lang="en-US" sz="2200" dirty="0" smtClean="0"/>
              <a:t>Calculate the mode from the following frequency distribution</a:t>
            </a:r>
            <a:r>
              <a:rPr lang="en-US" sz="2200" b="1" dirty="0" smtClean="0"/>
              <a:t>.</a:t>
            </a:r>
          </a:p>
          <a:p>
            <a:pPr marL="0" indent="0">
              <a:buNone/>
            </a:pPr>
            <a:endParaRPr lang="en-US" sz="2200" b="1" dirty="0" smtClean="0"/>
          </a:p>
          <a:p>
            <a:pPr marL="0" indent="0">
              <a:buNone/>
            </a:pPr>
            <a:endParaRPr lang="en-US" sz="2200" b="1" dirty="0"/>
          </a:p>
          <a:p>
            <a:pPr marL="0" indent="0">
              <a:buNone/>
            </a:pPr>
            <a:endParaRPr lang="en-US" sz="2200" b="1" dirty="0" smtClean="0"/>
          </a:p>
          <a:p>
            <a:pPr marL="0" indent="0">
              <a:buNone/>
            </a:pPr>
            <a:endParaRPr lang="en-US" sz="2200" b="1" dirty="0"/>
          </a:p>
          <a:p>
            <a:pPr marL="0" indent="0">
              <a:buNone/>
            </a:pPr>
            <a:endParaRPr lang="en-US" sz="2200" b="1" dirty="0" smtClean="0"/>
          </a:p>
          <a:p>
            <a:pPr marL="0" indent="0">
              <a:buNone/>
            </a:pPr>
            <a:r>
              <a:rPr lang="en-US" sz="2200" b="1" dirty="0" smtClean="0"/>
              <a:t>Solution: </a:t>
            </a:r>
            <a:r>
              <a:rPr lang="en-US" sz="2200" dirty="0" smtClean="0"/>
              <a:t>Method of Grouping :</a:t>
            </a:r>
            <a:endParaRPr lang="en-US" sz="2200" dirty="0"/>
          </a:p>
        </p:txBody>
      </p:sp>
      <p:sp>
        <p:nvSpPr>
          <p:cNvPr id="4" name="Date Placeholder 3"/>
          <p:cNvSpPr>
            <a:spLocks noGrp="1"/>
          </p:cNvSpPr>
          <p:nvPr>
            <p:ph type="dt" sz="half" idx="10"/>
          </p:nvPr>
        </p:nvSpPr>
        <p:spPr/>
        <p:txBody>
          <a:bodyPr/>
          <a:lstStyle/>
          <a:p>
            <a:fld id="{3B6E8BB8-0A7F-46B7-BBAA-6A6ECAE0B34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445497956"/>
                  </p:ext>
                </p:extLst>
              </p:nvPr>
            </p:nvGraphicFramePr>
            <p:xfrm>
              <a:off x="609600" y="3352800"/>
              <a:ext cx="7848600" cy="1524000"/>
            </p:xfrm>
            <a:graphic>
              <a:graphicData uri="http://schemas.openxmlformats.org/drawingml/2006/table">
                <a:tbl>
                  <a:tblPr firstRow="1" bandRow="1">
                    <a:tableStyleId>{5C22544A-7EE6-4342-B048-85BDC9FD1C3A}</a:tableStyleId>
                  </a:tblPr>
                  <a:tblGrid>
                    <a:gridCol w="1066800"/>
                    <a:gridCol w="762000"/>
                    <a:gridCol w="685800"/>
                    <a:gridCol w="609600"/>
                    <a:gridCol w="609600"/>
                    <a:gridCol w="609600"/>
                    <a:gridCol w="685800"/>
                    <a:gridCol w="685800"/>
                    <a:gridCol w="762000"/>
                    <a:gridCol w="685800"/>
                    <a:gridCol w="685800"/>
                  </a:tblGrid>
                  <a:tr h="218440">
                    <a:tc>
                      <a:txBody>
                        <a:bodyPr/>
                        <a:lstStyle/>
                        <a:p>
                          <a:r>
                            <a:rPr lang="en-US" sz="2200" dirty="0" smtClean="0"/>
                            <a:t>Size</a:t>
                          </a:r>
                          <a14:m>
                            <m:oMath xmlns:m="http://schemas.openxmlformats.org/officeDocument/2006/math">
                              <m:r>
                                <a:rPr lang="en-US" sz="2200" b="1" i="1" smtClean="0">
                                  <a:latin typeface="Cambria Math"/>
                                </a:rPr>
                                <m:t>(</m:t>
                              </m:r>
                              <m:r>
                                <a:rPr lang="en-US" sz="2200" b="1" i="1" smtClean="0">
                                  <a:latin typeface="Cambria Math"/>
                                </a:rPr>
                                <m:t>𝒙</m:t>
                              </m:r>
                              <m:r>
                                <a:rPr lang="en-US" sz="2200" b="1" i="1" smtClean="0">
                                  <a:latin typeface="Cambria Math"/>
                                </a:rPr>
                                <m:t>)</m:t>
                              </m:r>
                            </m:oMath>
                          </a14:m>
                          <a:endParaRPr lang="en-US" sz="2200" dirty="0"/>
                        </a:p>
                      </a:txBody>
                      <a:tcPr/>
                    </a:tc>
                    <a:tc>
                      <a:txBody>
                        <a:bodyPr/>
                        <a:lstStyle/>
                        <a:p>
                          <a:r>
                            <a:rPr lang="en-US" sz="2200" dirty="0" smtClean="0"/>
                            <a:t>4</a:t>
                          </a:r>
                          <a:endParaRPr lang="en-US" sz="2200" dirty="0"/>
                        </a:p>
                      </a:txBody>
                      <a:tcPr/>
                    </a:tc>
                    <a:tc>
                      <a:txBody>
                        <a:bodyPr/>
                        <a:lstStyle/>
                        <a:p>
                          <a:r>
                            <a:rPr lang="en-US" sz="2200" dirty="0" smtClean="0"/>
                            <a:t>5</a:t>
                          </a:r>
                          <a:endParaRPr lang="en-US" sz="2200" dirty="0"/>
                        </a:p>
                      </a:txBody>
                      <a:tcPr/>
                    </a:tc>
                    <a:tc>
                      <a:txBody>
                        <a:bodyPr/>
                        <a:lstStyle/>
                        <a:p>
                          <a:r>
                            <a:rPr lang="en-US" sz="2200" dirty="0" smtClean="0"/>
                            <a:t>6</a:t>
                          </a:r>
                          <a:endParaRPr lang="en-US" sz="2200" dirty="0"/>
                        </a:p>
                      </a:txBody>
                      <a:tcPr/>
                    </a:tc>
                    <a:tc>
                      <a:txBody>
                        <a:bodyPr/>
                        <a:lstStyle/>
                        <a:p>
                          <a:r>
                            <a:rPr lang="en-US" sz="2200" dirty="0" smtClean="0"/>
                            <a:t>7</a:t>
                          </a:r>
                          <a:endParaRPr lang="en-US" sz="2200" dirty="0"/>
                        </a:p>
                      </a:txBody>
                      <a:tcPr/>
                    </a:tc>
                    <a:tc>
                      <a:txBody>
                        <a:bodyPr/>
                        <a:lstStyle/>
                        <a:p>
                          <a:r>
                            <a:rPr lang="en-US" sz="2200" dirty="0" smtClean="0"/>
                            <a:t>8</a:t>
                          </a:r>
                          <a:endParaRPr lang="en-US" sz="2200" dirty="0"/>
                        </a:p>
                      </a:txBody>
                      <a:tcPr/>
                    </a:tc>
                    <a:tc>
                      <a:txBody>
                        <a:bodyPr/>
                        <a:lstStyle/>
                        <a:p>
                          <a:r>
                            <a:rPr lang="en-US" sz="2200" dirty="0" smtClean="0"/>
                            <a:t>9</a:t>
                          </a:r>
                          <a:endParaRPr lang="en-US" sz="2200" dirty="0"/>
                        </a:p>
                      </a:txBody>
                      <a:tcPr/>
                    </a:tc>
                    <a:tc>
                      <a:txBody>
                        <a:bodyPr/>
                        <a:lstStyle/>
                        <a:p>
                          <a:r>
                            <a:rPr lang="en-US" sz="2200" dirty="0" smtClean="0"/>
                            <a:t>10</a:t>
                          </a:r>
                          <a:endParaRPr lang="en-US" sz="2200" dirty="0"/>
                        </a:p>
                      </a:txBody>
                      <a:tcPr/>
                    </a:tc>
                    <a:tc>
                      <a:txBody>
                        <a:bodyPr/>
                        <a:lstStyle/>
                        <a:p>
                          <a:r>
                            <a:rPr lang="en-US" sz="2200" dirty="0" smtClean="0"/>
                            <a:t>11</a:t>
                          </a:r>
                          <a:endParaRPr lang="en-US" sz="2200" dirty="0"/>
                        </a:p>
                      </a:txBody>
                      <a:tcPr/>
                    </a:tc>
                    <a:tc>
                      <a:txBody>
                        <a:bodyPr/>
                        <a:lstStyle/>
                        <a:p>
                          <a:r>
                            <a:rPr lang="en-US" sz="2200" dirty="0" smtClean="0"/>
                            <a:t>12</a:t>
                          </a:r>
                          <a:endParaRPr lang="en-US" sz="2200" dirty="0"/>
                        </a:p>
                      </a:txBody>
                      <a:tcPr/>
                    </a:tc>
                    <a:tc>
                      <a:txBody>
                        <a:bodyPr/>
                        <a:lstStyle/>
                        <a:p>
                          <a:r>
                            <a:rPr lang="en-US" sz="2200" dirty="0" smtClean="0"/>
                            <a:t>13</a:t>
                          </a:r>
                          <a:endParaRPr lang="en-US" sz="2200" dirty="0"/>
                        </a:p>
                      </a:txBody>
                      <a:tcPr/>
                    </a:tc>
                  </a:tr>
                  <a:tr h="370840">
                    <a:tc>
                      <a:txBody>
                        <a:bodyPr/>
                        <a:lstStyle/>
                        <a:p>
                          <a:r>
                            <a:rPr lang="en-US" sz="2200" dirty="0" smtClean="0"/>
                            <a:t>Freqency</a:t>
                          </a:r>
                        </a:p>
                        <a:p>
                          <a:pPr/>
                          <a14:m>
                            <m:oMathPara xmlns:m="http://schemas.openxmlformats.org/officeDocument/2006/math">
                              <m:oMathParaPr>
                                <m:jc m:val="centerGroup"/>
                              </m:oMathParaPr>
                              <m:oMath xmlns:m="http://schemas.openxmlformats.org/officeDocument/2006/math">
                                <m:r>
                                  <a:rPr lang="en-US" sz="2200" b="0" i="1" smtClean="0">
                                    <a:latin typeface="Cambria Math"/>
                                  </a:rPr>
                                  <m:t>(</m:t>
                                </m:r>
                                <m:r>
                                  <a:rPr lang="en-US" sz="2200" b="0" i="1" smtClean="0">
                                    <a:latin typeface="Cambria Math"/>
                                  </a:rPr>
                                  <m:t>𝑓</m:t>
                                </m:r>
                                <m:r>
                                  <a:rPr lang="en-US" sz="2200" b="0" i="1" smtClean="0">
                                    <a:latin typeface="Cambria Math"/>
                                  </a:rPr>
                                  <m:t>)</m:t>
                                </m:r>
                              </m:oMath>
                            </m:oMathPara>
                          </a14:m>
                          <a:endParaRPr lang="en-US" sz="2200" dirty="0"/>
                        </a:p>
                      </a:txBody>
                      <a:tcPr/>
                    </a:tc>
                    <a:tc>
                      <a:txBody>
                        <a:bodyPr/>
                        <a:lstStyle/>
                        <a:p>
                          <a:r>
                            <a:rPr lang="en-US" sz="2200" dirty="0" smtClean="0"/>
                            <a:t>2</a:t>
                          </a:r>
                          <a:endParaRPr lang="en-US" sz="2200" dirty="0"/>
                        </a:p>
                      </a:txBody>
                      <a:tcPr/>
                    </a:tc>
                    <a:tc>
                      <a:txBody>
                        <a:bodyPr/>
                        <a:lstStyle/>
                        <a:p>
                          <a:r>
                            <a:rPr lang="en-US" sz="2200" dirty="0" smtClean="0"/>
                            <a:t>5</a:t>
                          </a:r>
                          <a:endParaRPr lang="en-US" sz="2200" dirty="0"/>
                        </a:p>
                      </a:txBody>
                      <a:tcPr/>
                    </a:tc>
                    <a:tc>
                      <a:txBody>
                        <a:bodyPr/>
                        <a:lstStyle/>
                        <a:p>
                          <a:r>
                            <a:rPr lang="en-US" sz="2200" dirty="0" smtClean="0"/>
                            <a:t>8</a:t>
                          </a:r>
                          <a:endParaRPr lang="en-US" sz="2200" dirty="0"/>
                        </a:p>
                      </a:txBody>
                      <a:tcPr/>
                    </a:tc>
                    <a:tc>
                      <a:txBody>
                        <a:bodyPr/>
                        <a:lstStyle/>
                        <a:p>
                          <a:r>
                            <a:rPr lang="en-US" sz="2200" dirty="0" smtClean="0"/>
                            <a:t>9</a:t>
                          </a:r>
                          <a:endParaRPr lang="en-US" sz="2200" dirty="0"/>
                        </a:p>
                      </a:txBody>
                      <a:tcPr/>
                    </a:tc>
                    <a:tc>
                      <a:txBody>
                        <a:bodyPr/>
                        <a:lstStyle/>
                        <a:p>
                          <a:r>
                            <a:rPr lang="en-US" sz="2200" dirty="0" smtClean="0"/>
                            <a:t>12</a:t>
                          </a:r>
                          <a:endParaRPr lang="en-US" sz="2200" dirty="0"/>
                        </a:p>
                      </a:txBody>
                      <a:tcPr/>
                    </a:tc>
                    <a:tc>
                      <a:txBody>
                        <a:bodyPr/>
                        <a:lstStyle/>
                        <a:p>
                          <a:r>
                            <a:rPr lang="en-US" sz="2200" dirty="0" smtClean="0"/>
                            <a:t>14</a:t>
                          </a:r>
                          <a:endParaRPr lang="en-US" sz="2200" dirty="0"/>
                        </a:p>
                      </a:txBody>
                      <a:tcPr/>
                    </a:tc>
                    <a:tc>
                      <a:txBody>
                        <a:bodyPr/>
                        <a:lstStyle/>
                        <a:p>
                          <a:r>
                            <a:rPr lang="en-US" sz="2200" dirty="0" smtClean="0"/>
                            <a:t>14</a:t>
                          </a:r>
                          <a:endParaRPr lang="en-US" sz="2200" dirty="0"/>
                        </a:p>
                      </a:txBody>
                      <a:tcPr/>
                    </a:tc>
                    <a:tc>
                      <a:txBody>
                        <a:bodyPr/>
                        <a:lstStyle/>
                        <a:p>
                          <a:r>
                            <a:rPr lang="en-US" sz="2200" dirty="0" smtClean="0"/>
                            <a:t>15</a:t>
                          </a:r>
                          <a:endParaRPr lang="en-US" sz="2200" dirty="0"/>
                        </a:p>
                      </a:txBody>
                      <a:tcPr/>
                    </a:tc>
                    <a:tc>
                      <a:txBody>
                        <a:bodyPr/>
                        <a:lstStyle/>
                        <a:p>
                          <a:r>
                            <a:rPr lang="en-US" sz="2200" dirty="0" smtClean="0"/>
                            <a:t>11</a:t>
                          </a:r>
                          <a:endParaRPr lang="en-US" sz="2200" dirty="0"/>
                        </a:p>
                      </a:txBody>
                      <a:tcPr/>
                    </a:tc>
                    <a:tc>
                      <a:txBody>
                        <a:bodyPr/>
                        <a:lstStyle/>
                        <a:p>
                          <a:r>
                            <a:rPr lang="en-US" sz="2200" dirty="0" smtClean="0"/>
                            <a:t>13</a:t>
                          </a:r>
                          <a:endParaRPr lang="en-US" sz="2200"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145219318"/>
                  </p:ext>
                </p:extLst>
              </p:nvPr>
            </p:nvGraphicFramePr>
            <p:xfrm>
              <a:off x="609600" y="3352800"/>
              <a:ext cx="7848600" cy="1524000"/>
            </p:xfrm>
            <a:graphic>
              <a:graphicData uri="http://schemas.openxmlformats.org/drawingml/2006/table">
                <a:tbl>
                  <a:tblPr firstRow="1" bandRow="1">
                    <a:tableStyleId>{5C22544A-7EE6-4342-B048-85BDC9FD1C3A}</a:tableStyleId>
                  </a:tblPr>
                  <a:tblGrid>
                    <a:gridCol w="1066800"/>
                    <a:gridCol w="762000"/>
                    <a:gridCol w="685800"/>
                    <a:gridCol w="609600"/>
                    <a:gridCol w="609600"/>
                    <a:gridCol w="609600"/>
                    <a:gridCol w="685800"/>
                    <a:gridCol w="685800"/>
                    <a:gridCol w="762000"/>
                    <a:gridCol w="685800"/>
                    <a:gridCol w="685800"/>
                  </a:tblGrid>
                  <a:tr h="426720">
                    <a:tc>
                      <a:txBody>
                        <a:bodyPr/>
                        <a:lstStyle/>
                        <a:p>
                          <a:endParaRPr lang="en-US"/>
                        </a:p>
                      </a:txBody>
                      <a:tcPr>
                        <a:blipFill rotWithShape="1">
                          <a:blip r:embed="rId3"/>
                          <a:stretch>
                            <a:fillRect t="-8571" r="-636000" b="-285714"/>
                          </a:stretch>
                        </a:blipFill>
                      </a:tcPr>
                    </a:tc>
                    <a:tc>
                      <a:txBody>
                        <a:bodyPr/>
                        <a:lstStyle/>
                        <a:p>
                          <a:r>
                            <a:rPr lang="en-US" sz="2200" dirty="0" smtClean="0"/>
                            <a:t>4</a:t>
                          </a:r>
                          <a:endParaRPr lang="en-US" sz="2200" dirty="0"/>
                        </a:p>
                      </a:txBody>
                      <a:tcPr/>
                    </a:tc>
                    <a:tc>
                      <a:txBody>
                        <a:bodyPr/>
                        <a:lstStyle/>
                        <a:p>
                          <a:r>
                            <a:rPr lang="en-US" sz="2200" dirty="0" smtClean="0"/>
                            <a:t>5</a:t>
                          </a:r>
                          <a:endParaRPr lang="en-US" sz="2200" dirty="0"/>
                        </a:p>
                      </a:txBody>
                      <a:tcPr/>
                    </a:tc>
                    <a:tc>
                      <a:txBody>
                        <a:bodyPr/>
                        <a:lstStyle/>
                        <a:p>
                          <a:r>
                            <a:rPr lang="en-US" sz="2200" dirty="0" smtClean="0"/>
                            <a:t>6</a:t>
                          </a:r>
                          <a:endParaRPr lang="en-US" sz="2200" dirty="0"/>
                        </a:p>
                      </a:txBody>
                      <a:tcPr/>
                    </a:tc>
                    <a:tc>
                      <a:txBody>
                        <a:bodyPr/>
                        <a:lstStyle/>
                        <a:p>
                          <a:r>
                            <a:rPr lang="en-US" sz="2200" dirty="0" smtClean="0"/>
                            <a:t>7</a:t>
                          </a:r>
                          <a:endParaRPr lang="en-US" sz="2200" dirty="0"/>
                        </a:p>
                      </a:txBody>
                      <a:tcPr/>
                    </a:tc>
                    <a:tc>
                      <a:txBody>
                        <a:bodyPr/>
                        <a:lstStyle/>
                        <a:p>
                          <a:r>
                            <a:rPr lang="en-US" sz="2200" dirty="0" smtClean="0"/>
                            <a:t>8</a:t>
                          </a:r>
                          <a:endParaRPr lang="en-US" sz="2200" dirty="0"/>
                        </a:p>
                      </a:txBody>
                      <a:tcPr/>
                    </a:tc>
                    <a:tc>
                      <a:txBody>
                        <a:bodyPr/>
                        <a:lstStyle/>
                        <a:p>
                          <a:r>
                            <a:rPr lang="en-US" sz="2200" dirty="0" smtClean="0"/>
                            <a:t>9</a:t>
                          </a:r>
                          <a:endParaRPr lang="en-US" sz="2200" dirty="0"/>
                        </a:p>
                      </a:txBody>
                      <a:tcPr/>
                    </a:tc>
                    <a:tc>
                      <a:txBody>
                        <a:bodyPr/>
                        <a:lstStyle/>
                        <a:p>
                          <a:r>
                            <a:rPr lang="en-US" sz="2200" dirty="0" smtClean="0"/>
                            <a:t>10</a:t>
                          </a:r>
                          <a:endParaRPr lang="en-US" sz="2200" dirty="0"/>
                        </a:p>
                      </a:txBody>
                      <a:tcPr/>
                    </a:tc>
                    <a:tc>
                      <a:txBody>
                        <a:bodyPr/>
                        <a:lstStyle/>
                        <a:p>
                          <a:r>
                            <a:rPr lang="en-US" sz="2200" dirty="0" smtClean="0"/>
                            <a:t>11</a:t>
                          </a:r>
                          <a:endParaRPr lang="en-US" sz="2200" dirty="0"/>
                        </a:p>
                      </a:txBody>
                      <a:tcPr/>
                    </a:tc>
                    <a:tc>
                      <a:txBody>
                        <a:bodyPr/>
                        <a:lstStyle/>
                        <a:p>
                          <a:r>
                            <a:rPr lang="en-US" sz="2200" dirty="0" smtClean="0"/>
                            <a:t>12</a:t>
                          </a:r>
                          <a:endParaRPr lang="en-US" sz="2200" dirty="0"/>
                        </a:p>
                      </a:txBody>
                      <a:tcPr/>
                    </a:tc>
                    <a:tc>
                      <a:txBody>
                        <a:bodyPr/>
                        <a:lstStyle/>
                        <a:p>
                          <a:r>
                            <a:rPr lang="en-US" sz="2200" dirty="0" smtClean="0"/>
                            <a:t>13</a:t>
                          </a:r>
                          <a:endParaRPr lang="en-US" sz="2200" dirty="0"/>
                        </a:p>
                      </a:txBody>
                      <a:tcPr/>
                    </a:tc>
                  </a:tr>
                  <a:tr h="1097280">
                    <a:tc>
                      <a:txBody>
                        <a:bodyPr/>
                        <a:lstStyle/>
                        <a:p>
                          <a:endParaRPr lang="en-US"/>
                        </a:p>
                      </a:txBody>
                      <a:tcPr>
                        <a:blipFill rotWithShape="1">
                          <a:blip r:embed="rId3"/>
                          <a:stretch>
                            <a:fillRect t="-42222" r="-636000" b="-11111"/>
                          </a:stretch>
                        </a:blipFill>
                      </a:tcPr>
                    </a:tc>
                    <a:tc>
                      <a:txBody>
                        <a:bodyPr/>
                        <a:lstStyle/>
                        <a:p>
                          <a:r>
                            <a:rPr lang="en-US" sz="2200" dirty="0" smtClean="0"/>
                            <a:t>2</a:t>
                          </a:r>
                          <a:endParaRPr lang="en-US" sz="2200" dirty="0"/>
                        </a:p>
                      </a:txBody>
                      <a:tcPr/>
                    </a:tc>
                    <a:tc>
                      <a:txBody>
                        <a:bodyPr/>
                        <a:lstStyle/>
                        <a:p>
                          <a:r>
                            <a:rPr lang="en-US" sz="2200" dirty="0" smtClean="0"/>
                            <a:t>5</a:t>
                          </a:r>
                          <a:endParaRPr lang="en-US" sz="2200" dirty="0"/>
                        </a:p>
                      </a:txBody>
                      <a:tcPr/>
                    </a:tc>
                    <a:tc>
                      <a:txBody>
                        <a:bodyPr/>
                        <a:lstStyle/>
                        <a:p>
                          <a:r>
                            <a:rPr lang="en-US" sz="2200" dirty="0" smtClean="0"/>
                            <a:t>8</a:t>
                          </a:r>
                          <a:endParaRPr lang="en-US" sz="2200" dirty="0"/>
                        </a:p>
                      </a:txBody>
                      <a:tcPr/>
                    </a:tc>
                    <a:tc>
                      <a:txBody>
                        <a:bodyPr/>
                        <a:lstStyle/>
                        <a:p>
                          <a:r>
                            <a:rPr lang="en-US" sz="2200" dirty="0" smtClean="0"/>
                            <a:t>9</a:t>
                          </a:r>
                          <a:endParaRPr lang="en-US" sz="2200" dirty="0"/>
                        </a:p>
                      </a:txBody>
                      <a:tcPr/>
                    </a:tc>
                    <a:tc>
                      <a:txBody>
                        <a:bodyPr/>
                        <a:lstStyle/>
                        <a:p>
                          <a:r>
                            <a:rPr lang="en-US" sz="2200" dirty="0" smtClean="0"/>
                            <a:t>12</a:t>
                          </a:r>
                          <a:endParaRPr lang="en-US" sz="2200" dirty="0"/>
                        </a:p>
                      </a:txBody>
                      <a:tcPr/>
                    </a:tc>
                    <a:tc>
                      <a:txBody>
                        <a:bodyPr/>
                        <a:lstStyle/>
                        <a:p>
                          <a:r>
                            <a:rPr lang="en-US" sz="2200" dirty="0" smtClean="0"/>
                            <a:t>14</a:t>
                          </a:r>
                          <a:endParaRPr lang="en-US" sz="2200" dirty="0"/>
                        </a:p>
                      </a:txBody>
                      <a:tcPr/>
                    </a:tc>
                    <a:tc>
                      <a:txBody>
                        <a:bodyPr/>
                        <a:lstStyle/>
                        <a:p>
                          <a:r>
                            <a:rPr lang="en-US" sz="2200" dirty="0" smtClean="0"/>
                            <a:t>14</a:t>
                          </a:r>
                          <a:endParaRPr lang="en-US" sz="2200" dirty="0"/>
                        </a:p>
                      </a:txBody>
                      <a:tcPr/>
                    </a:tc>
                    <a:tc>
                      <a:txBody>
                        <a:bodyPr/>
                        <a:lstStyle/>
                        <a:p>
                          <a:r>
                            <a:rPr lang="en-US" sz="2200" dirty="0" smtClean="0"/>
                            <a:t>15</a:t>
                          </a:r>
                          <a:endParaRPr lang="en-US" sz="2200" dirty="0"/>
                        </a:p>
                      </a:txBody>
                      <a:tcPr/>
                    </a:tc>
                    <a:tc>
                      <a:txBody>
                        <a:bodyPr/>
                        <a:lstStyle/>
                        <a:p>
                          <a:r>
                            <a:rPr lang="en-US" sz="2200" dirty="0" smtClean="0"/>
                            <a:t>11</a:t>
                          </a:r>
                          <a:endParaRPr lang="en-US" sz="2200" dirty="0"/>
                        </a:p>
                      </a:txBody>
                      <a:tcPr/>
                    </a:tc>
                    <a:tc>
                      <a:txBody>
                        <a:bodyPr/>
                        <a:lstStyle/>
                        <a:p>
                          <a:r>
                            <a:rPr lang="en-US" sz="2200" dirty="0" smtClean="0"/>
                            <a:t>13</a:t>
                          </a:r>
                          <a:endParaRPr lang="en-US" sz="2200"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sp>
        <p:nvSpPr>
          <p:cNvPr id="7" name="Freeform 6"/>
          <p:cNvSpPr/>
          <p:nvPr/>
        </p:nvSpPr>
        <p:spPr>
          <a:xfrm>
            <a:off x="6234545" y="2036608"/>
            <a:ext cx="914400" cy="748156"/>
          </a:xfrm>
          <a:custGeom>
            <a:avLst/>
            <a:gdLst>
              <a:gd name="connsiteX0" fmla="*/ 0 w 914400"/>
              <a:gd name="connsiteY0" fmla="*/ 734301 h 748156"/>
              <a:gd name="connsiteX1" fmla="*/ 401782 w 914400"/>
              <a:gd name="connsiteY1" fmla="*/ 10 h 748156"/>
              <a:gd name="connsiteX2" fmla="*/ 914400 w 914400"/>
              <a:gd name="connsiteY2" fmla="*/ 748156 h 748156"/>
              <a:gd name="connsiteX3" fmla="*/ 914400 w 914400"/>
              <a:gd name="connsiteY3" fmla="*/ 748156 h 748156"/>
              <a:gd name="connsiteX4" fmla="*/ 914400 w 914400"/>
              <a:gd name="connsiteY4" fmla="*/ 748156 h 748156"/>
              <a:gd name="connsiteX5" fmla="*/ 914400 w 914400"/>
              <a:gd name="connsiteY5" fmla="*/ 748156 h 7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748156">
                <a:moveTo>
                  <a:pt x="0" y="734301"/>
                </a:moveTo>
                <a:cubicBezTo>
                  <a:pt x="124691" y="366001"/>
                  <a:pt x="249382" y="-2299"/>
                  <a:pt x="401782" y="10"/>
                </a:cubicBezTo>
                <a:cubicBezTo>
                  <a:pt x="554182" y="2319"/>
                  <a:pt x="914400" y="748156"/>
                  <a:pt x="914400" y="748156"/>
                </a:cubicBezTo>
                <a:lnTo>
                  <a:pt x="914400" y="748156"/>
                </a:lnTo>
                <a:lnTo>
                  <a:pt x="914400" y="748156"/>
                </a:lnTo>
                <a:lnTo>
                  <a:pt x="914400" y="748156"/>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6664036" y="1724881"/>
            <a:ext cx="0" cy="8797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64219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2" name="Content Placeholder 1"/>
              <p:cNvGraphicFramePr>
                <a:graphicFrameLocks noGrp="1"/>
              </p:cNvGraphicFramePr>
              <p:nvPr>
                <p:ph idx="1"/>
                <p:extLst>
                  <p:ext uri="{D42A27DB-BD31-4B8C-83A1-F6EECF244321}">
                    <p14:modId xmlns:p14="http://schemas.microsoft.com/office/powerpoint/2010/main" val="923668770"/>
                  </p:ext>
                </p:extLst>
              </p:nvPr>
            </p:nvGraphicFramePr>
            <p:xfrm>
              <a:off x="533400" y="1143000"/>
              <a:ext cx="8229599" cy="46939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𝑺𝒊𝒛𝒆</m:t>
                                </m:r>
                                <m:r>
                                  <a:rPr lang="en-US" sz="2200" b="1" i="1" smtClean="0">
                                    <a:latin typeface="Cambria Math"/>
                                  </a:rPr>
                                  <m:t>(</m:t>
                                </m:r>
                                <m:r>
                                  <a:rPr lang="en-US" sz="2200" b="1" i="1" smtClean="0">
                                    <a:latin typeface="Cambria Math"/>
                                  </a:rPr>
                                  <m:t>𝒙</m:t>
                                </m:r>
                                <m:r>
                                  <a:rPr lang="en-US" sz="2200" b="1" i="1" smtClean="0">
                                    <a:latin typeface="Cambria Math"/>
                                  </a:rPr>
                                  <m:t>)</m:t>
                                </m:r>
                              </m:oMath>
                            </m:oMathPara>
                          </a14:m>
                          <a:endParaRPr lang="en-US" sz="2200" dirty="0"/>
                        </a:p>
                      </a:txBody>
                      <a:tcPr/>
                    </a:tc>
                    <a:tc>
                      <a:txBody>
                        <a:bodyPr/>
                        <a:lstStyle/>
                        <a:p>
                          <a:r>
                            <a:rPr lang="en-US" sz="2200" dirty="0" smtClean="0"/>
                            <a:t>1</a:t>
                          </a:r>
                          <a:endParaRPr lang="en-US" sz="2200" dirty="0"/>
                        </a:p>
                      </a:txBody>
                      <a:tcPr/>
                    </a:tc>
                    <a:tc>
                      <a:txBody>
                        <a:bodyPr/>
                        <a:lstStyle/>
                        <a:p>
                          <a:r>
                            <a:rPr lang="en-US" sz="2200" dirty="0" smtClean="0"/>
                            <a:t>2</a:t>
                          </a:r>
                          <a:endParaRPr lang="en-US" sz="2200" dirty="0"/>
                        </a:p>
                      </a:txBody>
                      <a:tcPr/>
                    </a:tc>
                    <a:tc>
                      <a:txBody>
                        <a:bodyPr/>
                        <a:lstStyle/>
                        <a:p>
                          <a:r>
                            <a:rPr lang="en-US" sz="2200" dirty="0" smtClean="0"/>
                            <a:t>3</a:t>
                          </a:r>
                          <a:endParaRPr lang="en-US" sz="2200" dirty="0"/>
                        </a:p>
                      </a:txBody>
                      <a:tcPr/>
                    </a:tc>
                    <a:tc>
                      <a:txBody>
                        <a:bodyPr/>
                        <a:lstStyle/>
                        <a:p>
                          <a:r>
                            <a:rPr lang="en-US" sz="2200" dirty="0" smtClean="0"/>
                            <a:t>4</a:t>
                          </a:r>
                          <a:endParaRPr lang="en-US" sz="2200" dirty="0"/>
                        </a:p>
                      </a:txBody>
                      <a:tcPr/>
                    </a:tc>
                    <a:tc>
                      <a:txBody>
                        <a:bodyPr/>
                        <a:lstStyle/>
                        <a:p>
                          <a:r>
                            <a:rPr lang="en-US" sz="2200" dirty="0" smtClean="0"/>
                            <a:t>5</a:t>
                          </a:r>
                          <a:endParaRPr lang="en-US" sz="2200" dirty="0"/>
                        </a:p>
                      </a:txBody>
                      <a:tcPr/>
                    </a:tc>
                    <a:tc>
                      <a:txBody>
                        <a:bodyPr/>
                        <a:lstStyle/>
                        <a:p>
                          <a:r>
                            <a:rPr lang="en-US" sz="2200" dirty="0" smtClean="0"/>
                            <a:t>6</a:t>
                          </a:r>
                          <a:endParaRPr lang="en-US" sz="2200" dirty="0"/>
                        </a:p>
                      </a:txBody>
                      <a:tcPr/>
                    </a:tc>
                  </a:tr>
                  <a:tr h="370840">
                    <a:tc>
                      <a:txBody>
                        <a:bodyPr/>
                        <a:lstStyle/>
                        <a:p>
                          <a:r>
                            <a:rPr lang="en-US" sz="2200" dirty="0" smtClean="0"/>
                            <a:t>4</a:t>
                          </a:r>
                          <a:endParaRPr lang="en-US" sz="2200" dirty="0"/>
                        </a:p>
                      </a:txBody>
                      <a:tcPr/>
                    </a:tc>
                    <a:tc>
                      <a:txBody>
                        <a:bodyPr/>
                        <a:lstStyle/>
                        <a:p>
                          <a:r>
                            <a:rPr lang="en-US" sz="2200" dirty="0" smtClean="0"/>
                            <a:t>2</a:t>
                          </a:r>
                          <a:endParaRPr lang="en-US" sz="2200" dirty="0"/>
                        </a:p>
                      </a:txBody>
                      <a:tcPr/>
                    </a:tc>
                    <a:tc>
                      <a:txBody>
                        <a:bodyPr/>
                        <a:lstStyle/>
                        <a:p>
                          <a:r>
                            <a:rPr lang="en-US" sz="2200" dirty="0" smtClean="0"/>
                            <a:t>7</a:t>
                          </a:r>
                          <a:endParaRPr lang="en-US" sz="2200" dirty="0"/>
                        </a:p>
                      </a:txBody>
                      <a:tcPr/>
                    </a:tc>
                    <a:tc>
                      <a:txBody>
                        <a:bodyPr/>
                        <a:lstStyle/>
                        <a:p>
                          <a:endParaRPr lang="en-US" sz="2200" dirty="0"/>
                        </a:p>
                      </a:txBody>
                      <a:tcPr/>
                    </a:tc>
                    <a:tc>
                      <a:txBody>
                        <a:bodyPr/>
                        <a:lstStyle/>
                        <a:p>
                          <a:endParaRPr lang="en-US" sz="2200"/>
                        </a:p>
                      </a:txBody>
                      <a:tcPr/>
                    </a:tc>
                    <a:tc>
                      <a:txBody>
                        <a:bodyPr/>
                        <a:lstStyle/>
                        <a:p>
                          <a:endParaRPr lang="en-US" sz="2200" dirty="0"/>
                        </a:p>
                      </a:txBody>
                      <a:tcPr/>
                    </a:tc>
                    <a:tc>
                      <a:txBody>
                        <a:bodyPr/>
                        <a:lstStyle/>
                        <a:p>
                          <a:endParaRPr lang="en-US" sz="2200" dirty="0"/>
                        </a:p>
                      </a:txBody>
                      <a:tcPr/>
                    </a:tc>
                  </a:tr>
                  <a:tr h="370840">
                    <a:tc>
                      <a:txBody>
                        <a:bodyPr/>
                        <a:lstStyle/>
                        <a:p>
                          <a:r>
                            <a:rPr lang="en-US" sz="2200" dirty="0" smtClean="0"/>
                            <a:t>5</a:t>
                          </a:r>
                          <a:endParaRPr lang="en-US" sz="2200" dirty="0"/>
                        </a:p>
                      </a:txBody>
                      <a:tcPr/>
                    </a:tc>
                    <a:tc>
                      <a:txBody>
                        <a:bodyPr/>
                        <a:lstStyle/>
                        <a:p>
                          <a:r>
                            <a:rPr lang="en-US" sz="2200" dirty="0" smtClean="0"/>
                            <a:t>5</a:t>
                          </a:r>
                          <a:endParaRPr lang="en-US" sz="2200" dirty="0"/>
                        </a:p>
                      </a:txBody>
                      <a:tcPr/>
                    </a:tc>
                    <a:tc>
                      <a:txBody>
                        <a:bodyPr/>
                        <a:lstStyle/>
                        <a:p>
                          <a:endParaRPr lang="en-US" sz="2200" dirty="0"/>
                        </a:p>
                      </a:txBody>
                      <a:tcPr/>
                    </a:tc>
                    <a:tc>
                      <a:txBody>
                        <a:bodyPr/>
                        <a:lstStyle/>
                        <a:p>
                          <a:r>
                            <a:rPr lang="en-US" sz="2200" dirty="0" smtClean="0"/>
                            <a:t>13</a:t>
                          </a:r>
                          <a:endParaRPr lang="en-US" sz="2200" dirty="0"/>
                        </a:p>
                      </a:txBody>
                      <a:tcPr/>
                    </a:tc>
                    <a:tc>
                      <a:txBody>
                        <a:bodyPr/>
                        <a:lstStyle/>
                        <a:p>
                          <a:endParaRPr lang="en-US" sz="2200" dirty="0"/>
                        </a:p>
                      </a:txBody>
                      <a:tcPr/>
                    </a:tc>
                    <a:tc>
                      <a:txBody>
                        <a:bodyPr/>
                        <a:lstStyle/>
                        <a:p>
                          <a:endParaRPr lang="en-US" sz="2200"/>
                        </a:p>
                      </a:txBody>
                      <a:tcPr/>
                    </a:tc>
                    <a:tc>
                      <a:txBody>
                        <a:bodyPr/>
                        <a:lstStyle/>
                        <a:p>
                          <a:endParaRPr lang="en-US" sz="2200"/>
                        </a:p>
                      </a:txBody>
                      <a:tcPr/>
                    </a:tc>
                  </a:tr>
                  <a:tr h="370840">
                    <a:tc>
                      <a:txBody>
                        <a:bodyPr/>
                        <a:lstStyle/>
                        <a:p>
                          <a:r>
                            <a:rPr lang="en-US" sz="2200" dirty="0" smtClean="0"/>
                            <a:t>6</a:t>
                          </a:r>
                          <a:endParaRPr lang="en-US" sz="2200" dirty="0"/>
                        </a:p>
                      </a:txBody>
                      <a:tcPr/>
                    </a:tc>
                    <a:tc>
                      <a:txBody>
                        <a:bodyPr/>
                        <a:lstStyle/>
                        <a:p>
                          <a:r>
                            <a:rPr lang="en-US" sz="2200" dirty="0" smtClean="0"/>
                            <a:t>8</a:t>
                          </a:r>
                          <a:endParaRPr lang="en-US" sz="2200" dirty="0"/>
                        </a:p>
                      </a:txBody>
                      <a:tcPr/>
                    </a:tc>
                    <a:tc>
                      <a:txBody>
                        <a:bodyPr/>
                        <a:lstStyle/>
                        <a:p>
                          <a:r>
                            <a:rPr lang="en-US" sz="2200" dirty="0" smtClean="0"/>
                            <a:t>17</a:t>
                          </a:r>
                          <a:endParaRPr lang="en-US" sz="2200" dirty="0"/>
                        </a:p>
                      </a:txBody>
                      <a:tcPr/>
                    </a:tc>
                    <a:tc>
                      <a:txBody>
                        <a:bodyPr/>
                        <a:lstStyle/>
                        <a:p>
                          <a:endParaRPr lang="en-US" sz="2200" dirty="0"/>
                        </a:p>
                      </a:txBody>
                      <a:tcPr/>
                    </a:tc>
                    <a:tc>
                      <a:txBody>
                        <a:bodyPr/>
                        <a:lstStyle/>
                        <a:p>
                          <a:r>
                            <a:rPr lang="en-US" sz="2200" dirty="0" smtClean="0"/>
                            <a:t>15</a:t>
                          </a:r>
                          <a:endParaRPr lang="en-US" sz="2200" dirty="0"/>
                        </a:p>
                      </a:txBody>
                      <a:tcPr/>
                    </a:tc>
                    <a:tc>
                      <a:txBody>
                        <a:bodyPr/>
                        <a:lstStyle/>
                        <a:p>
                          <a:endParaRPr lang="en-US" sz="2200" dirty="0"/>
                        </a:p>
                      </a:txBody>
                      <a:tcPr/>
                    </a:tc>
                    <a:tc>
                      <a:txBody>
                        <a:bodyPr/>
                        <a:lstStyle/>
                        <a:p>
                          <a:endParaRPr lang="en-US" sz="2200" dirty="0"/>
                        </a:p>
                      </a:txBody>
                      <a:tcPr/>
                    </a:tc>
                  </a:tr>
                  <a:tr h="370840">
                    <a:tc>
                      <a:txBody>
                        <a:bodyPr/>
                        <a:lstStyle/>
                        <a:p>
                          <a:r>
                            <a:rPr lang="en-US" sz="2200" dirty="0" smtClean="0"/>
                            <a:t>7</a:t>
                          </a:r>
                          <a:endParaRPr lang="en-US" sz="2200" dirty="0"/>
                        </a:p>
                      </a:txBody>
                      <a:tcPr/>
                    </a:tc>
                    <a:tc>
                      <a:txBody>
                        <a:bodyPr/>
                        <a:lstStyle/>
                        <a:p>
                          <a:r>
                            <a:rPr lang="en-US" sz="2200" dirty="0" smtClean="0"/>
                            <a:t>9</a:t>
                          </a:r>
                          <a:endParaRPr lang="en-US" sz="2200" dirty="0"/>
                        </a:p>
                      </a:txBody>
                      <a:tcPr/>
                    </a:tc>
                    <a:tc>
                      <a:txBody>
                        <a:bodyPr/>
                        <a:lstStyle/>
                        <a:p>
                          <a:endParaRPr lang="en-US" sz="2200" dirty="0"/>
                        </a:p>
                      </a:txBody>
                      <a:tcPr/>
                    </a:tc>
                    <a:tc>
                      <a:txBody>
                        <a:bodyPr/>
                        <a:lstStyle/>
                        <a:p>
                          <a:r>
                            <a:rPr lang="en-US" sz="2200" dirty="0" smtClean="0"/>
                            <a:t>21</a:t>
                          </a:r>
                          <a:endParaRPr lang="en-US" sz="2200" dirty="0"/>
                        </a:p>
                      </a:txBody>
                      <a:tcPr/>
                    </a:tc>
                    <a:tc>
                      <a:txBody>
                        <a:bodyPr/>
                        <a:lstStyle/>
                        <a:p>
                          <a:endParaRPr lang="en-US" sz="2200" dirty="0"/>
                        </a:p>
                      </a:txBody>
                      <a:tcPr/>
                    </a:tc>
                    <a:tc>
                      <a:txBody>
                        <a:bodyPr/>
                        <a:lstStyle/>
                        <a:p>
                          <a:r>
                            <a:rPr lang="en-US" sz="2200" dirty="0" smtClean="0"/>
                            <a:t>22</a:t>
                          </a:r>
                          <a:endParaRPr lang="en-US" sz="2200" dirty="0"/>
                        </a:p>
                      </a:txBody>
                      <a:tcPr/>
                    </a:tc>
                    <a:tc>
                      <a:txBody>
                        <a:bodyPr/>
                        <a:lstStyle/>
                        <a:p>
                          <a:r>
                            <a:rPr lang="en-US" sz="2200" dirty="0" smtClean="0"/>
                            <a:t>29</a:t>
                          </a:r>
                          <a:endParaRPr lang="en-US" sz="2200" dirty="0"/>
                        </a:p>
                      </a:txBody>
                      <a:tcPr/>
                    </a:tc>
                  </a:tr>
                  <a:tr h="370840">
                    <a:tc>
                      <a:txBody>
                        <a:bodyPr/>
                        <a:lstStyle/>
                        <a:p>
                          <a:r>
                            <a:rPr lang="en-US" sz="2200" dirty="0" smtClean="0"/>
                            <a:t>8</a:t>
                          </a:r>
                          <a:endParaRPr lang="en-US" sz="2200" dirty="0"/>
                        </a:p>
                      </a:txBody>
                      <a:tcPr/>
                    </a:tc>
                    <a:tc>
                      <a:txBody>
                        <a:bodyPr/>
                        <a:lstStyle/>
                        <a:p>
                          <a:r>
                            <a:rPr lang="en-US" sz="2200" dirty="0" smtClean="0"/>
                            <a:t>12</a:t>
                          </a:r>
                          <a:endParaRPr lang="en-US" sz="2200" dirty="0"/>
                        </a:p>
                      </a:txBody>
                      <a:tcPr/>
                    </a:tc>
                    <a:tc>
                      <a:txBody>
                        <a:bodyPr/>
                        <a:lstStyle/>
                        <a:p>
                          <a:r>
                            <a:rPr lang="en-US" sz="2200" dirty="0" smtClean="0"/>
                            <a:t>26</a:t>
                          </a:r>
                          <a:endParaRPr lang="en-US" sz="2200" dirty="0"/>
                        </a:p>
                      </a:txBody>
                      <a:tcPr/>
                    </a:tc>
                    <a:tc>
                      <a:txBody>
                        <a:bodyPr/>
                        <a:lstStyle/>
                        <a:p>
                          <a:endParaRPr lang="en-US" sz="2200" dirty="0"/>
                        </a:p>
                      </a:txBody>
                      <a:tcPr/>
                    </a:tc>
                    <a:tc>
                      <a:txBody>
                        <a:bodyPr/>
                        <a:lstStyle/>
                        <a:p>
                          <a:r>
                            <a:rPr lang="en-US" sz="2200" dirty="0" smtClean="0"/>
                            <a:t>35</a:t>
                          </a:r>
                          <a:endParaRPr lang="en-US" sz="2200" dirty="0"/>
                        </a:p>
                      </a:txBody>
                      <a:tcPr/>
                    </a:tc>
                    <a:tc>
                      <a:txBody>
                        <a:bodyPr/>
                        <a:lstStyle/>
                        <a:p>
                          <a:endParaRPr lang="en-US" sz="2200" dirty="0"/>
                        </a:p>
                      </a:txBody>
                      <a:tcPr/>
                    </a:tc>
                    <a:tc>
                      <a:txBody>
                        <a:bodyPr/>
                        <a:lstStyle/>
                        <a:p>
                          <a:endParaRPr lang="en-US" sz="2200" dirty="0"/>
                        </a:p>
                      </a:txBody>
                      <a:tcPr/>
                    </a:tc>
                  </a:tr>
                  <a:tr h="370840">
                    <a:tc>
                      <a:txBody>
                        <a:bodyPr/>
                        <a:lstStyle/>
                        <a:p>
                          <a:r>
                            <a:rPr lang="en-US" sz="2200" dirty="0" smtClean="0"/>
                            <a:t>9</a:t>
                          </a:r>
                          <a:endParaRPr lang="en-US" sz="2200" dirty="0"/>
                        </a:p>
                      </a:txBody>
                      <a:tcPr/>
                    </a:tc>
                    <a:tc>
                      <a:txBody>
                        <a:bodyPr/>
                        <a:lstStyle/>
                        <a:p>
                          <a:r>
                            <a:rPr lang="en-US" sz="2200" dirty="0" smtClean="0"/>
                            <a:t>14</a:t>
                          </a:r>
                          <a:endParaRPr lang="en-US" sz="2200" dirty="0"/>
                        </a:p>
                      </a:txBody>
                      <a:tcPr/>
                    </a:tc>
                    <a:tc>
                      <a:txBody>
                        <a:bodyPr/>
                        <a:lstStyle/>
                        <a:p>
                          <a:endParaRPr lang="en-US" sz="2200" dirty="0"/>
                        </a:p>
                      </a:txBody>
                      <a:tcPr/>
                    </a:tc>
                    <a:tc>
                      <a:txBody>
                        <a:bodyPr/>
                        <a:lstStyle/>
                        <a:p>
                          <a:r>
                            <a:rPr lang="en-US" sz="2200" dirty="0" smtClean="0">
                              <a:solidFill>
                                <a:srgbClr val="FF0000"/>
                              </a:solidFill>
                            </a:rPr>
                            <a:t>28</a:t>
                          </a:r>
                          <a:endParaRPr lang="en-US" sz="2200" dirty="0">
                            <a:solidFill>
                              <a:srgbClr val="FF0000"/>
                            </a:solidFill>
                          </a:endParaRPr>
                        </a:p>
                      </a:txBody>
                      <a:tcPr/>
                    </a:tc>
                    <a:tc>
                      <a:txBody>
                        <a:bodyPr/>
                        <a:lstStyle/>
                        <a:p>
                          <a:endParaRPr lang="en-US" sz="2200" dirty="0"/>
                        </a:p>
                      </a:txBody>
                      <a:tcPr/>
                    </a:tc>
                    <a:tc>
                      <a:txBody>
                        <a:bodyPr/>
                        <a:lstStyle/>
                        <a:p>
                          <a:r>
                            <a:rPr lang="en-US" sz="2200" dirty="0" smtClean="0">
                              <a:solidFill>
                                <a:srgbClr val="FF0000"/>
                              </a:solidFill>
                            </a:rPr>
                            <a:t>40</a:t>
                          </a:r>
                          <a:endParaRPr lang="en-US" sz="2200" dirty="0">
                            <a:solidFill>
                              <a:srgbClr val="FF0000"/>
                            </a:solidFill>
                          </a:endParaRPr>
                        </a:p>
                      </a:txBody>
                      <a:tcPr/>
                    </a:tc>
                    <a:tc>
                      <a:txBody>
                        <a:bodyPr/>
                        <a:lstStyle/>
                        <a:p>
                          <a:r>
                            <a:rPr lang="en-US" sz="2200" dirty="0" smtClean="0">
                              <a:solidFill>
                                <a:srgbClr val="FF0000"/>
                              </a:solidFill>
                            </a:rPr>
                            <a:t>43</a:t>
                          </a:r>
                          <a:endParaRPr lang="en-US" sz="2200" dirty="0">
                            <a:solidFill>
                              <a:srgbClr val="FF0000"/>
                            </a:solidFill>
                          </a:endParaRPr>
                        </a:p>
                      </a:txBody>
                      <a:tcPr/>
                    </a:tc>
                  </a:tr>
                  <a:tr h="370840">
                    <a:tc>
                      <a:txBody>
                        <a:bodyPr/>
                        <a:lstStyle/>
                        <a:p>
                          <a:r>
                            <a:rPr lang="en-US" sz="2200" dirty="0" smtClean="0"/>
                            <a:t>10</a:t>
                          </a:r>
                          <a:endParaRPr lang="en-US" sz="2200" dirty="0"/>
                        </a:p>
                      </a:txBody>
                      <a:tcPr/>
                    </a:tc>
                    <a:tc>
                      <a:txBody>
                        <a:bodyPr/>
                        <a:lstStyle/>
                        <a:p>
                          <a:r>
                            <a:rPr lang="en-US" sz="2200" dirty="0" smtClean="0"/>
                            <a:t>14</a:t>
                          </a:r>
                          <a:endParaRPr lang="en-US" sz="2200" dirty="0"/>
                        </a:p>
                      </a:txBody>
                      <a:tcPr/>
                    </a:tc>
                    <a:tc>
                      <a:txBody>
                        <a:bodyPr/>
                        <a:lstStyle/>
                        <a:p>
                          <a:r>
                            <a:rPr lang="en-US" sz="2200" dirty="0" smtClean="0">
                              <a:solidFill>
                                <a:srgbClr val="FF0000"/>
                              </a:solidFill>
                            </a:rPr>
                            <a:t>29</a:t>
                          </a:r>
                          <a:endParaRPr lang="en-US" sz="2200" dirty="0">
                            <a:solidFill>
                              <a:srgbClr val="FF0000"/>
                            </a:solidFill>
                          </a:endParaRPr>
                        </a:p>
                      </a:txBody>
                      <a:tcPr/>
                    </a:tc>
                    <a:tc>
                      <a:txBody>
                        <a:bodyPr/>
                        <a:lstStyle/>
                        <a:p>
                          <a:endParaRPr lang="en-US" sz="2200" dirty="0"/>
                        </a:p>
                      </a:txBody>
                      <a:tcPr/>
                    </a:tc>
                    <a:tc>
                      <a:txBody>
                        <a:bodyPr/>
                        <a:lstStyle/>
                        <a:p>
                          <a:r>
                            <a:rPr lang="en-US" sz="2200" dirty="0" smtClean="0">
                              <a:solidFill>
                                <a:srgbClr val="FF0000"/>
                              </a:solidFill>
                            </a:rPr>
                            <a:t>40</a:t>
                          </a:r>
                          <a:endParaRPr lang="en-US" sz="2200" dirty="0">
                            <a:solidFill>
                              <a:srgbClr val="FF0000"/>
                            </a:solidFill>
                          </a:endParaRPr>
                        </a:p>
                      </a:txBody>
                      <a:tcPr/>
                    </a:tc>
                    <a:tc>
                      <a:txBody>
                        <a:bodyPr/>
                        <a:lstStyle/>
                        <a:p>
                          <a:endParaRPr lang="en-US" sz="2200" dirty="0">
                            <a:solidFill>
                              <a:srgbClr val="FF0000"/>
                            </a:solidFill>
                          </a:endParaRPr>
                        </a:p>
                      </a:txBody>
                      <a:tcPr/>
                    </a:tc>
                    <a:tc>
                      <a:txBody>
                        <a:bodyPr/>
                        <a:lstStyle/>
                        <a:p>
                          <a:endParaRPr lang="en-US" sz="2200" dirty="0"/>
                        </a:p>
                      </a:txBody>
                      <a:tcPr/>
                    </a:tc>
                  </a:tr>
                  <a:tr h="370840">
                    <a:tc>
                      <a:txBody>
                        <a:bodyPr/>
                        <a:lstStyle/>
                        <a:p>
                          <a:r>
                            <a:rPr lang="en-US" sz="2200" dirty="0" smtClean="0"/>
                            <a:t>11</a:t>
                          </a:r>
                          <a:endParaRPr lang="en-US" sz="2200" dirty="0"/>
                        </a:p>
                      </a:txBody>
                      <a:tcPr/>
                    </a:tc>
                    <a:tc>
                      <a:txBody>
                        <a:bodyPr/>
                        <a:lstStyle/>
                        <a:p>
                          <a:r>
                            <a:rPr lang="en-US" sz="2200" dirty="0" smtClean="0">
                              <a:solidFill>
                                <a:srgbClr val="FF0000"/>
                              </a:solidFill>
                            </a:rPr>
                            <a:t>15</a:t>
                          </a:r>
                          <a:endParaRPr lang="en-US" sz="2200" dirty="0">
                            <a:solidFill>
                              <a:srgbClr val="FF0000"/>
                            </a:solidFill>
                          </a:endParaRPr>
                        </a:p>
                      </a:txBody>
                      <a:tcPr/>
                    </a:tc>
                    <a:tc>
                      <a:txBody>
                        <a:bodyPr/>
                        <a:lstStyle/>
                        <a:p>
                          <a:endParaRPr lang="en-US" sz="2200" dirty="0"/>
                        </a:p>
                      </a:txBody>
                      <a:tcPr/>
                    </a:tc>
                    <a:tc>
                      <a:txBody>
                        <a:bodyPr/>
                        <a:lstStyle/>
                        <a:p>
                          <a:r>
                            <a:rPr lang="en-US" sz="2200" dirty="0" smtClean="0"/>
                            <a:t>26</a:t>
                          </a:r>
                          <a:endParaRPr lang="en-US" sz="2200" dirty="0"/>
                        </a:p>
                      </a:txBody>
                      <a:tcPr/>
                    </a:tc>
                    <a:tc>
                      <a:txBody>
                        <a:bodyPr/>
                        <a:lstStyle/>
                        <a:p>
                          <a:endParaRPr lang="en-US" sz="2200"/>
                        </a:p>
                      </a:txBody>
                      <a:tcPr/>
                    </a:tc>
                    <a:tc>
                      <a:txBody>
                        <a:bodyPr/>
                        <a:lstStyle/>
                        <a:p>
                          <a:r>
                            <a:rPr lang="en-US" sz="2200" dirty="0" smtClean="0"/>
                            <a:t>39</a:t>
                          </a:r>
                          <a:endParaRPr lang="en-US" sz="2200" dirty="0"/>
                        </a:p>
                      </a:txBody>
                      <a:tcPr/>
                    </a:tc>
                    <a:tc>
                      <a:txBody>
                        <a:bodyPr/>
                        <a:lstStyle/>
                        <a:p>
                          <a:endParaRPr lang="en-US" sz="2200" dirty="0"/>
                        </a:p>
                      </a:txBody>
                      <a:tcPr/>
                    </a:tc>
                  </a:tr>
                  <a:tr h="370840">
                    <a:tc>
                      <a:txBody>
                        <a:bodyPr/>
                        <a:lstStyle/>
                        <a:p>
                          <a:r>
                            <a:rPr lang="en-US" sz="2200" dirty="0" smtClean="0"/>
                            <a:t>12</a:t>
                          </a:r>
                          <a:endParaRPr lang="en-US" sz="2200" dirty="0"/>
                        </a:p>
                      </a:txBody>
                      <a:tcPr/>
                    </a:tc>
                    <a:tc>
                      <a:txBody>
                        <a:bodyPr/>
                        <a:lstStyle/>
                        <a:p>
                          <a:r>
                            <a:rPr lang="en-US" sz="2200" dirty="0" smtClean="0"/>
                            <a:t>11</a:t>
                          </a:r>
                          <a:endParaRPr lang="en-US" sz="2200" dirty="0"/>
                        </a:p>
                      </a:txBody>
                      <a:tcPr/>
                    </a:tc>
                    <a:tc>
                      <a:txBody>
                        <a:bodyPr/>
                        <a:lstStyle/>
                        <a:p>
                          <a:r>
                            <a:rPr lang="en-US" sz="2200" dirty="0" smtClean="0"/>
                            <a:t>24</a:t>
                          </a:r>
                          <a:endParaRPr lang="en-US" sz="2200" dirty="0"/>
                        </a:p>
                      </a:txBody>
                      <a:tcPr/>
                    </a:tc>
                    <a:tc>
                      <a:txBody>
                        <a:bodyPr/>
                        <a:lstStyle/>
                        <a:p>
                          <a:endParaRPr lang="en-US" sz="2200" dirty="0"/>
                        </a:p>
                      </a:txBody>
                      <a:tcPr/>
                    </a:tc>
                    <a:tc>
                      <a:txBody>
                        <a:bodyPr/>
                        <a:lstStyle/>
                        <a:p>
                          <a:endParaRPr lang="en-US" sz="2200" dirty="0"/>
                        </a:p>
                      </a:txBody>
                      <a:tcPr/>
                    </a:tc>
                    <a:tc>
                      <a:txBody>
                        <a:bodyPr/>
                        <a:lstStyle/>
                        <a:p>
                          <a:endParaRPr lang="en-US" sz="2200" dirty="0"/>
                        </a:p>
                      </a:txBody>
                      <a:tcPr/>
                    </a:tc>
                    <a:tc>
                      <a:txBody>
                        <a:bodyPr/>
                        <a:lstStyle/>
                        <a:p>
                          <a:endParaRPr lang="en-US" sz="2200" dirty="0"/>
                        </a:p>
                      </a:txBody>
                      <a:tcPr/>
                    </a:tc>
                  </a:tr>
                  <a:tr h="370840">
                    <a:tc>
                      <a:txBody>
                        <a:bodyPr/>
                        <a:lstStyle/>
                        <a:p>
                          <a:r>
                            <a:rPr lang="en-US" sz="2200" dirty="0" smtClean="0"/>
                            <a:t>13</a:t>
                          </a:r>
                          <a:endParaRPr lang="en-US" sz="2200" dirty="0"/>
                        </a:p>
                      </a:txBody>
                      <a:tcPr/>
                    </a:tc>
                    <a:tc>
                      <a:txBody>
                        <a:bodyPr/>
                        <a:lstStyle/>
                        <a:p>
                          <a:r>
                            <a:rPr lang="en-US" sz="2200" dirty="0" smtClean="0"/>
                            <a:t>13</a:t>
                          </a:r>
                          <a:endParaRPr lang="en-US" sz="2200" dirty="0"/>
                        </a:p>
                      </a:txBody>
                      <a:tcPr/>
                    </a:tc>
                    <a:tc>
                      <a:txBody>
                        <a:bodyPr/>
                        <a:lstStyle/>
                        <a:p>
                          <a:endParaRPr lang="en-US" sz="2200" dirty="0"/>
                        </a:p>
                      </a:txBody>
                      <a:tcPr/>
                    </a:tc>
                    <a:tc>
                      <a:txBody>
                        <a:bodyPr/>
                        <a:lstStyle/>
                        <a:p>
                          <a:endParaRPr lang="en-US" sz="2200" dirty="0"/>
                        </a:p>
                      </a:txBody>
                      <a:tcPr/>
                    </a:tc>
                    <a:tc>
                      <a:txBody>
                        <a:bodyPr/>
                        <a:lstStyle/>
                        <a:p>
                          <a:endParaRPr lang="en-US" sz="2200"/>
                        </a:p>
                      </a:txBody>
                      <a:tcPr/>
                    </a:tc>
                    <a:tc>
                      <a:txBody>
                        <a:bodyPr/>
                        <a:lstStyle/>
                        <a:p>
                          <a:endParaRPr lang="en-US" sz="2200" dirty="0"/>
                        </a:p>
                      </a:txBody>
                      <a:tcPr/>
                    </a:tc>
                    <a:tc>
                      <a:txBody>
                        <a:bodyPr/>
                        <a:lstStyle/>
                        <a:p>
                          <a:endParaRPr lang="en-US" sz="2200" dirty="0"/>
                        </a:p>
                      </a:txBody>
                      <a:tcPr/>
                    </a:tc>
                  </a:tr>
                </a:tbl>
              </a:graphicData>
            </a:graphic>
          </p:graphicFrame>
        </mc:Choice>
        <mc:Fallback>
          <p:graphicFrame>
            <p:nvGraphicFramePr>
              <p:cNvPr id="2" name="Content Placeholder 1"/>
              <p:cNvGraphicFramePr>
                <a:graphicFrameLocks noGrp="1"/>
              </p:cNvGraphicFramePr>
              <p:nvPr>
                <p:ph idx="1"/>
                <p:extLst>
                  <p:ext uri="{D42A27DB-BD31-4B8C-83A1-F6EECF244321}">
                    <p14:modId xmlns:p14="http://schemas.microsoft.com/office/powerpoint/2010/main" xmlns="" xmlns:a14="http://schemas.microsoft.com/office/drawing/2010/main" val="3534658764"/>
                  </p:ext>
                </p:extLst>
              </p:nvPr>
            </p:nvGraphicFramePr>
            <p:xfrm>
              <a:off x="533400" y="1143000"/>
              <a:ext cx="8229599" cy="46939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426720">
                    <a:tc>
                      <a:txBody>
                        <a:bodyPr/>
                        <a:lstStyle/>
                        <a:p>
                          <a:endParaRPr lang="en-US"/>
                        </a:p>
                      </a:txBody>
                      <a:tcPr>
                        <a:blipFill rotWithShape="1">
                          <a:blip r:embed="rId2"/>
                          <a:stretch>
                            <a:fillRect l="-518" t="-8571" r="-599482" b="-1027143"/>
                          </a:stretch>
                        </a:blipFill>
                      </a:tcPr>
                    </a:tc>
                    <a:tc>
                      <a:txBody>
                        <a:bodyPr/>
                        <a:lstStyle/>
                        <a:p>
                          <a:r>
                            <a:rPr lang="en-US" sz="2200" dirty="0" smtClean="0"/>
                            <a:t>1</a:t>
                          </a:r>
                          <a:endParaRPr lang="en-US" sz="2200" dirty="0"/>
                        </a:p>
                      </a:txBody>
                      <a:tcPr/>
                    </a:tc>
                    <a:tc>
                      <a:txBody>
                        <a:bodyPr/>
                        <a:lstStyle/>
                        <a:p>
                          <a:r>
                            <a:rPr lang="en-US" sz="2200" dirty="0" smtClean="0"/>
                            <a:t>2</a:t>
                          </a:r>
                          <a:endParaRPr lang="en-US" sz="2200" dirty="0"/>
                        </a:p>
                      </a:txBody>
                      <a:tcPr/>
                    </a:tc>
                    <a:tc>
                      <a:txBody>
                        <a:bodyPr/>
                        <a:lstStyle/>
                        <a:p>
                          <a:r>
                            <a:rPr lang="en-US" sz="2200" dirty="0" smtClean="0"/>
                            <a:t>3</a:t>
                          </a:r>
                          <a:endParaRPr lang="en-US" sz="2200" dirty="0"/>
                        </a:p>
                      </a:txBody>
                      <a:tcPr/>
                    </a:tc>
                    <a:tc>
                      <a:txBody>
                        <a:bodyPr/>
                        <a:lstStyle/>
                        <a:p>
                          <a:r>
                            <a:rPr lang="en-US" sz="2200" dirty="0" smtClean="0"/>
                            <a:t>4</a:t>
                          </a:r>
                          <a:endParaRPr lang="en-US" sz="2200" dirty="0"/>
                        </a:p>
                      </a:txBody>
                      <a:tcPr/>
                    </a:tc>
                    <a:tc>
                      <a:txBody>
                        <a:bodyPr/>
                        <a:lstStyle/>
                        <a:p>
                          <a:r>
                            <a:rPr lang="en-US" sz="2200" dirty="0" smtClean="0"/>
                            <a:t>5</a:t>
                          </a:r>
                          <a:endParaRPr lang="en-US" sz="2200" dirty="0"/>
                        </a:p>
                      </a:txBody>
                      <a:tcPr/>
                    </a:tc>
                    <a:tc>
                      <a:txBody>
                        <a:bodyPr/>
                        <a:lstStyle/>
                        <a:p>
                          <a:r>
                            <a:rPr lang="en-US" sz="2200" dirty="0" smtClean="0"/>
                            <a:t>6</a:t>
                          </a:r>
                          <a:endParaRPr lang="en-US" sz="2200" dirty="0"/>
                        </a:p>
                      </a:txBody>
                      <a:tcPr/>
                    </a:tc>
                  </a:tr>
                  <a:tr h="426720">
                    <a:tc>
                      <a:txBody>
                        <a:bodyPr/>
                        <a:lstStyle/>
                        <a:p>
                          <a:r>
                            <a:rPr lang="en-US" sz="2200" dirty="0" smtClean="0"/>
                            <a:t>4</a:t>
                          </a:r>
                          <a:endParaRPr lang="en-US" sz="2200" dirty="0"/>
                        </a:p>
                      </a:txBody>
                      <a:tcPr/>
                    </a:tc>
                    <a:tc>
                      <a:txBody>
                        <a:bodyPr/>
                        <a:lstStyle/>
                        <a:p>
                          <a:r>
                            <a:rPr lang="en-US" sz="2200" dirty="0" smtClean="0"/>
                            <a:t>2</a:t>
                          </a:r>
                          <a:endParaRPr lang="en-US" sz="2200" dirty="0"/>
                        </a:p>
                      </a:txBody>
                      <a:tcPr/>
                    </a:tc>
                    <a:tc>
                      <a:txBody>
                        <a:bodyPr/>
                        <a:lstStyle/>
                        <a:p>
                          <a:r>
                            <a:rPr lang="en-US" sz="2200" dirty="0" smtClean="0"/>
                            <a:t>7</a:t>
                          </a:r>
                          <a:endParaRPr lang="en-US" sz="2200" dirty="0"/>
                        </a:p>
                      </a:txBody>
                      <a:tcPr/>
                    </a:tc>
                    <a:tc>
                      <a:txBody>
                        <a:bodyPr/>
                        <a:lstStyle/>
                        <a:p>
                          <a:endParaRPr lang="en-US" sz="2200"/>
                        </a:p>
                      </a:txBody>
                      <a:tcPr/>
                    </a:tc>
                    <a:tc>
                      <a:txBody>
                        <a:bodyPr/>
                        <a:lstStyle/>
                        <a:p>
                          <a:endParaRPr lang="en-US" sz="2200"/>
                        </a:p>
                      </a:txBody>
                      <a:tcPr/>
                    </a:tc>
                    <a:tc>
                      <a:txBody>
                        <a:bodyPr/>
                        <a:lstStyle/>
                        <a:p>
                          <a:endParaRPr lang="en-US" sz="2200"/>
                        </a:p>
                      </a:txBody>
                      <a:tcPr/>
                    </a:tc>
                    <a:tc>
                      <a:txBody>
                        <a:bodyPr/>
                        <a:lstStyle/>
                        <a:p>
                          <a:endParaRPr lang="en-US" sz="2200"/>
                        </a:p>
                      </a:txBody>
                      <a:tcPr/>
                    </a:tc>
                  </a:tr>
                  <a:tr h="426720">
                    <a:tc>
                      <a:txBody>
                        <a:bodyPr/>
                        <a:lstStyle/>
                        <a:p>
                          <a:r>
                            <a:rPr lang="en-US" sz="2200" dirty="0" smtClean="0"/>
                            <a:t>5</a:t>
                          </a:r>
                          <a:endParaRPr lang="en-US" sz="2200" dirty="0"/>
                        </a:p>
                      </a:txBody>
                      <a:tcPr/>
                    </a:tc>
                    <a:tc>
                      <a:txBody>
                        <a:bodyPr/>
                        <a:lstStyle/>
                        <a:p>
                          <a:r>
                            <a:rPr lang="en-US" sz="2200" dirty="0" smtClean="0"/>
                            <a:t>5</a:t>
                          </a:r>
                          <a:endParaRPr lang="en-US" sz="2200" dirty="0"/>
                        </a:p>
                      </a:txBody>
                      <a:tcPr/>
                    </a:tc>
                    <a:tc>
                      <a:txBody>
                        <a:bodyPr/>
                        <a:lstStyle/>
                        <a:p>
                          <a:endParaRPr lang="en-US" sz="2200" dirty="0"/>
                        </a:p>
                      </a:txBody>
                      <a:tcPr/>
                    </a:tc>
                    <a:tc>
                      <a:txBody>
                        <a:bodyPr/>
                        <a:lstStyle/>
                        <a:p>
                          <a:r>
                            <a:rPr lang="en-US" sz="2200" dirty="0" smtClean="0"/>
                            <a:t>13</a:t>
                          </a:r>
                          <a:endParaRPr lang="en-US" sz="2200" dirty="0"/>
                        </a:p>
                      </a:txBody>
                      <a:tcPr/>
                    </a:tc>
                    <a:tc>
                      <a:txBody>
                        <a:bodyPr/>
                        <a:lstStyle/>
                        <a:p>
                          <a:endParaRPr lang="en-US" sz="2200" dirty="0"/>
                        </a:p>
                      </a:txBody>
                      <a:tcPr/>
                    </a:tc>
                    <a:tc>
                      <a:txBody>
                        <a:bodyPr/>
                        <a:lstStyle/>
                        <a:p>
                          <a:endParaRPr lang="en-US" sz="2200"/>
                        </a:p>
                      </a:txBody>
                      <a:tcPr/>
                    </a:tc>
                    <a:tc>
                      <a:txBody>
                        <a:bodyPr/>
                        <a:lstStyle/>
                        <a:p>
                          <a:endParaRPr lang="en-US" sz="2200"/>
                        </a:p>
                      </a:txBody>
                      <a:tcPr/>
                    </a:tc>
                  </a:tr>
                  <a:tr h="426720">
                    <a:tc>
                      <a:txBody>
                        <a:bodyPr/>
                        <a:lstStyle/>
                        <a:p>
                          <a:r>
                            <a:rPr lang="en-US" sz="2200" dirty="0" smtClean="0"/>
                            <a:t>6</a:t>
                          </a:r>
                          <a:endParaRPr lang="en-US" sz="2200" dirty="0"/>
                        </a:p>
                      </a:txBody>
                      <a:tcPr/>
                    </a:tc>
                    <a:tc>
                      <a:txBody>
                        <a:bodyPr/>
                        <a:lstStyle/>
                        <a:p>
                          <a:r>
                            <a:rPr lang="en-US" sz="2200" dirty="0" smtClean="0"/>
                            <a:t>8</a:t>
                          </a:r>
                          <a:endParaRPr lang="en-US" sz="2200" dirty="0"/>
                        </a:p>
                      </a:txBody>
                      <a:tcPr/>
                    </a:tc>
                    <a:tc>
                      <a:txBody>
                        <a:bodyPr/>
                        <a:lstStyle/>
                        <a:p>
                          <a:r>
                            <a:rPr lang="en-US" sz="2200" dirty="0" smtClean="0"/>
                            <a:t>17</a:t>
                          </a:r>
                          <a:endParaRPr lang="en-US" sz="2200" dirty="0"/>
                        </a:p>
                      </a:txBody>
                      <a:tcPr/>
                    </a:tc>
                    <a:tc>
                      <a:txBody>
                        <a:bodyPr/>
                        <a:lstStyle/>
                        <a:p>
                          <a:endParaRPr lang="en-US" sz="2200" dirty="0"/>
                        </a:p>
                      </a:txBody>
                      <a:tcPr/>
                    </a:tc>
                    <a:tc>
                      <a:txBody>
                        <a:bodyPr/>
                        <a:lstStyle/>
                        <a:p>
                          <a:r>
                            <a:rPr lang="en-US" sz="2200" dirty="0" smtClean="0"/>
                            <a:t>15</a:t>
                          </a:r>
                          <a:endParaRPr lang="en-US" sz="2200" dirty="0"/>
                        </a:p>
                      </a:txBody>
                      <a:tcPr/>
                    </a:tc>
                    <a:tc>
                      <a:txBody>
                        <a:bodyPr/>
                        <a:lstStyle/>
                        <a:p>
                          <a:endParaRPr lang="en-US" sz="2200" dirty="0"/>
                        </a:p>
                      </a:txBody>
                      <a:tcPr/>
                    </a:tc>
                    <a:tc>
                      <a:txBody>
                        <a:bodyPr/>
                        <a:lstStyle/>
                        <a:p>
                          <a:endParaRPr lang="en-US" sz="2200"/>
                        </a:p>
                      </a:txBody>
                      <a:tcPr/>
                    </a:tc>
                  </a:tr>
                  <a:tr h="426720">
                    <a:tc>
                      <a:txBody>
                        <a:bodyPr/>
                        <a:lstStyle/>
                        <a:p>
                          <a:r>
                            <a:rPr lang="en-US" sz="2200" dirty="0" smtClean="0"/>
                            <a:t>7</a:t>
                          </a:r>
                          <a:endParaRPr lang="en-US" sz="2200" dirty="0"/>
                        </a:p>
                      </a:txBody>
                      <a:tcPr/>
                    </a:tc>
                    <a:tc>
                      <a:txBody>
                        <a:bodyPr/>
                        <a:lstStyle/>
                        <a:p>
                          <a:r>
                            <a:rPr lang="en-US" sz="2200" dirty="0" smtClean="0"/>
                            <a:t>9</a:t>
                          </a:r>
                          <a:endParaRPr lang="en-US" sz="2200" dirty="0"/>
                        </a:p>
                      </a:txBody>
                      <a:tcPr/>
                    </a:tc>
                    <a:tc>
                      <a:txBody>
                        <a:bodyPr/>
                        <a:lstStyle/>
                        <a:p>
                          <a:endParaRPr lang="en-US" sz="2200" dirty="0"/>
                        </a:p>
                      </a:txBody>
                      <a:tcPr/>
                    </a:tc>
                    <a:tc>
                      <a:txBody>
                        <a:bodyPr/>
                        <a:lstStyle/>
                        <a:p>
                          <a:r>
                            <a:rPr lang="en-US" sz="2200" dirty="0" smtClean="0"/>
                            <a:t>21</a:t>
                          </a:r>
                          <a:endParaRPr lang="en-US" sz="2200" dirty="0"/>
                        </a:p>
                      </a:txBody>
                      <a:tcPr/>
                    </a:tc>
                    <a:tc>
                      <a:txBody>
                        <a:bodyPr/>
                        <a:lstStyle/>
                        <a:p>
                          <a:endParaRPr lang="en-US" sz="2200" dirty="0"/>
                        </a:p>
                      </a:txBody>
                      <a:tcPr/>
                    </a:tc>
                    <a:tc>
                      <a:txBody>
                        <a:bodyPr/>
                        <a:lstStyle/>
                        <a:p>
                          <a:r>
                            <a:rPr lang="en-US" sz="2200" dirty="0" smtClean="0"/>
                            <a:t>22</a:t>
                          </a:r>
                          <a:endParaRPr lang="en-US" sz="2200" dirty="0"/>
                        </a:p>
                      </a:txBody>
                      <a:tcPr/>
                    </a:tc>
                    <a:tc>
                      <a:txBody>
                        <a:bodyPr/>
                        <a:lstStyle/>
                        <a:p>
                          <a:r>
                            <a:rPr lang="en-US" sz="2200" dirty="0" smtClean="0"/>
                            <a:t>29</a:t>
                          </a:r>
                          <a:endParaRPr lang="en-US" sz="2200" dirty="0"/>
                        </a:p>
                      </a:txBody>
                      <a:tcPr/>
                    </a:tc>
                  </a:tr>
                  <a:tr h="426720">
                    <a:tc>
                      <a:txBody>
                        <a:bodyPr/>
                        <a:lstStyle/>
                        <a:p>
                          <a:r>
                            <a:rPr lang="en-US" sz="2200" dirty="0" smtClean="0"/>
                            <a:t>8</a:t>
                          </a:r>
                          <a:endParaRPr lang="en-US" sz="2200" dirty="0"/>
                        </a:p>
                      </a:txBody>
                      <a:tcPr/>
                    </a:tc>
                    <a:tc>
                      <a:txBody>
                        <a:bodyPr/>
                        <a:lstStyle/>
                        <a:p>
                          <a:r>
                            <a:rPr lang="en-US" sz="2200" dirty="0" smtClean="0"/>
                            <a:t>12</a:t>
                          </a:r>
                          <a:endParaRPr lang="en-US" sz="2200" dirty="0"/>
                        </a:p>
                      </a:txBody>
                      <a:tcPr/>
                    </a:tc>
                    <a:tc>
                      <a:txBody>
                        <a:bodyPr/>
                        <a:lstStyle/>
                        <a:p>
                          <a:r>
                            <a:rPr lang="en-US" sz="2200" dirty="0" smtClean="0"/>
                            <a:t>26</a:t>
                          </a:r>
                          <a:endParaRPr lang="en-US" sz="2200" dirty="0"/>
                        </a:p>
                      </a:txBody>
                      <a:tcPr/>
                    </a:tc>
                    <a:tc>
                      <a:txBody>
                        <a:bodyPr/>
                        <a:lstStyle/>
                        <a:p>
                          <a:endParaRPr lang="en-US" sz="2200" dirty="0"/>
                        </a:p>
                      </a:txBody>
                      <a:tcPr/>
                    </a:tc>
                    <a:tc>
                      <a:txBody>
                        <a:bodyPr/>
                        <a:lstStyle/>
                        <a:p>
                          <a:r>
                            <a:rPr lang="en-US" sz="2200" dirty="0" smtClean="0"/>
                            <a:t>35</a:t>
                          </a:r>
                          <a:endParaRPr lang="en-US" sz="2200" dirty="0"/>
                        </a:p>
                      </a:txBody>
                      <a:tcPr/>
                    </a:tc>
                    <a:tc>
                      <a:txBody>
                        <a:bodyPr/>
                        <a:lstStyle/>
                        <a:p>
                          <a:endParaRPr lang="en-US" sz="2200" dirty="0"/>
                        </a:p>
                      </a:txBody>
                      <a:tcPr/>
                    </a:tc>
                    <a:tc>
                      <a:txBody>
                        <a:bodyPr/>
                        <a:lstStyle/>
                        <a:p>
                          <a:endParaRPr lang="en-US" sz="2200" dirty="0"/>
                        </a:p>
                      </a:txBody>
                      <a:tcPr/>
                    </a:tc>
                  </a:tr>
                  <a:tr h="426720">
                    <a:tc>
                      <a:txBody>
                        <a:bodyPr/>
                        <a:lstStyle/>
                        <a:p>
                          <a:r>
                            <a:rPr lang="en-US" sz="2200" dirty="0" smtClean="0"/>
                            <a:t>9</a:t>
                          </a:r>
                          <a:endParaRPr lang="en-US" sz="2200" dirty="0"/>
                        </a:p>
                      </a:txBody>
                      <a:tcPr/>
                    </a:tc>
                    <a:tc>
                      <a:txBody>
                        <a:bodyPr/>
                        <a:lstStyle/>
                        <a:p>
                          <a:r>
                            <a:rPr lang="en-US" sz="2200" dirty="0" smtClean="0"/>
                            <a:t>14</a:t>
                          </a:r>
                          <a:endParaRPr lang="en-US" sz="2200" dirty="0"/>
                        </a:p>
                      </a:txBody>
                      <a:tcPr/>
                    </a:tc>
                    <a:tc>
                      <a:txBody>
                        <a:bodyPr/>
                        <a:lstStyle/>
                        <a:p>
                          <a:endParaRPr lang="en-US" sz="2200" dirty="0"/>
                        </a:p>
                      </a:txBody>
                      <a:tcPr/>
                    </a:tc>
                    <a:tc>
                      <a:txBody>
                        <a:bodyPr/>
                        <a:lstStyle/>
                        <a:p>
                          <a:r>
                            <a:rPr lang="en-US" sz="2200" dirty="0" smtClean="0">
                              <a:solidFill>
                                <a:srgbClr val="FF0000"/>
                              </a:solidFill>
                            </a:rPr>
                            <a:t>28</a:t>
                          </a:r>
                          <a:endParaRPr lang="en-US" sz="2200" dirty="0">
                            <a:solidFill>
                              <a:srgbClr val="FF0000"/>
                            </a:solidFill>
                          </a:endParaRPr>
                        </a:p>
                      </a:txBody>
                      <a:tcPr/>
                    </a:tc>
                    <a:tc>
                      <a:txBody>
                        <a:bodyPr/>
                        <a:lstStyle/>
                        <a:p>
                          <a:endParaRPr lang="en-US" sz="2200" dirty="0"/>
                        </a:p>
                      </a:txBody>
                      <a:tcPr/>
                    </a:tc>
                    <a:tc>
                      <a:txBody>
                        <a:bodyPr/>
                        <a:lstStyle/>
                        <a:p>
                          <a:r>
                            <a:rPr lang="en-US" sz="2200" dirty="0" smtClean="0">
                              <a:solidFill>
                                <a:srgbClr val="FF0000"/>
                              </a:solidFill>
                            </a:rPr>
                            <a:t>40</a:t>
                          </a:r>
                          <a:endParaRPr lang="en-US" sz="2200" dirty="0">
                            <a:solidFill>
                              <a:srgbClr val="FF0000"/>
                            </a:solidFill>
                          </a:endParaRPr>
                        </a:p>
                      </a:txBody>
                      <a:tcPr/>
                    </a:tc>
                    <a:tc>
                      <a:txBody>
                        <a:bodyPr/>
                        <a:lstStyle/>
                        <a:p>
                          <a:r>
                            <a:rPr lang="en-US" sz="2200" dirty="0" smtClean="0">
                              <a:solidFill>
                                <a:srgbClr val="FF0000"/>
                              </a:solidFill>
                            </a:rPr>
                            <a:t>43</a:t>
                          </a:r>
                          <a:endParaRPr lang="en-US" sz="2200" dirty="0">
                            <a:solidFill>
                              <a:srgbClr val="FF0000"/>
                            </a:solidFill>
                          </a:endParaRPr>
                        </a:p>
                      </a:txBody>
                      <a:tcPr/>
                    </a:tc>
                  </a:tr>
                  <a:tr h="426720">
                    <a:tc>
                      <a:txBody>
                        <a:bodyPr/>
                        <a:lstStyle/>
                        <a:p>
                          <a:r>
                            <a:rPr lang="en-US" sz="2200" dirty="0" smtClean="0"/>
                            <a:t>10</a:t>
                          </a:r>
                          <a:endParaRPr lang="en-US" sz="2200" dirty="0"/>
                        </a:p>
                      </a:txBody>
                      <a:tcPr/>
                    </a:tc>
                    <a:tc>
                      <a:txBody>
                        <a:bodyPr/>
                        <a:lstStyle/>
                        <a:p>
                          <a:r>
                            <a:rPr lang="en-US" sz="2200" dirty="0" smtClean="0"/>
                            <a:t>14</a:t>
                          </a:r>
                          <a:endParaRPr lang="en-US" sz="2200" dirty="0"/>
                        </a:p>
                      </a:txBody>
                      <a:tcPr/>
                    </a:tc>
                    <a:tc>
                      <a:txBody>
                        <a:bodyPr/>
                        <a:lstStyle/>
                        <a:p>
                          <a:r>
                            <a:rPr lang="en-US" sz="2200" dirty="0" smtClean="0">
                              <a:solidFill>
                                <a:srgbClr val="FF0000"/>
                              </a:solidFill>
                            </a:rPr>
                            <a:t>29</a:t>
                          </a:r>
                          <a:endParaRPr lang="en-US" sz="2200" dirty="0">
                            <a:solidFill>
                              <a:srgbClr val="FF0000"/>
                            </a:solidFill>
                          </a:endParaRPr>
                        </a:p>
                      </a:txBody>
                      <a:tcPr/>
                    </a:tc>
                    <a:tc>
                      <a:txBody>
                        <a:bodyPr/>
                        <a:lstStyle/>
                        <a:p>
                          <a:endParaRPr lang="en-US" sz="2200" dirty="0"/>
                        </a:p>
                      </a:txBody>
                      <a:tcPr/>
                    </a:tc>
                    <a:tc>
                      <a:txBody>
                        <a:bodyPr/>
                        <a:lstStyle/>
                        <a:p>
                          <a:r>
                            <a:rPr lang="en-US" sz="2200" dirty="0" smtClean="0">
                              <a:solidFill>
                                <a:srgbClr val="FF0000"/>
                              </a:solidFill>
                            </a:rPr>
                            <a:t>40</a:t>
                          </a:r>
                          <a:endParaRPr lang="en-US" sz="2200" dirty="0">
                            <a:solidFill>
                              <a:srgbClr val="FF0000"/>
                            </a:solidFill>
                          </a:endParaRPr>
                        </a:p>
                      </a:txBody>
                      <a:tcPr/>
                    </a:tc>
                    <a:tc>
                      <a:txBody>
                        <a:bodyPr/>
                        <a:lstStyle/>
                        <a:p>
                          <a:endParaRPr lang="en-US" sz="2200" dirty="0">
                            <a:solidFill>
                              <a:srgbClr val="FF0000"/>
                            </a:solidFill>
                          </a:endParaRPr>
                        </a:p>
                      </a:txBody>
                      <a:tcPr/>
                    </a:tc>
                    <a:tc>
                      <a:txBody>
                        <a:bodyPr/>
                        <a:lstStyle/>
                        <a:p>
                          <a:endParaRPr lang="en-US" sz="2200" dirty="0"/>
                        </a:p>
                      </a:txBody>
                      <a:tcPr/>
                    </a:tc>
                  </a:tr>
                  <a:tr h="426720">
                    <a:tc>
                      <a:txBody>
                        <a:bodyPr/>
                        <a:lstStyle/>
                        <a:p>
                          <a:r>
                            <a:rPr lang="en-US" sz="2200" dirty="0" smtClean="0"/>
                            <a:t>11</a:t>
                          </a:r>
                          <a:endParaRPr lang="en-US" sz="2200" dirty="0"/>
                        </a:p>
                      </a:txBody>
                      <a:tcPr/>
                    </a:tc>
                    <a:tc>
                      <a:txBody>
                        <a:bodyPr/>
                        <a:lstStyle/>
                        <a:p>
                          <a:r>
                            <a:rPr lang="en-US" sz="2200" dirty="0" smtClean="0">
                              <a:solidFill>
                                <a:srgbClr val="FF0000"/>
                              </a:solidFill>
                            </a:rPr>
                            <a:t>15</a:t>
                          </a:r>
                          <a:endParaRPr lang="en-US" sz="2200" dirty="0">
                            <a:solidFill>
                              <a:srgbClr val="FF0000"/>
                            </a:solidFill>
                          </a:endParaRPr>
                        </a:p>
                      </a:txBody>
                      <a:tcPr/>
                    </a:tc>
                    <a:tc>
                      <a:txBody>
                        <a:bodyPr/>
                        <a:lstStyle/>
                        <a:p>
                          <a:endParaRPr lang="en-US" sz="2200" dirty="0"/>
                        </a:p>
                      </a:txBody>
                      <a:tcPr/>
                    </a:tc>
                    <a:tc>
                      <a:txBody>
                        <a:bodyPr/>
                        <a:lstStyle/>
                        <a:p>
                          <a:r>
                            <a:rPr lang="en-US" sz="2200" dirty="0" smtClean="0"/>
                            <a:t>26</a:t>
                          </a:r>
                          <a:endParaRPr lang="en-US" sz="2200" dirty="0"/>
                        </a:p>
                      </a:txBody>
                      <a:tcPr/>
                    </a:tc>
                    <a:tc>
                      <a:txBody>
                        <a:bodyPr/>
                        <a:lstStyle/>
                        <a:p>
                          <a:endParaRPr lang="en-US" sz="2200"/>
                        </a:p>
                      </a:txBody>
                      <a:tcPr/>
                    </a:tc>
                    <a:tc>
                      <a:txBody>
                        <a:bodyPr/>
                        <a:lstStyle/>
                        <a:p>
                          <a:r>
                            <a:rPr lang="en-US" sz="2200" dirty="0" smtClean="0"/>
                            <a:t>39</a:t>
                          </a:r>
                          <a:endParaRPr lang="en-US" sz="2200" dirty="0"/>
                        </a:p>
                      </a:txBody>
                      <a:tcPr/>
                    </a:tc>
                    <a:tc>
                      <a:txBody>
                        <a:bodyPr/>
                        <a:lstStyle/>
                        <a:p>
                          <a:endParaRPr lang="en-US" sz="2200" dirty="0"/>
                        </a:p>
                      </a:txBody>
                      <a:tcPr/>
                    </a:tc>
                  </a:tr>
                  <a:tr h="426720">
                    <a:tc>
                      <a:txBody>
                        <a:bodyPr/>
                        <a:lstStyle/>
                        <a:p>
                          <a:r>
                            <a:rPr lang="en-US" sz="2200" dirty="0" smtClean="0"/>
                            <a:t>12</a:t>
                          </a:r>
                          <a:endParaRPr lang="en-US" sz="2200" dirty="0"/>
                        </a:p>
                      </a:txBody>
                      <a:tcPr/>
                    </a:tc>
                    <a:tc>
                      <a:txBody>
                        <a:bodyPr/>
                        <a:lstStyle/>
                        <a:p>
                          <a:r>
                            <a:rPr lang="en-US" sz="2200" dirty="0" smtClean="0"/>
                            <a:t>11</a:t>
                          </a:r>
                          <a:endParaRPr lang="en-US" sz="2200" dirty="0"/>
                        </a:p>
                      </a:txBody>
                      <a:tcPr/>
                    </a:tc>
                    <a:tc>
                      <a:txBody>
                        <a:bodyPr/>
                        <a:lstStyle/>
                        <a:p>
                          <a:r>
                            <a:rPr lang="en-US" sz="2200" dirty="0" smtClean="0"/>
                            <a:t>24</a:t>
                          </a:r>
                          <a:endParaRPr lang="en-US" sz="2200" dirty="0"/>
                        </a:p>
                      </a:txBody>
                      <a:tcPr/>
                    </a:tc>
                    <a:tc>
                      <a:txBody>
                        <a:bodyPr/>
                        <a:lstStyle/>
                        <a:p>
                          <a:endParaRPr lang="en-US" sz="2200"/>
                        </a:p>
                      </a:txBody>
                      <a:tcPr/>
                    </a:tc>
                    <a:tc>
                      <a:txBody>
                        <a:bodyPr/>
                        <a:lstStyle/>
                        <a:p>
                          <a:endParaRPr lang="en-US" sz="2200" dirty="0"/>
                        </a:p>
                      </a:txBody>
                      <a:tcPr/>
                    </a:tc>
                    <a:tc>
                      <a:txBody>
                        <a:bodyPr/>
                        <a:lstStyle/>
                        <a:p>
                          <a:endParaRPr lang="en-US" sz="2200" dirty="0"/>
                        </a:p>
                      </a:txBody>
                      <a:tcPr/>
                    </a:tc>
                    <a:tc>
                      <a:txBody>
                        <a:bodyPr/>
                        <a:lstStyle/>
                        <a:p>
                          <a:endParaRPr lang="en-US" sz="2200" dirty="0"/>
                        </a:p>
                      </a:txBody>
                      <a:tcPr/>
                    </a:tc>
                  </a:tr>
                  <a:tr h="426720">
                    <a:tc>
                      <a:txBody>
                        <a:bodyPr/>
                        <a:lstStyle/>
                        <a:p>
                          <a:r>
                            <a:rPr lang="en-US" sz="2200" dirty="0" smtClean="0"/>
                            <a:t>13</a:t>
                          </a:r>
                          <a:endParaRPr lang="en-US" sz="2200" dirty="0"/>
                        </a:p>
                      </a:txBody>
                      <a:tcPr/>
                    </a:tc>
                    <a:tc>
                      <a:txBody>
                        <a:bodyPr/>
                        <a:lstStyle/>
                        <a:p>
                          <a:r>
                            <a:rPr lang="en-US" sz="2200" dirty="0" smtClean="0"/>
                            <a:t>13</a:t>
                          </a:r>
                          <a:endParaRPr lang="en-US" sz="2200" dirty="0"/>
                        </a:p>
                      </a:txBody>
                      <a:tcPr/>
                    </a:tc>
                    <a:tc>
                      <a:txBody>
                        <a:bodyPr/>
                        <a:lstStyle/>
                        <a:p>
                          <a:endParaRPr lang="en-US" sz="2200" dirty="0"/>
                        </a:p>
                      </a:txBody>
                      <a:tcPr/>
                    </a:tc>
                    <a:tc>
                      <a:txBody>
                        <a:bodyPr/>
                        <a:lstStyle/>
                        <a:p>
                          <a:endParaRPr lang="en-US" sz="2200"/>
                        </a:p>
                      </a:txBody>
                      <a:tcPr/>
                    </a:tc>
                    <a:tc>
                      <a:txBody>
                        <a:bodyPr/>
                        <a:lstStyle/>
                        <a:p>
                          <a:endParaRPr lang="en-US" sz="2200"/>
                        </a:p>
                      </a:txBody>
                      <a:tcPr/>
                    </a:tc>
                    <a:tc>
                      <a:txBody>
                        <a:bodyPr/>
                        <a:lstStyle/>
                        <a:p>
                          <a:endParaRPr lang="en-US" sz="2200" dirty="0"/>
                        </a:p>
                      </a:txBody>
                      <a:tcPr/>
                    </a:tc>
                    <a:tc>
                      <a:txBody>
                        <a:bodyPr/>
                        <a:lstStyle/>
                        <a:p>
                          <a:endParaRPr lang="en-US" sz="2200" dirty="0"/>
                        </a:p>
                      </a:txBody>
                      <a:tcPr/>
                    </a:tc>
                  </a:tr>
                </a:tbl>
              </a:graphicData>
            </a:graphic>
          </p:graphicFrame>
        </mc:Fallback>
      </mc:AlternateContent>
      <p:sp>
        <p:nvSpPr>
          <p:cNvPr id="4" name="Date Placeholder 3"/>
          <p:cNvSpPr>
            <a:spLocks noGrp="1"/>
          </p:cNvSpPr>
          <p:nvPr>
            <p:ph type="dt" sz="half" idx="10"/>
          </p:nvPr>
        </p:nvSpPr>
        <p:spPr/>
        <p:txBody>
          <a:bodyPr/>
          <a:lstStyle/>
          <a:p>
            <a:fld id="{733AD551-63AE-4DBE-B62B-394C56277B7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sp>
        <p:nvSpPr>
          <p:cNvPr id="3" name="Right Brace 2"/>
          <p:cNvSpPr/>
          <p:nvPr/>
        </p:nvSpPr>
        <p:spPr>
          <a:xfrm>
            <a:off x="2209800" y="1752600"/>
            <a:ext cx="76200" cy="45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2209800" y="2590800"/>
            <a:ext cx="45719"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2247900" y="3429000"/>
            <a:ext cx="45719" cy="45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2209800" y="4343400"/>
            <a:ext cx="45719" cy="45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a:off x="2293619" y="5181600"/>
            <a:ext cx="45719"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a:off x="2339338" y="2209800"/>
            <a:ext cx="45719" cy="381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a:off x="2385057" y="2857500"/>
            <a:ext cx="45719" cy="571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a:off x="2316478" y="3886200"/>
            <a:ext cx="114298"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2407916" y="4648200"/>
            <a:ext cx="45719" cy="53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2407916" y="1752600"/>
            <a:ext cx="45719"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p:cNvSpPr/>
          <p:nvPr/>
        </p:nvSpPr>
        <p:spPr>
          <a:xfrm>
            <a:off x="2453635" y="2971800"/>
            <a:ext cx="137165"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2522217" y="4343400"/>
            <a:ext cx="68583" cy="838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p:cNvSpPr/>
          <p:nvPr/>
        </p:nvSpPr>
        <p:spPr>
          <a:xfrm>
            <a:off x="2590800" y="2209800"/>
            <a:ext cx="45719"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p:cNvSpPr/>
          <p:nvPr/>
        </p:nvSpPr>
        <p:spPr>
          <a:xfrm>
            <a:off x="2636519" y="3429000"/>
            <a:ext cx="45719"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p:cNvSpPr/>
          <p:nvPr/>
        </p:nvSpPr>
        <p:spPr>
          <a:xfrm>
            <a:off x="2556508" y="4762500"/>
            <a:ext cx="125730" cy="952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a:off x="2682238" y="2590800"/>
            <a:ext cx="45719" cy="838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2682238" y="3886200"/>
            <a:ext cx="45719"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244070764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Since the item 10 occurs maximum number of times i.e.5times,hence the mode is 10.</a:t>
            </a:r>
            <a:endParaRPr lang="en-US" sz="2200" dirty="0"/>
          </a:p>
        </p:txBody>
      </p:sp>
      <p:sp>
        <p:nvSpPr>
          <p:cNvPr id="4" name="Date Placeholder 3"/>
          <p:cNvSpPr>
            <a:spLocks noGrp="1"/>
          </p:cNvSpPr>
          <p:nvPr>
            <p:ph type="dt" sz="half" idx="10"/>
          </p:nvPr>
        </p:nvSpPr>
        <p:spPr/>
        <p:txBody>
          <a:bodyPr/>
          <a:lstStyle/>
          <a:p>
            <a:fld id="{B729DF0A-6BF9-4FE9-8D1E-F987D30FE29B}"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1102602930"/>
                  </p:ext>
                </p:extLst>
              </p:nvPr>
            </p:nvGraphicFramePr>
            <p:xfrm>
              <a:off x="1371600" y="2057400"/>
              <a:ext cx="6477000" cy="2987040"/>
            </p:xfrm>
            <a:graphic>
              <a:graphicData uri="http://schemas.openxmlformats.org/drawingml/2006/table">
                <a:tbl>
                  <a:tblPr firstRow="1" bandRow="1">
                    <a:tableStyleId>{5C22544A-7EE6-4342-B048-85BDC9FD1C3A}</a:tableStyleId>
                  </a:tblPr>
                  <a:tblGrid>
                    <a:gridCol w="2209800"/>
                    <a:gridCol w="4267200"/>
                  </a:tblGrid>
                  <a:tr h="308386">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𝑪𝒐𝒍𝒖𝒎𝒏𝒔</m:t>
                                </m:r>
                              </m:oMath>
                            </m:oMathPara>
                          </a14:m>
                          <a:endParaRPr lang="en-US" sz="2200" dirty="0"/>
                        </a:p>
                      </a:txBody>
                      <a:tcPr/>
                    </a:tc>
                    <a:tc>
                      <a:txBody>
                        <a:bodyPr/>
                        <a:lstStyle/>
                        <a:p>
                          <a:pPr/>
                          <a14:m>
                            <m:oMathPara xmlns:m="http://schemas.openxmlformats.org/officeDocument/2006/math">
                              <m:oMathParaPr>
                                <m:jc m:val="centerGroup"/>
                              </m:oMathParaPr>
                              <m:oMath xmlns:m="http://schemas.openxmlformats.org/officeDocument/2006/math">
                                <m:r>
                                  <a:rPr lang="en-US" sz="2200" b="1" i="1" smtClean="0">
                                    <a:latin typeface="Cambria Math"/>
                                  </a:rPr>
                                  <m:t>𝑺𝒊𝒛𝒆</m:t>
                                </m:r>
                                <m:r>
                                  <a:rPr lang="en-US" sz="2200" b="1" i="1" smtClean="0">
                                    <a:latin typeface="Cambria Math"/>
                                  </a:rPr>
                                  <m:t> </m:t>
                                </m:r>
                                <m:r>
                                  <a:rPr lang="en-US" sz="2200" b="1" i="1" smtClean="0">
                                    <a:latin typeface="Cambria Math"/>
                                  </a:rPr>
                                  <m:t>𝒐𝒇</m:t>
                                </m:r>
                                <m:r>
                                  <a:rPr lang="en-US" sz="2200" b="1" i="1" smtClean="0">
                                    <a:latin typeface="Cambria Math"/>
                                  </a:rPr>
                                  <m:t> </m:t>
                                </m:r>
                                <m:r>
                                  <a:rPr lang="en-US" sz="2200" b="1" i="1" smtClean="0">
                                    <a:latin typeface="Cambria Math"/>
                                  </a:rPr>
                                  <m:t>𝒊𝒕𝒆𝒎</m:t>
                                </m:r>
                                <m:r>
                                  <a:rPr lang="en-US" sz="2200" b="1" i="1" smtClean="0">
                                    <a:latin typeface="Cambria Math"/>
                                  </a:rPr>
                                  <m:t> </m:t>
                                </m:r>
                                <m:r>
                                  <a:rPr lang="en-US" sz="2200" b="1" i="1" smtClean="0">
                                    <a:latin typeface="Cambria Math"/>
                                  </a:rPr>
                                  <m:t>𝒉𝒂𝒗𝒊𝒏𝒈</m:t>
                                </m:r>
                                <m:r>
                                  <a:rPr lang="en-US" sz="2200" b="1" i="1" smtClean="0">
                                    <a:latin typeface="Cambria Math"/>
                                  </a:rPr>
                                  <m:t> </m:t>
                                </m:r>
                                <m:r>
                                  <a:rPr lang="en-US" sz="2200" b="1" i="1" smtClean="0">
                                    <a:latin typeface="Cambria Math"/>
                                  </a:rPr>
                                  <m:t>𝒎𝒂𝒙</m:t>
                                </m:r>
                                <m:r>
                                  <a:rPr lang="en-US" sz="2200" b="1" i="1" smtClean="0">
                                    <a:latin typeface="Cambria Math"/>
                                  </a:rPr>
                                  <m:t>.</m:t>
                                </m:r>
                                <m:r>
                                  <a:rPr lang="en-US" sz="2200" b="1" i="1" smtClean="0">
                                    <a:latin typeface="Cambria Math"/>
                                  </a:rPr>
                                  <m:t>𝒇𝒓𝒆𝒒𝒖𝒆𝒏𝒄𝒚</m:t>
                                </m:r>
                              </m:oMath>
                            </m:oMathPara>
                          </a14:m>
                          <a:endParaRPr lang="en-US" sz="2200" dirty="0"/>
                        </a:p>
                      </a:txBody>
                      <a:tcPr/>
                    </a:tc>
                  </a:tr>
                  <a:tr h="312669">
                    <a:tc>
                      <a:txBody>
                        <a:bodyPr/>
                        <a:lstStyle/>
                        <a:p>
                          <a:r>
                            <a:rPr lang="en-US" sz="2200" dirty="0" smtClean="0"/>
                            <a:t>1 max.15</a:t>
                          </a:r>
                          <a:endParaRPr lang="en-US" sz="2200" dirty="0"/>
                        </a:p>
                      </a:txBody>
                      <a:tcPr/>
                    </a:tc>
                    <a:tc>
                      <a:txBody>
                        <a:bodyPr/>
                        <a:lstStyle/>
                        <a:p>
                          <a:r>
                            <a:rPr lang="en-US" sz="2200" dirty="0" smtClean="0"/>
                            <a:t>                     11</a:t>
                          </a:r>
                          <a:endParaRPr lang="en-US" sz="2200" dirty="0"/>
                        </a:p>
                      </a:txBody>
                      <a:tcPr/>
                    </a:tc>
                  </a:tr>
                  <a:tr h="312669">
                    <a:tc>
                      <a:txBody>
                        <a:bodyPr/>
                        <a:lstStyle/>
                        <a:p>
                          <a:r>
                            <a:rPr lang="en-US" sz="2200" dirty="0" smtClean="0"/>
                            <a:t>2max 29</a:t>
                          </a:r>
                          <a:endParaRPr lang="en-US" sz="2200" dirty="0"/>
                        </a:p>
                      </a:txBody>
                      <a:tcPr/>
                    </a:tc>
                    <a:tc>
                      <a:txBody>
                        <a:bodyPr/>
                        <a:lstStyle/>
                        <a:p>
                          <a:r>
                            <a:rPr lang="en-US" sz="2200" dirty="0" smtClean="0"/>
                            <a:t>            10,    11</a:t>
                          </a:r>
                          <a:endParaRPr lang="en-US" sz="2200" dirty="0"/>
                        </a:p>
                      </a:txBody>
                      <a:tcPr/>
                    </a:tc>
                  </a:tr>
                  <a:tr h="312669">
                    <a:tc>
                      <a:txBody>
                        <a:bodyPr/>
                        <a:lstStyle/>
                        <a:p>
                          <a:r>
                            <a:rPr lang="en-US" sz="2200" dirty="0" smtClean="0"/>
                            <a:t>3 max 28</a:t>
                          </a:r>
                          <a:endParaRPr lang="en-US" sz="2200" dirty="0"/>
                        </a:p>
                      </a:txBody>
                      <a:tcPr/>
                    </a:tc>
                    <a:tc>
                      <a:txBody>
                        <a:bodyPr/>
                        <a:lstStyle/>
                        <a:p>
                          <a:r>
                            <a:rPr lang="en-US" sz="2200" dirty="0" smtClean="0"/>
                            <a:t>     9,    10</a:t>
                          </a:r>
                          <a:endParaRPr lang="en-US" sz="2200" dirty="0"/>
                        </a:p>
                      </a:txBody>
                      <a:tcPr/>
                    </a:tc>
                  </a:tr>
                  <a:tr h="312669">
                    <a:tc>
                      <a:txBody>
                        <a:bodyPr/>
                        <a:lstStyle/>
                        <a:p>
                          <a:r>
                            <a:rPr lang="en-US" sz="2200" dirty="0" smtClean="0"/>
                            <a:t>4 max 40</a:t>
                          </a:r>
                          <a:endParaRPr lang="en-US" sz="2200" dirty="0"/>
                        </a:p>
                      </a:txBody>
                      <a:tcPr/>
                    </a:tc>
                    <a:tc>
                      <a:txBody>
                        <a:bodyPr/>
                        <a:lstStyle/>
                        <a:p>
                          <a:r>
                            <a:rPr lang="en-US" sz="2200" dirty="0" smtClean="0"/>
                            <a:t>             10,      11,            12</a:t>
                          </a:r>
                          <a:endParaRPr lang="en-US" sz="2200" dirty="0"/>
                        </a:p>
                      </a:txBody>
                      <a:tcPr/>
                    </a:tc>
                  </a:tr>
                  <a:tr h="312669">
                    <a:tc>
                      <a:txBody>
                        <a:bodyPr/>
                        <a:lstStyle/>
                        <a:p>
                          <a:r>
                            <a:rPr lang="en-US" sz="2200" dirty="0" smtClean="0"/>
                            <a:t>5 max 40</a:t>
                          </a:r>
                          <a:endParaRPr lang="en-US" sz="2200" dirty="0"/>
                        </a:p>
                      </a:txBody>
                      <a:tcPr/>
                    </a:tc>
                    <a:tc>
                      <a:txBody>
                        <a:bodyPr/>
                        <a:lstStyle/>
                        <a:p>
                          <a:r>
                            <a:rPr lang="en-US" sz="2200" dirty="0" smtClean="0"/>
                            <a:t>8     9    10</a:t>
                          </a:r>
                          <a:endParaRPr lang="en-US" sz="2200" dirty="0"/>
                        </a:p>
                      </a:txBody>
                      <a:tcPr/>
                    </a:tc>
                  </a:tr>
                  <a:tr h="312669">
                    <a:tc>
                      <a:txBody>
                        <a:bodyPr/>
                        <a:lstStyle/>
                        <a:p>
                          <a:r>
                            <a:rPr lang="en-US" sz="2200" dirty="0" smtClean="0"/>
                            <a:t>6 max 43</a:t>
                          </a:r>
                          <a:endParaRPr lang="en-US" sz="2200" dirty="0"/>
                        </a:p>
                      </a:txBody>
                      <a:tcPr/>
                    </a:tc>
                    <a:tc>
                      <a:txBody>
                        <a:bodyPr/>
                        <a:lstStyle/>
                        <a:p>
                          <a:r>
                            <a:rPr lang="en-US" sz="2200" dirty="0" smtClean="0"/>
                            <a:t>        9     10      11</a:t>
                          </a:r>
                          <a:endParaRPr lang="en-US" sz="2200"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010357403"/>
                  </p:ext>
                </p:extLst>
              </p:nvPr>
            </p:nvGraphicFramePr>
            <p:xfrm>
              <a:off x="1371600" y="2057400"/>
              <a:ext cx="6477000" cy="2987040"/>
            </p:xfrm>
            <a:graphic>
              <a:graphicData uri="http://schemas.openxmlformats.org/drawingml/2006/table">
                <a:tbl>
                  <a:tblPr firstRow="1" bandRow="1">
                    <a:tableStyleId>{5C22544A-7EE6-4342-B048-85BDC9FD1C3A}</a:tableStyleId>
                  </a:tblPr>
                  <a:tblGrid>
                    <a:gridCol w="2209800"/>
                    <a:gridCol w="4267200"/>
                  </a:tblGrid>
                  <a:tr h="426720">
                    <a:tc>
                      <a:txBody>
                        <a:bodyPr/>
                        <a:lstStyle/>
                        <a:p>
                          <a:endParaRPr lang="en-US"/>
                        </a:p>
                      </a:txBody>
                      <a:tcPr>
                        <a:blipFill rotWithShape="1">
                          <a:blip r:embed="rId3"/>
                          <a:stretch>
                            <a:fillRect t="-8571" r="-192837" b="-627143"/>
                          </a:stretch>
                        </a:blipFill>
                      </a:tcPr>
                    </a:tc>
                    <a:tc>
                      <a:txBody>
                        <a:bodyPr/>
                        <a:lstStyle/>
                        <a:p>
                          <a:endParaRPr lang="en-US"/>
                        </a:p>
                      </a:txBody>
                      <a:tcPr>
                        <a:blipFill rotWithShape="1">
                          <a:blip r:embed="rId3"/>
                          <a:stretch>
                            <a:fillRect l="-51857" t="-8571" b="-627143"/>
                          </a:stretch>
                        </a:blipFill>
                      </a:tcPr>
                    </a:tc>
                  </a:tr>
                  <a:tr h="426720">
                    <a:tc>
                      <a:txBody>
                        <a:bodyPr/>
                        <a:lstStyle/>
                        <a:p>
                          <a:r>
                            <a:rPr lang="en-US" sz="2200" dirty="0" smtClean="0"/>
                            <a:t>1 max.15</a:t>
                          </a:r>
                          <a:endParaRPr lang="en-US" sz="2200" dirty="0"/>
                        </a:p>
                      </a:txBody>
                      <a:tcPr/>
                    </a:tc>
                    <a:tc>
                      <a:txBody>
                        <a:bodyPr/>
                        <a:lstStyle/>
                        <a:p>
                          <a:r>
                            <a:rPr lang="en-US" sz="2200" dirty="0" smtClean="0"/>
                            <a:t>                     11</a:t>
                          </a:r>
                          <a:endParaRPr lang="en-US" sz="2200" dirty="0"/>
                        </a:p>
                      </a:txBody>
                      <a:tcPr/>
                    </a:tc>
                  </a:tr>
                  <a:tr h="426720">
                    <a:tc>
                      <a:txBody>
                        <a:bodyPr/>
                        <a:lstStyle/>
                        <a:p>
                          <a:r>
                            <a:rPr lang="en-US" sz="2200" dirty="0" smtClean="0"/>
                            <a:t>2max 29</a:t>
                          </a:r>
                          <a:endParaRPr lang="en-US" sz="2200" dirty="0"/>
                        </a:p>
                      </a:txBody>
                      <a:tcPr/>
                    </a:tc>
                    <a:tc>
                      <a:txBody>
                        <a:bodyPr/>
                        <a:lstStyle/>
                        <a:p>
                          <a:r>
                            <a:rPr lang="en-US" sz="2200" dirty="0" smtClean="0"/>
                            <a:t>            10,    11</a:t>
                          </a:r>
                          <a:endParaRPr lang="en-US" sz="2200" dirty="0"/>
                        </a:p>
                      </a:txBody>
                      <a:tcPr/>
                    </a:tc>
                  </a:tr>
                  <a:tr h="426720">
                    <a:tc>
                      <a:txBody>
                        <a:bodyPr/>
                        <a:lstStyle/>
                        <a:p>
                          <a:r>
                            <a:rPr lang="en-US" sz="2200" dirty="0" smtClean="0"/>
                            <a:t>3 max 28</a:t>
                          </a:r>
                          <a:endParaRPr lang="en-US" sz="2200" dirty="0"/>
                        </a:p>
                      </a:txBody>
                      <a:tcPr/>
                    </a:tc>
                    <a:tc>
                      <a:txBody>
                        <a:bodyPr/>
                        <a:lstStyle/>
                        <a:p>
                          <a:r>
                            <a:rPr lang="en-US" sz="2200" dirty="0" smtClean="0"/>
                            <a:t>     9,    10</a:t>
                          </a:r>
                          <a:endParaRPr lang="en-US" sz="2200" dirty="0"/>
                        </a:p>
                      </a:txBody>
                      <a:tcPr/>
                    </a:tc>
                  </a:tr>
                  <a:tr h="426720">
                    <a:tc>
                      <a:txBody>
                        <a:bodyPr/>
                        <a:lstStyle/>
                        <a:p>
                          <a:r>
                            <a:rPr lang="en-US" sz="2200" dirty="0" smtClean="0"/>
                            <a:t>4 max 40</a:t>
                          </a:r>
                          <a:endParaRPr lang="en-US" sz="2200" dirty="0"/>
                        </a:p>
                      </a:txBody>
                      <a:tcPr/>
                    </a:tc>
                    <a:tc>
                      <a:txBody>
                        <a:bodyPr/>
                        <a:lstStyle/>
                        <a:p>
                          <a:r>
                            <a:rPr lang="en-US" sz="2200" dirty="0" smtClean="0"/>
                            <a:t>             10,      11,            12</a:t>
                          </a:r>
                          <a:endParaRPr lang="en-US" sz="2200" dirty="0"/>
                        </a:p>
                      </a:txBody>
                      <a:tcPr/>
                    </a:tc>
                  </a:tr>
                  <a:tr h="426720">
                    <a:tc>
                      <a:txBody>
                        <a:bodyPr/>
                        <a:lstStyle/>
                        <a:p>
                          <a:r>
                            <a:rPr lang="en-US" sz="2200" dirty="0" smtClean="0"/>
                            <a:t>5 max 40</a:t>
                          </a:r>
                          <a:endParaRPr lang="en-US" sz="2200" dirty="0"/>
                        </a:p>
                      </a:txBody>
                      <a:tcPr/>
                    </a:tc>
                    <a:tc>
                      <a:txBody>
                        <a:bodyPr/>
                        <a:lstStyle/>
                        <a:p>
                          <a:r>
                            <a:rPr lang="en-US" sz="2200" dirty="0" smtClean="0"/>
                            <a:t>8     9    10</a:t>
                          </a:r>
                          <a:endParaRPr lang="en-US" sz="2200" dirty="0"/>
                        </a:p>
                      </a:txBody>
                      <a:tcPr/>
                    </a:tc>
                  </a:tr>
                  <a:tr h="426720">
                    <a:tc>
                      <a:txBody>
                        <a:bodyPr/>
                        <a:lstStyle/>
                        <a:p>
                          <a:r>
                            <a:rPr lang="en-US" sz="2200" dirty="0" smtClean="0"/>
                            <a:t>6 max 43</a:t>
                          </a:r>
                          <a:endParaRPr lang="en-US" sz="2200" dirty="0"/>
                        </a:p>
                      </a:txBody>
                      <a:tcPr/>
                    </a:tc>
                    <a:tc>
                      <a:txBody>
                        <a:bodyPr/>
                        <a:lstStyle/>
                        <a:p>
                          <a:r>
                            <a:rPr lang="en-US" sz="2200" dirty="0" smtClean="0"/>
                            <a:t>        9     10      11</a:t>
                          </a:r>
                          <a:endParaRPr lang="en-US" sz="2200" dirty="0"/>
                        </a:p>
                      </a:txBody>
                      <a:tcPr/>
                    </a:tc>
                  </a:tr>
                </a:tbl>
              </a:graphicData>
            </a:graphic>
          </p:graphicFrame>
        </mc:Fallback>
      </mc:AlternateContent>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921629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Q. </a:t>
                </a:r>
                <a:r>
                  <a:rPr lang="en-US" sz="2200" dirty="0" smtClean="0"/>
                  <a:t>Find the mode of  the following:</a:t>
                </a:r>
              </a:p>
              <a:p>
                <a:pPr marL="0" indent="0">
                  <a:buNone/>
                </a:pPr>
                <a:endParaRPr lang="en-US" sz="2200" dirty="0" smtClean="0"/>
              </a:p>
              <a:p>
                <a:pPr marL="0" indent="0">
                  <a:buNone/>
                </a:pPr>
                <a:endParaRPr lang="en-US" sz="2200" b="1" dirty="0" smtClean="0"/>
              </a:p>
              <a:p>
                <a:pPr marL="0" indent="0">
                  <a:buNone/>
                </a:pPr>
                <a:endParaRPr lang="en-US" sz="2200" b="1" dirty="0"/>
              </a:p>
              <a:p>
                <a:pPr marL="0" indent="0">
                  <a:buNone/>
                </a:pPr>
                <a:endParaRPr lang="en-US" sz="2200" b="1" dirty="0" smtClean="0"/>
              </a:p>
              <a:p>
                <a:pPr marL="0" indent="0">
                  <a:buNone/>
                </a:pPr>
                <a:endParaRPr lang="en-US" sz="2200" b="1" dirty="0"/>
              </a:p>
              <a:p>
                <a:pPr marL="0" indent="0">
                  <a:buNone/>
                </a:pPr>
                <a:r>
                  <a:rPr lang="en-US" sz="2200" b="1" dirty="0" smtClean="0"/>
                  <a:t>Solution: </a:t>
                </a:r>
                <a:r>
                  <a:rPr lang="en-US" sz="2200" dirty="0" smtClean="0"/>
                  <a:t>Here the greatest frequency 32 lies in the class 16-20.Hence modal class is 16-20.But the actual limits of this class are 15.5-20.5.</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𝑙</m:t>
                      </m:r>
                      <m:r>
                        <a:rPr lang="en-US" sz="2200" b="0" i="1" smtClean="0">
                          <a:latin typeface="Cambria Math"/>
                        </a:rPr>
                        <m:t>=</m:t>
                      </m:r>
                      <m:r>
                        <a:rPr lang="en-US" sz="2200" b="0" i="1" smtClean="0">
                          <a:latin typeface="Cambria Math"/>
                        </a:rPr>
                        <m:t>15</m:t>
                      </m:r>
                      <m:r>
                        <a:rPr lang="en-US" sz="2200" b="0" i="1" smtClean="0">
                          <a:latin typeface="Cambria Math"/>
                        </a:rPr>
                        <m:t>.</m:t>
                      </m:r>
                      <m:r>
                        <a:rPr lang="en-US" sz="2200" b="0" i="1" smtClean="0">
                          <a:latin typeface="Cambria Math"/>
                        </a:rPr>
                        <m:t>5</m:t>
                      </m:r>
                      <m:r>
                        <a:rPr lang="en-US" sz="2200" b="0" i="1" smtClean="0">
                          <a:latin typeface="Cambria Math"/>
                        </a:rPr>
                        <m:t>,</m:t>
                      </m:r>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𝑚</m:t>
                          </m:r>
                        </m:sub>
                      </m:sSub>
                      <m:r>
                        <a:rPr lang="en-US" sz="2200" b="0" i="1" smtClean="0">
                          <a:latin typeface="Cambria Math"/>
                        </a:rPr>
                        <m:t>=</m:t>
                      </m:r>
                      <m:r>
                        <a:rPr lang="en-US" sz="2200" b="0" i="1" smtClean="0">
                          <a:latin typeface="Cambria Math"/>
                        </a:rPr>
                        <m:t>32</m:t>
                      </m:r>
                      <m:r>
                        <a:rPr lang="en-US" sz="2200" b="0" i="1" smtClean="0">
                          <a:latin typeface="Cambria Math"/>
                        </a:rPr>
                        <m:t>,</m:t>
                      </m:r>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r>
                        <a:rPr lang="en-US" sz="2200" b="0" i="1" smtClean="0">
                          <a:latin typeface="Cambria Math"/>
                        </a:rPr>
                        <m:t>16</m:t>
                      </m:r>
                      <m:r>
                        <a:rPr lang="en-US" sz="2200" b="0" i="1" smtClean="0">
                          <a:latin typeface="Cambria Math"/>
                        </a:rPr>
                        <m:t>,</m:t>
                      </m:r>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r>
                        <a:rPr lang="en-US" sz="2200" b="0" i="1" smtClean="0">
                          <a:latin typeface="Cambria Math"/>
                        </a:rPr>
                        <m:t>24</m:t>
                      </m:r>
                      <m:r>
                        <a:rPr lang="en-US" sz="2200" b="0" i="1" smtClean="0">
                          <a:latin typeface="Cambria Math"/>
                        </a:rPr>
                        <m:t>,</m:t>
                      </m:r>
                      <m:r>
                        <a:rPr lang="en-US" sz="2200" b="0" i="1" smtClean="0">
                          <a:latin typeface="Cambria Math"/>
                        </a:rPr>
                        <m:t>h</m:t>
                      </m:r>
                      <m:r>
                        <a:rPr lang="en-US" sz="2200" b="0" i="1" smtClean="0">
                          <a:latin typeface="Cambria Math"/>
                        </a:rPr>
                        <m:t>=</m:t>
                      </m:r>
                      <m:r>
                        <a:rPr lang="en-US" sz="2200" b="0" i="1" smtClean="0">
                          <a:latin typeface="Cambria Math"/>
                        </a:rPr>
                        <m:t>5</m:t>
                      </m:r>
                    </m:oMath>
                  </m:oMathPara>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F60344A-CA5F-42CD-8C09-C4668E4AD33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307406276"/>
              </p:ext>
            </p:extLst>
          </p:nvPr>
        </p:nvGraphicFramePr>
        <p:xfrm>
          <a:off x="914400" y="1676400"/>
          <a:ext cx="7391400" cy="1706880"/>
        </p:xfrm>
        <a:graphic>
          <a:graphicData uri="http://schemas.openxmlformats.org/drawingml/2006/table">
            <a:tbl>
              <a:tblPr firstRow="1" bandRow="1">
                <a:tableStyleId>{5C22544A-7EE6-4342-B048-85BDC9FD1C3A}</a:tableStyleId>
              </a:tblPr>
              <a:tblGrid>
                <a:gridCol w="2286000"/>
                <a:gridCol w="1066800"/>
                <a:gridCol w="914400"/>
                <a:gridCol w="990600"/>
                <a:gridCol w="990600"/>
                <a:gridCol w="1143000"/>
              </a:tblGrid>
              <a:tr h="381000">
                <a:tc>
                  <a:txBody>
                    <a:bodyPr/>
                    <a:lstStyle/>
                    <a:p>
                      <a:r>
                        <a:rPr lang="en-US" sz="2200" dirty="0" smtClean="0"/>
                        <a:t>Marks</a:t>
                      </a:r>
                      <a:endParaRPr lang="en-US" sz="2200" dirty="0"/>
                    </a:p>
                  </a:txBody>
                  <a:tcPr/>
                </a:tc>
                <a:tc>
                  <a:txBody>
                    <a:bodyPr/>
                    <a:lstStyle/>
                    <a:p>
                      <a:r>
                        <a:rPr lang="en-US" sz="2200" dirty="0" smtClean="0"/>
                        <a:t>0-5</a:t>
                      </a:r>
                      <a:endParaRPr lang="en-US" sz="2200" dirty="0"/>
                    </a:p>
                  </a:txBody>
                  <a:tcPr/>
                </a:tc>
                <a:tc>
                  <a:txBody>
                    <a:bodyPr/>
                    <a:lstStyle/>
                    <a:p>
                      <a:r>
                        <a:rPr lang="en-US" sz="2200" dirty="0" smtClean="0"/>
                        <a:t>6-10</a:t>
                      </a:r>
                      <a:endParaRPr lang="en-US" sz="2200" dirty="0"/>
                    </a:p>
                  </a:txBody>
                  <a:tcPr/>
                </a:tc>
                <a:tc>
                  <a:txBody>
                    <a:bodyPr/>
                    <a:lstStyle/>
                    <a:p>
                      <a:r>
                        <a:rPr lang="en-US" sz="2200" dirty="0" smtClean="0"/>
                        <a:t>11-15</a:t>
                      </a:r>
                      <a:endParaRPr lang="en-US" sz="2200" dirty="0"/>
                    </a:p>
                  </a:txBody>
                  <a:tcPr/>
                </a:tc>
                <a:tc>
                  <a:txBody>
                    <a:bodyPr/>
                    <a:lstStyle/>
                    <a:p>
                      <a:r>
                        <a:rPr lang="en-US" sz="2200" dirty="0" smtClean="0"/>
                        <a:t>16-20</a:t>
                      </a:r>
                      <a:endParaRPr lang="en-US" sz="2200" dirty="0"/>
                    </a:p>
                  </a:txBody>
                  <a:tcPr/>
                </a:tc>
                <a:tc>
                  <a:txBody>
                    <a:bodyPr/>
                    <a:lstStyle/>
                    <a:p>
                      <a:r>
                        <a:rPr lang="en-US" sz="2200" dirty="0" smtClean="0"/>
                        <a:t>21-25</a:t>
                      </a:r>
                      <a:endParaRPr lang="en-US" sz="2200" dirty="0"/>
                    </a:p>
                  </a:txBody>
                  <a:tcPr/>
                </a:tc>
              </a:tr>
              <a:tr h="370840">
                <a:tc>
                  <a:txBody>
                    <a:bodyPr/>
                    <a:lstStyle/>
                    <a:p>
                      <a:r>
                        <a:rPr lang="en-US" sz="2200" dirty="0" err="1" smtClean="0"/>
                        <a:t>No.of</a:t>
                      </a:r>
                      <a:r>
                        <a:rPr lang="en-US" sz="2200" dirty="0" smtClean="0"/>
                        <a:t> candidates</a:t>
                      </a:r>
                      <a:endParaRPr lang="en-US" sz="2200" dirty="0"/>
                    </a:p>
                  </a:txBody>
                  <a:tcPr/>
                </a:tc>
                <a:tc>
                  <a:txBody>
                    <a:bodyPr/>
                    <a:lstStyle/>
                    <a:p>
                      <a:r>
                        <a:rPr lang="en-US" sz="2200" dirty="0" smtClean="0"/>
                        <a:t>7</a:t>
                      </a:r>
                      <a:endParaRPr lang="en-US" sz="2200" dirty="0"/>
                    </a:p>
                  </a:txBody>
                  <a:tcPr/>
                </a:tc>
                <a:tc>
                  <a:txBody>
                    <a:bodyPr/>
                    <a:lstStyle/>
                    <a:p>
                      <a:r>
                        <a:rPr lang="en-US" sz="2200" dirty="0" smtClean="0"/>
                        <a:t>10</a:t>
                      </a:r>
                      <a:endParaRPr lang="en-US" sz="2200" dirty="0"/>
                    </a:p>
                  </a:txBody>
                  <a:tcPr/>
                </a:tc>
                <a:tc>
                  <a:txBody>
                    <a:bodyPr/>
                    <a:lstStyle/>
                    <a:p>
                      <a:r>
                        <a:rPr lang="en-US" sz="2200" dirty="0" smtClean="0"/>
                        <a:t>16</a:t>
                      </a:r>
                      <a:endParaRPr lang="en-US" sz="2200" dirty="0"/>
                    </a:p>
                  </a:txBody>
                  <a:tcPr/>
                </a:tc>
                <a:tc>
                  <a:txBody>
                    <a:bodyPr/>
                    <a:lstStyle/>
                    <a:p>
                      <a:r>
                        <a:rPr lang="en-US" sz="2200" dirty="0" smtClean="0"/>
                        <a:t>32</a:t>
                      </a:r>
                      <a:endParaRPr lang="en-US" sz="2200" dirty="0"/>
                    </a:p>
                  </a:txBody>
                  <a:tcPr/>
                </a:tc>
                <a:tc>
                  <a:txBody>
                    <a:bodyPr/>
                    <a:lstStyle/>
                    <a:p>
                      <a:r>
                        <a:rPr lang="en-US" sz="2200" dirty="0" smtClean="0"/>
                        <a:t>24</a:t>
                      </a:r>
                      <a:endParaRPr lang="en-US" sz="2200" dirty="0"/>
                    </a:p>
                  </a:txBody>
                  <a:tcPr/>
                </a:tc>
              </a:tr>
              <a:tr h="370840">
                <a:tc>
                  <a:txBody>
                    <a:bodyPr/>
                    <a:lstStyle/>
                    <a:p>
                      <a:r>
                        <a:rPr lang="en-US" sz="2200" dirty="0" smtClean="0"/>
                        <a:t>Marks</a:t>
                      </a:r>
                      <a:endParaRPr lang="en-US" sz="2200" dirty="0"/>
                    </a:p>
                  </a:txBody>
                  <a:tcPr/>
                </a:tc>
                <a:tc>
                  <a:txBody>
                    <a:bodyPr/>
                    <a:lstStyle/>
                    <a:p>
                      <a:r>
                        <a:rPr lang="en-US" sz="2200" dirty="0" smtClean="0"/>
                        <a:t>26-30</a:t>
                      </a:r>
                      <a:endParaRPr lang="en-US" sz="2200" dirty="0"/>
                    </a:p>
                  </a:txBody>
                  <a:tcPr/>
                </a:tc>
                <a:tc>
                  <a:txBody>
                    <a:bodyPr/>
                    <a:lstStyle/>
                    <a:p>
                      <a:r>
                        <a:rPr lang="en-US" sz="2200" dirty="0" smtClean="0"/>
                        <a:t>31-35</a:t>
                      </a:r>
                      <a:endParaRPr lang="en-US" sz="2200" dirty="0"/>
                    </a:p>
                  </a:txBody>
                  <a:tcPr/>
                </a:tc>
                <a:tc>
                  <a:txBody>
                    <a:bodyPr/>
                    <a:lstStyle/>
                    <a:p>
                      <a:r>
                        <a:rPr lang="en-US" sz="2200" dirty="0" smtClean="0"/>
                        <a:t>36-40</a:t>
                      </a:r>
                      <a:endParaRPr lang="en-US" sz="2200" dirty="0"/>
                    </a:p>
                  </a:txBody>
                  <a:tcPr/>
                </a:tc>
                <a:tc>
                  <a:txBody>
                    <a:bodyPr/>
                    <a:lstStyle/>
                    <a:p>
                      <a:r>
                        <a:rPr lang="en-US" sz="2200" dirty="0" smtClean="0"/>
                        <a:t>41-45</a:t>
                      </a:r>
                      <a:endParaRPr lang="en-US" sz="2200" dirty="0"/>
                    </a:p>
                  </a:txBody>
                  <a:tcPr/>
                </a:tc>
                <a:tc>
                  <a:txBody>
                    <a:bodyPr/>
                    <a:lstStyle/>
                    <a:p>
                      <a:endParaRPr lang="en-US" sz="2200"/>
                    </a:p>
                  </a:txBody>
                  <a:tcPr/>
                </a:tc>
              </a:tr>
              <a:tr h="370840">
                <a:tc>
                  <a:txBody>
                    <a:bodyPr/>
                    <a:lstStyle/>
                    <a:p>
                      <a:r>
                        <a:rPr lang="en-US" sz="2200" dirty="0" err="1" smtClean="0"/>
                        <a:t>No.of</a:t>
                      </a:r>
                      <a:r>
                        <a:rPr lang="en-US" sz="2200" dirty="0" smtClean="0"/>
                        <a:t> candidates</a:t>
                      </a:r>
                      <a:endParaRPr lang="en-US" sz="2200" dirty="0"/>
                    </a:p>
                  </a:txBody>
                  <a:tcPr/>
                </a:tc>
                <a:tc>
                  <a:txBody>
                    <a:bodyPr/>
                    <a:lstStyle/>
                    <a:p>
                      <a:r>
                        <a:rPr lang="en-US" sz="2200" dirty="0" smtClean="0"/>
                        <a:t>18</a:t>
                      </a:r>
                      <a:endParaRPr lang="en-US" sz="2200" dirty="0"/>
                    </a:p>
                  </a:txBody>
                  <a:tcPr/>
                </a:tc>
                <a:tc>
                  <a:txBody>
                    <a:bodyPr/>
                    <a:lstStyle/>
                    <a:p>
                      <a:r>
                        <a:rPr lang="en-US" sz="2200" dirty="0" smtClean="0"/>
                        <a:t>10</a:t>
                      </a:r>
                      <a:endParaRPr lang="en-US" sz="2200" dirty="0"/>
                    </a:p>
                  </a:txBody>
                  <a:tcPr/>
                </a:tc>
                <a:tc>
                  <a:txBody>
                    <a:bodyPr/>
                    <a:lstStyle/>
                    <a:p>
                      <a:r>
                        <a:rPr lang="en-US" sz="2200" dirty="0" smtClean="0"/>
                        <a:t>5</a:t>
                      </a:r>
                      <a:endParaRPr lang="en-US" sz="2200" dirty="0"/>
                    </a:p>
                  </a:txBody>
                  <a:tcPr/>
                </a:tc>
                <a:tc>
                  <a:txBody>
                    <a:bodyPr/>
                    <a:lstStyle/>
                    <a:p>
                      <a:r>
                        <a:rPr lang="en-US" sz="2200" dirty="0" smtClean="0"/>
                        <a:t>1</a:t>
                      </a:r>
                      <a:endParaRPr lang="en-US" sz="2200" dirty="0"/>
                    </a:p>
                  </a:txBody>
                  <a:tcPr/>
                </a:tc>
                <a:tc>
                  <a:txBody>
                    <a:bodyPr/>
                    <a:lstStyle/>
                    <a:p>
                      <a:endParaRPr lang="en-US" sz="2200" dirty="0"/>
                    </a:p>
                  </a:txBody>
                  <a:tcPr/>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13162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Mode</a:t>
                </a:r>
                <a14:m>
                  <m:oMath xmlns:m="http://schemas.openxmlformats.org/officeDocument/2006/math">
                    <m:r>
                      <a:rPr lang="en-US" sz="2200" i="1">
                        <a:latin typeface="Cambria Math"/>
                      </a:rPr>
                      <m:t>=</m:t>
                    </m:r>
                    <m:r>
                      <a:rPr lang="en-US" sz="2200" i="1">
                        <a:latin typeface="Cambria Math"/>
                      </a:rPr>
                      <m:t>𝑙</m:t>
                    </m:r>
                    <m:r>
                      <a:rPr lang="en-US" sz="2200" i="1">
                        <a:latin typeface="Cambria Math"/>
                      </a:rPr>
                      <m:t>+</m:t>
                    </m:r>
                    <m:f>
                      <m:fPr>
                        <m:ctrlPr>
                          <a:rPr lang="en-US" sz="2200" i="1">
                            <a:latin typeface="Cambria Math"/>
                          </a:rPr>
                        </m:ctrlPr>
                      </m:fPr>
                      <m:num>
                        <m:sSub>
                          <m:sSubPr>
                            <m:ctrlPr>
                              <a:rPr lang="en-US" sz="2200" i="1">
                                <a:latin typeface="Cambria Math"/>
                              </a:rPr>
                            </m:ctrlPr>
                          </m:sSubPr>
                          <m:e>
                            <m:r>
                              <a:rPr lang="en-US" sz="2200" i="1">
                                <a:latin typeface="Cambria Math"/>
                              </a:rPr>
                              <m:t>𝑓</m:t>
                            </m:r>
                          </m:e>
                          <m:sub>
                            <m:r>
                              <a:rPr lang="en-US" sz="2200" i="1">
                                <a:latin typeface="Cambria Math"/>
                              </a:rPr>
                              <m:t>𝑚</m:t>
                            </m:r>
                          </m:sub>
                        </m:sSub>
                        <m:r>
                          <a:rPr lang="en-US" sz="2200" i="1">
                            <a:latin typeface="Cambria Math"/>
                          </a:rPr>
                          <m:t>−</m:t>
                        </m:r>
                        <m:sSub>
                          <m:sSubPr>
                            <m:ctrlPr>
                              <a:rPr lang="en-US" sz="2200" i="1">
                                <a:latin typeface="Cambria Math"/>
                              </a:rPr>
                            </m:ctrlPr>
                          </m:sSubPr>
                          <m:e>
                            <m:r>
                              <a:rPr lang="en-US" sz="2200" i="1">
                                <a:latin typeface="Cambria Math"/>
                              </a:rPr>
                              <m:t>𝑓</m:t>
                            </m:r>
                          </m:e>
                          <m:sub>
                            <m:r>
                              <a:rPr lang="en-US" sz="2200" i="1">
                                <a:latin typeface="Cambria Math"/>
                              </a:rPr>
                              <m:t>1</m:t>
                            </m:r>
                          </m:sub>
                        </m:sSub>
                      </m:num>
                      <m:den>
                        <m:r>
                          <a:rPr lang="en-US" sz="2200" i="1">
                            <a:latin typeface="Cambria Math"/>
                          </a:rPr>
                          <m:t>2</m:t>
                        </m:r>
                        <m:sSub>
                          <m:sSubPr>
                            <m:ctrlPr>
                              <a:rPr lang="en-US" sz="2200" i="1">
                                <a:latin typeface="Cambria Math"/>
                              </a:rPr>
                            </m:ctrlPr>
                          </m:sSubPr>
                          <m:e>
                            <m:r>
                              <a:rPr lang="en-US" sz="2200" i="1">
                                <a:latin typeface="Cambria Math"/>
                              </a:rPr>
                              <m:t>𝑓</m:t>
                            </m:r>
                          </m:e>
                          <m:sub>
                            <m:r>
                              <a:rPr lang="en-US" sz="2200" i="1">
                                <a:latin typeface="Cambria Math"/>
                              </a:rPr>
                              <m:t>𝑚</m:t>
                            </m:r>
                          </m:sub>
                        </m:sSub>
                        <m:r>
                          <a:rPr lang="en-US" sz="2200" i="1">
                            <a:latin typeface="Cambria Math"/>
                          </a:rPr>
                          <m:t>−</m:t>
                        </m:r>
                        <m:sSub>
                          <m:sSubPr>
                            <m:ctrlPr>
                              <a:rPr lang="en-US" sz="2200" i="1">
                                <a:latin typeface="Cambria Math"/>
                              </a:rPr>
                            </m:ctrlPr>
                          </m:sSubPr>
                          <m:e>
                            <m:r>
                              <a:rPr lang="en-US" sz="2200" i="1">
                                <a:latin typeface="Cambria Math"/>
                              </a:rPr>
                              <m:t>𝑓</m:t>
                            </m:r>
                          </m:e>
                          <m:sub>
                            <m:r>
                              <a:rPr lang="en-US" sz="2200" i="1">
                                <a:latin typeface="Cambria Math"/>
                              </a:rPr>
                              <m:t>1</m:t>
                            </m:r>
                          </m:sub>
                        </m:sSub>
                        <m:r>
                          <a:rPr lang="en-US" sz="2200" i="1">
                            <a:latin typeface="Cambria Math"/>
                          </a:rPr>
                          <m:t>−</m:t>
                        </m:r>
                        <m:sSub>
                          <m:sSubPr>
                            <m:ctrlPr>
                              <a:rPr lang="en-US" sz="2200" i="1">
                                <a:latin typeface="Cambria Math"/>
                              </a:rPr>
                            </m:ctrlPr>
                          </m:sSubPr>
                          <m:e>
                            <m:r>
                              <a:rPr lang="en-US" sz="2200" i="1">
                                <a:latin typeface="Cambria Math"/>
                              </a:rPr>
                              <m:t>𝑓</m:t>
                            </m:r>
                          </m:e>
                          <m:sub>
                            <m:r>
                              <a:rPr lang="en-US" sz="2200" i="1">
                                <a:latin typeface="Cambria Math"/>
                              </a:rPr>
                              <m:t>2</m:t>
                            </m:r>
                          </m:sub>
                        </m:sSub>
                      </m:den>
                    </m:f>
                    <m:r>
                      <a:rPr lang="en-US" sz="2200" i="1">
                        <a:latin typeface="Cambria Math"/>
                        <a:ea typeface="Cambria Math"/>
                      </a:rPr>
                      <m:t>×</m:t>
                    </m:r>
                    <m:r>
                      <a:rPr lang="en-US" sz="2200" i="1">
                        <a:latin typeface="Cambria Math"/>
                        <a:ea typeface="Cambria Math"/>
                      </a:rPr>
                      <m:t>h</m:t>
                    </m:r>
                  </m:oMath>
                </a14:m>
                <a:endParaRPr lang="en-US" sz="2200" i="1" dirty="0" smtClean="0">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200" b="1" i="0" smtClean="0">
                          <a:latin typeface="Cambria Math"/>
                          <a:ea typeface="Cambria Math"/>
                        </a:rPr>
                        <m:t>=</m:t>
                      </m:r>
                      <m:r>
                        <a:rPr lang="en-US" sz="2200" b="0" i="1" smtClean="0">
                          <a:latin typeface="Cambria Math"/>
                          <a:ea typeface="Cambria Math"/>
                        </a:rPr>
                        <m:t>15</m:t>
                      </m:r>
                      <m:r>
                        <a:rPr lang="en-US" sz="2200" b="0" i="1" smtClean="0">
                          <a:latin typeface="Cambria Math"/>
                          <a:ea typeface="Cambria Math"/>
                        </a:rPr>
                        <m:t>.</m:t>
                      </m:r>
                      <m:r>
                        <a:rPr lang="en-US" sz="2200" b="0" i="1" smtClean="0">
                          <a:latin typeface="Cambria Math"/>
                          <a:ea typeface="Cambria Math"/>
                        </a:rPr>
                        <m:t>5</m:t>
                      </m:r>
                      <m:r>
                        <a:rPr lang="en-US" sz="2200" i="1">
                          <a:latin typeface="Cambria Math"/>
                        </a:rPr>
                        <m:t>+</m:t>
                      </m:r>
                      <m:f>
                        <m:fPr>
                          <m:ctrlPr>
                            <a:rPr lang="en-US" sz="2200" i="1">
                              <a:latin typeface="Cambria Math"/>
                            </a:rPr>
                          </m:ctrlPr>
                        </m:fPr>
                        <m:num>
                          <m:r>
                            <a:rPr lang="en-US" sz="2200" b="0" i="1" smtClean="0">
                              <a:latin typeface="Cambria Math"/>
                            </a:rPr>
                            <m:t>32</m:t>
                          </m:r>
                          <m:r>
                            <a:rPr lang="en-US" sz="2200" i="1">
                              <a:latin typeface="Cambria Math"/>
                            </a:rPr>
                            <m:t>−</m:t>
                          </m:r>
                          <m:r>
                            <a:rPr lang="en-US" sz="2200" b="0" i="1" smtClean="0">
                              <a:latin typeface="Cambria Math"/>
                            </a:rPr>
                            <m:t>16</m:t>
                          </m:r>
                        </m:num>
                        <m:den>
                          <m:r>
                            <a:rPr lang="en-US" sz="2200" b="0" i="1" smtClean="0">
                              <a:latin typeface="Cambria Math"/>
                            </a:rPr>
                            <m:t>64</m:t>
                          </m:r>
                          <m:r>
                            <a:rPr lang="en-US" sz="2200" i="1">
                              <a:latin typeface="Cambria Math"/>
                            </a:rPr>
                            <m:t>−</m:t>
                          </m:r>
                          <m:r>
                            <a:rPr lang="en-US" sz="2200" b="0" i="1" smtClean="0">
                              <a:latin typeface="Cambria Math"/>
                            </a:rPr>
                            <m:t>16</m:t>
                          </m:r>
                          <m:r>
                            <a:rPr lang="en-US" sz="2200" b="0" i="1" smtClean="0">
                              <a:latin typeface="Cambria Math"/>
                            </a:rPr>
                            <m:t>−</m:t>
                          </m:r>
                          <m:r>
                            <a:rPr lang="en-US" sz="2200" b="0" i="1" smtClean="0">
                              <a:latin typeface="Cambria Math"/>
                            </a:rPr>
                            <m:t>24</m:t>
                          </m:r>
                        </m:den>
                      </m:f>
                      <m:r>
                        <a:rPr lang="en-US" sz="2200" i="1">
                          <a:latin typeface="Cambria Math"/>
                          <a:ea typeface="Cambria Math"/>
                        </a:rPr>
                        <m:t>×</m:t>
                      </m:r>
                      <m:r>
                        <a:rPr lang="en-US" sz="2200" b="0" i="1" smtClean="0">
                          <a:latin typeface="Cambria Math"/>
                          <a:ea typeface="Cambria Math"/>
                        </a:rPr>
                        <m:t>5</m:t>
                      </m:r>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r>
                        <a:rPr lang="en-US" sz="2200" b="0" i="1" smtClean="0">
                          <a:latin typeface="Cambria Math"/>
                        </a:rPr>
                        <m:t>15</m:t>
                      </m:r>
                      <m:r>
                        <a:rPr lang="en-US" sz="2200" b="0" i="1" smtClean="0">
                          <a:latin typeface="Cambria Math"/>
                        </a:rPr>
                        <m:t>.</m:t>
                      </m:r>
                      <m:r>
                        <a:rPr lang="en-US" sz="2200" b="0" i="1" smtClean="0">
                          <a:latin typeface="Cambria Math"/>
                        </a:rPr>
                        <m:t>5</m:t>
                      </m:r>
                      <m:r>
                        <a:rPr lang="en-US" sz="2200" b="0" i="1" smtClean="0">
                          <a:latin typeface="Cambria Math"/>
                        </a:rPr>
                        <m:t>+</m:t>
                      </m:r>
                      <m:f>
                        <m:fPr>
                          <m:ctrlPr>
                            <a:rPr lang="en-US" sz="2200" i="1" smtClean="0">
                              <a:latin typeface="Cambria Math"/>
                            </a:rPr>
                          </m:ctrlPr>
                        </m:fPr>
                        <m:num>
                          <m:r>
                            <a:rPr lang="en-US" sz="2200" b="0" i="1" smtClean="0">
                              <a:latin typeface="Cambria Math"/>
                            </a:rPr>
                            <m:t>16</m:t>
                          </m:r>
                        </m:num>
                        <m:den>
                          <m:r>
                            <a:rPr lang="en-US" sz="2200" b="0" i="1" smtClean="0">
                              <a:latin typeface="Cambria Math"/>
                            </a:rPr>
                            <m:t>24</m:t>
                          </m:r>
                        </m:den>
                      </m:f>
                      <m:r>
                        <a:rPr lang="en-US" sz="2200" b="0" i="1" smtClean="0">
                          <a:latin typeface="Cambria Math"/>
                          <a:ea typeface="Cambria Math"/>
                        </a:rPr>
                        <m:t>×</m:t>
                      </m:r>
                      <m:r>
                        <a:rPr lang="en-US" sz="2200" b="0" i="1" smtClean="0">
                          <a:latin typeface="Cambria Math"/>
                          <a:ea typeface="Cambria Math"/>
                        </a:rPr>
                        <m:t>5</m:t>
                      </m:r>
                    </m:oMath>
                  </m:oMathPara>
                </a14:m>
                <a:endParaRPr lang="en-US" sz="2200" b="0" i="1" dirty="0" smtClean="0">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ea typeface="Cambria Math"/>
                        </a:rPr>
                        <m:t>=</m:t>
                      </m:r>
                      <m:r>
                        <a:rPr lang="en-US" sz="2200" b="0" i="1" smtClean="0">
                          <a:latin typeface="Cambria Math"/>
                          <a:ea typeface="Cambria Math"/>
                        </a:rPr>
                        <m:t>15</m:t>
                      </m:r>
                      <m:r>
                        <a:rPr lang="en-US" sz="2200" b="0" i="1" smtClean="0">
                          <a:latin typeface="Cambria Math"/>
                          <a:ea typeface="Cambria Math"/>
                        </a:rPr>
                        <m:t>.</m:t>
                      </m:r>
                      <m:r>
                        <a:rPr lang="en-US" sz="2200" b="0" i="1" smtClean="0">
                          <a:latin typeface="Cambria Math"/>
                          <a:ea typeface="Cambria Math"/>
                        </a:rPr>
                        <m:t>5</m:t>
                      </m:r>
                      <m:r>
                        <a:rPr lang="en-US" sz="2200" b="0" i="1" smtClean="0">
                          <a:latin typeface="Cambria Math"/>
                          <a:ea typeface="Cambria Math"/>
                        </a:rPr>
                        <m:t>+</m:t>
                      </m:r>
                      <m:f>
                        <m:fPr>
                          <m:ctrlPr>
                            <a:rPr lang="en-US" sz="2200" i="1" smtClean="0">
                              <a:latin typeface="Cambria Math"/>
                              <a:ea typeface="Cambria Math"/>
                            </a:rPr>
                          </m:ctrlPr>
                        </m:fPr>
                        <m:num>
                          <m:r>
                            <a:rPr lang="en-US" sz="2200" b="0" i="1" smtClean="0">
                              <a:latin typeface="Cambria Math"/>
                              <a:ea typeface="Cambria Math"/>
                            </a:rPr>
                            <m:t>10</m:t>
                          </m:r>
                        </m:num>
                        <m:den>
                          <m:r>
                            <a:rPr lang="en-US" sz="2200" b="0" i="1" smtClean="0">
                              <a:latin typeface="Cambria Math"/>
                              <a:ea typeface="Cambria Math"/>
                            </a:rPr>
                            <m:t>3</m:t>
                          </m:r>
                        </m:den>
                      </m:f>
                    </m:oMath>
                  </m:oMathPara>
                </a14:m>
                <a:endParaRPr lang="en-US" sz="2200" b="0" i="1" dirty="0" smtClean="0">
                  <a:latin typeface="Cambria Math"/>
                  <a:ea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ea typeface="Cambria Math"/>
                        </a:rPr>
                        <m:t>=</m:t>
                      </m:r>
                      <m:r>
                        <a:rPr lang="en-US" sz="2200" b="0" i="1" smtClean="0">
                          <a:latin typeface="Cambria Math"/>
                          <a:ea typeface="Cambria Math"/>
                        </a:rPr>
                        <m:t>18</m:t>
                      </m:r>
                      <m:r>
                        <a:rPr lang="en-US" sz="2200" b="0" i="1" smtClean="0">
                          <a:latin typeface="Cambria Math"/>
                          <a:ea typeface="Cambria Math"/>
                        </a:rPr>
                        <m:t>.</m:t>
                      </m:r>
                      <m:r>
                        <a:rPr lang="en-US" sz="2200" b="0" i="1" smtClean="0">
                          <a:latin typeface="Cambria Math"/>
                          <a:ea typeface="Cambria Math"/>
                        </a:rPr>
                        <m:t>83</m:t>
                      </m:r>
                      <m:r>
                        <a:rPr lang="en-US" sz="2200" b="0" i="1" smtClean="0">
                          <a:latin typeface="Cambria Math"/>
                          <a:ea typeface="Cambria Math"/>
                        </a:rPr>
                        <m:t> </m:t>
                      </m:r>
                      <m:r>
                        <a:rPr lang="en-US" sz="2200" b="0" i="1" smtClean="0">
                          <a:latin typeface="Cambria Math"/>
                          <a:ea typeface="Cambria Math"/>
                        </a:rPr>
                        <m:t>𝑚𝑎𝑟𝑘𝑠</m:t>
                      </m:r>
                    </m:oMath>
                  </m:oMathPara>
                </a14:m>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2798127-FE5B-4681-93E7-B2D824C6FF5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Mode(CO1)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4063104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B1FA13-D2F8-412E-B91E-3D0438A2961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noProof="0" dirty="0" smtClean="0"/>
              <a:t>Daily Quiz(CO3)</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marL="0" indent="0">
              <a:buNone/>
            </a:pPr>
            <a:r>
              <a:rPr lang="en-US" sz="2200" dirty="0" smtClean="0">
                <a:latin typeface="Calibri" pitchFamily="34" charset="0"/>
                <a:ea typeface="SimSun" pitchFamily="2" charset="-122"/>
                <a:cs typeface="Calibri" pitchFamily="34" charset="0"/>
              </a:rPr>
              <a:t>Q.1 Calculate </a:t>
            </a:r>
            <a:r>
              <a:rPr lang="en-US" sz="2200" dirty="0">
                <a:latin typeface="Calibri" pitchFamily="34" charset="0"/>
                <a:ea typeface="SimSun" pitchFamily="2" charset="-122"/>
                <a:cs typeface="Calibri" pitchFamily="34" charset="0"/>
              </a:rPr>
              <a:t>the mean, median and mode of the following data-						</a:t>
            </a:r>
            <a:endParaRPr lang="en-US" sz="2200" dirty="0">
              <a:latin typeface="Arial" pitchFamily="34" charset="0"/>
              <a:cs typeface="Arial" pitchFamily="34" charset="0"/>
            </a:endParaRPr>
          </a:p>
          <a:p>
            <a:pPr marL="0" indent="0">
              <a:buNone/>
            </a:pPr>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a:p>
        </p:txBody>
      </p:sp>
      <p:graphicFrame>
        <p:nvGraphicFramePr>
          <p:cNvPr id="11" name="Content Placeholder 1"/>
          <p:cNvGraphicFramePr>
            <a:graphicFrameLocks/>
          </p:cNvGraphicFramePr>
          <p:nvPr>
            <p:extLst>
              <p:ext uri="{D42A27DB-BD31-4B8C-83A1-F6EECF244321}">
                <p14:modId xmlns:p14="http://schemas.microsoft.com/office/powerpoint/2010/main" xmlns="" val="1672552606"/>
              </p:ext>
            </p:extLst>
          </p:nvPr>
        </p:nvGraphicFramePr>
        <p:xfrm>
          <a:off x="609599" y="2384575"/>
          <a:ext cx="7924801" cy="1886682"/>
        </p:xfrm>
        <a:graphic>
          <a:graphicData uri="http://schemas.openxmlformats.org/drawingml/2006/table">
            <a:tbl>
              <a:tblPr firstRow="1" firstCol="1" bandRow="1">
                <a:tableStyleId>{5C22544A-7EE6-4342-B048-85BDC9FD1C3A}</a:tableStyleId>
              </a:tblPr>
              <a:tblGrid>
                <a:gridCol w="1788646"/>
                <a:gridCol w="621738"/>
                <a:gridCol w="790017"/>
                <a:gridCol w="762000"/>
                <a:gridCol w="838200"/>
                <a:gridCol w="914400"/>
                <a:gridCol w="990600"/>
                <a:gridCol w="1219200"/>
              </a:tblGrid>
              <a:tr h="943341">
                <a:tc>
                  <a:txBody>
                    <a:bodyPr/>
                    <a:lstStyle/>
                    <a:p>
                      <a:pPr marL="0" marR="0">
                        <a:lnSpc>
                          <a:spcPct val="115000"/>
                        </a:lnSpc>
                        <a:spcBef>
                          <a:spcPts val="0"/>
                        </a:spcBef>
                        <a:spcAft>
                          <a:spcPts val="0"/>
                        </a:spcAft>
                        <a:tabLst>
                          <a:tab pos="4563110" algn="l"/>
                        </a:tabLst>
                      </a:pPr>
                      <a:r>
                        <a:rPr lang="en-US" sz="2000" dirty="0">
                          <a:effectLst/>
                        </a:rPr>
                        <a:t>Wages (in </a:t>
                      </a:r>
                      <a:r>
                        <a:rPr lang="en-US" sz="2000" dirty="0" err="1">
                          <a:effectLst/>
                        </a:rPr>
                        <a:t>Rs</a:t>
                      </a:r>
                      <a:r>
                        <a:rPr lang="en-US" sz="2000" dirty="0">
                          <a:effectLst/>
                        </a:rPr>
                        <a:t>)</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0-20</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20-40</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40-60</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a:effectLst/>
                        </a:rPr>
                        <a:t>60-80</a:t>
                      </a:r>
                      <a:endParaRPr lang="en-US" sz="20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a:effectLst/>
                        </a:rPr>
                        <a:t>80-100</a:t>
                      </a:r>
                      <a:endParaRPr lang="en-US" sz="20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a:effectLst/>
                        </a:rPr>
                        <a:t>100-120</a:t>
                      </a:r>
                      <a:endParaRPr lang="en-US" sz="200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smtClean="0">
                          <a:effectLst/>
                        </a:rPr>
                        <a:t>  120-140</a:t>
                      </a:r>
                      <a:endParaRPr lang="en-US" sz="2000" dirty="0">
                        <a:effectLst/>
                        <a:latin typeface="Calibri"/>
                        <a:ea typeface="Calibri"/>
                        <a:cs typeface="Mangal"/>
                      </a:endParaRPr>
                    </a:p>
                  </a:txBody>
                  <a:tcPr marL="68580" marR="68580" marT="0" marB="0"/>
                </a:tc>
              </a:tr>
              <a:tr h="943341">
                <a:tc>
                  <a:txBody>
                    <a:bodyPr/>
                    <a:lstStyle/>
                    <a:p>
                      <a:pPr marL="0" marR="0">
                        <a:lnSpc>
                          <a:spcPct val="115000"/>
                        </a:lnSpc>
                        <a:spcBef>
                          <a:spcPts val="0"/>
                        </a:spcBef>
                        <a:spcAft>
                          <a:spcPts val="0"/>
                        </a:spcAft>
                        <a:tabLst>
                          <a:tab pos="845820" algn="l"/>
                          <a:tab pos="4563110" algn="l"/>
                        </a:tabLst>
                      </a:pPr>
                      <a:r>
                        <a:rPr lang="en-US" sz="2000" dirty="0">
                          <a:effectLst/>
                        </a:rPr>
                        <a:t>No. of Workers</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6</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8</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10</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12</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6</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5</a:t>
                      </a:r>
                      <a:endParaRPr lang="en-US" sz="200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tabLst>
                          <a:tab pos="4563110" algn="l"/>
                        </a:tabLst>
                      </a:pPr>
                      <a:r>
                        <a:rPr lang="en-US" sz="2000" dirty="0">
                          <a:effectLst/>
                        </a:rPr>
                        <a:t>     3</a:t>
                      </a:r>
                      <a:endParaRPr lang="en-US" sz="2000" dirty="0">
                        <a:effectLst/>
                        <a:latin typeface="Calibri"/>
                        <a:ea typeface="Calibri"/>
                        <a:cs typeface="Mangal"/>
                      </a:endParaRPr>
                    </a:p>
                  </a:txBody>
                  <a:tcPr marL="68580" marR="68580" marT="0" marB="0"/>
                </a:tc>
              </a:tr>
            </a:tbl>
          </a:graphicData>
        </a:graphic>
      </p:graphicFrame>
    </p:spTree>
    <p:extLst>
      <p:ext uri="{BB962C8B-B14F-4D97-AF65-F5344CB8AC3E}">
        <p14:creationId xmlns:p14="http://schemas.microsoft.com/office/powerpoint/2010/main" xmlns="" val="3940037967"/>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smtClean="0"/>
              <a:t>Measures of central tendency</a:t>
            </a:r>
          </a:p>
          <a:p>
            <a:pPr>
              <a:buFont typeface="Wingdings" pitchFamily="2" charset="2"/>
              <a:buChar char="ü"/>
            </a:pPr>
            <a:r>
              <a:rPr lang="en-US" sz="2200" dirty="0" smtClean="0"/>
              <a:t>Mean</a:t>
            </a:r>
          </a:p>
          <a:p>
            <a:pPr>
              <a:buFont typeface="Wingdings" pitchFamily="2" charset="2"/>
              <a:buChar char="ü"/>
            </a:pPr>
            <a:r>
              <a:rPr lang="en-US" sz="2200" dirty="0" smtClean="0"/>
              <a:t>Mode</a:t>
            </a:r>
          </a:p>
          <a:p>
            <a:pPr>
              <a:buFont typeface="Wingdings" pitchFamily="2" charset="2"/>
              <a:buChar char="ü"/>
            </a:pPr>
            <a:r>
              <a:rPr lang="en-US" sz="2200" dirty="0" smtClean="0"/>
              <a:t>Median</a:t>
            </a:r>
          </a:p>
        </p:txBody>
      </p:sp>
      <p:sp>
        <p:nvSpPr>
          <p:cNvPr id="4" name="Date Placeholder 3"/>
          <p:cNvSpPr>
            <a:spLocks noGrp="1"/>
          </p:cNvSpPr>
          <p:nvPr>
            <p:ph type="dt" sz="half" idx="10"/>
          </p:nvPr>
        </p:nvSpPr>
        <p:spPr/>
        <p:txBody>
          <a:bodyPr/>
          <a:lstStyle/>
          <a:p>
            <a:fld id="{836951F6-32A9-4926-8FE5-A4959AC968B5}"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Recap(CO1)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171656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1066800"/>
            <a:ext cx="7026275" cy="1674817"/>
          </a:xfrm>
          <a:prstGeom prst="rect">
            <a:avLst/>
          </a:prstGeom>
        </p:spPr>
        <p:txBody>
          <a:bodyPr vert="horz" wrap="square" lIns="0" tIns="88900" rIns="0" bIns="0" rtlCol="0">
            <a:spAutoFit/>
          </a:bodyPr>
          <a:lstStyle/>
          <a:p>
            <a:pPr marL="287020" indent="-274320">
              <a:lnSpc>
                <a:spcPct val="100000"/>
              </a:lnSpc>
              <a:spcBef>
                <a:spcPts val="700"/>
              </a:spcBef>
              <a:buClr>
                <a:srgbClr val="FD8537"/>
              </a:buClr>
              <a:buSzPct val="68750"/>
              <a:buFont typeface="Wingdings"/>
              <a:buChar char=""/>
              <a:tabLst>
                <a:tab pos="287020" algn="l"/>
              </a:tabLst>
            </a:pPr>
            <a:r>
              <a:rPr sz="2200" dirty="0">
                <a:cs typeface="Century Schoolbook"/>
              </a:rPr>
              <a:t>To </a:t>
            </a:r>
            <a:r>
              <a:rPr sz="2200" spc="-5" dirty="0">
                <a:cs typeface="Century Schoolbook"/>
              </a:rPr>
              <a:t>determine the </a:t>
            </a:r>
            <a:r>
              <a:rPr sz="2200" dirty="0">
                <a:cs typeface="Century Schoolbook"/>
              </a:rPr>
              <a:t>reliability of </a:t>
            </a:r>
            <a:r>
              <a:rPr sz="2200" spc="-5" dirty="0">
                <a:cs typeface="Century Schoolbook"/>
              </a:rPr>
              <a:t>an</a:t>
            </a:r>
            <a:r>
              <a:rPr sz="2200" spc="-95" dirty="0">
                <a:cs typeface="Century Schoolbook"/>
              </a:rPr>
              <a:t> </a:t>
            </a:r>
            <a:r>
              <a:rPr sz="2200" spc="-5" dirty="0">
                <a:cs typeface="Century Schoolbook"/>
              </a:rPr>
              <a:t>average</a:t>
            </a:r>
            <a:endParaRPr sz="2200" dirty="0">
              <a:cs typeface="Century Schoolbook"/>
            </a:endParaRPr>
          </a:p>
          <a:p>
            <a:pPr marL="287020" indent="-274320">
              <a:lnSpc>
                <a:spcPct val="100000"/>
              </a:lnSpc>
              <a:spcBef>
                <a:spcPts val="605"/>
              </a:spcBef>
              <a:buClr>
                <a:srgbClr val="FD8537"/>
              </a:buClr>
              <a:buSzPct val="68750"/>
              <a:buFont typeface="Wingdings"/>
              <a:buChar char=""/>
              <a:tabLst>
                <a:tab pos="287020" algn="l"/>
              </a:tabLst>
            </a:pPr>
            <a:r>
              <a:rPr sz="2200" dirty="0">
                <a:cs typeface="Century Schoolbook"/>
              </a:rPr>
              <a:t>To </a:t>
            </a:r>
            <a:r>
              <a:rPr sz="2200" spc="-5" dirty="0">
                <a:cs typeface="Century Schoolbook"/>
              </a:rPr>
              <a:t>compare the variability </a:t>
            </a:r>
            <a:r>
              <a:rPr sz="2200" dirty="0">
                <a:cs typeface="Century Schoolbook"/>
              </a:rPr>
              <a:t>of </a:t>
            </a:r>
            <a:r>
              <a:rPr sz="2200" spc="-5" dirty="0">
                <a:cs typeface="Century Schoolbook"/>
              </a:rPr>
              <a:t>two </a:t>
            </a:r>
            <a:r>
              <a:rPr sz="2200" dirty="0">
                <a:cs typeface="Century Schoolbook"/>
              </a:rPr>
              <a:t>or </a:t>
            </a:r>
            <a:r>
              <a:rPr sz="2200" spc="-5" dirty="0">
                <a:cs typeface="Century Schoolbook"/>
              </a:rPr>
              <a:t>more</a:t>
            </a:r>
            <a:r>
              <a:rPr sz="2200" spc="-75" dirty="0">
                <a:cs typeface="Century Schoolbook"/>
              </a:rPr>
              <a:t> </a:t>
            </a:r>
            <a:r>
              <a:rPr sz="2200" dirty="0">
                <a:cs typeface="Century Schoolbook"/>
              </a:rPr>
              <a:t>series</a:t>
            </a:r>
          </a:p>
          <a:p>
            <a:pPr marL="286385" marR="855980" indent="-274320">
              <a:lnSpc>
                <a:spcPct val="100000"/>
              </a:lnSpc>
              <a:spcBef>
                <a:spcPts val="600"/>
              </a:spcBef>
              <a:buClr>
                <a:srgbClr val="FD8537"/>
              </a:buClr>
              <a:buSzPct val="68750"/>
              <a:buFont typeface="Wingdings"/>
              <a:buChar char=""/>
              <a:tabLst>
                <a:tab pos="287020" algn="l"/>
              </a:tabLst>
            </a:pPr>
            <a:r>
              <a:rPr sz="2200" dirty="0">
                <a:cs typeface="Century Schoolbook"/>
              </a:rPr>
              <a:t>For </a:t>
            </a:r>
            <a:r>
              <a:rPr sz="2200" spc="-5" dirty="0">
                <a:cs typeface="Century Schoolbook"/>
              </a:rPr>
              <a:t>facilitating the </a:t>
            </a:r>
            <a:r>
              <a:rPr sz="2200" dirty="0">
                <a:cs typeface="Century Schoolbook"/>
              </a:rPr>
              <a:t>use of other</a:t>
            </a:r>
            <a:r>
              <a:rPr sz="2200" spc="-80" dirty="0">
                <a:cs typeface="Century Schoolbook"/>
              </a:rPr>
              <a:t> </a:t>
            </a:r>
            <a:r>
              <a:rPr sz="2200" spc="-5" dirty="0">
                <a:cs typeface="Century Schoolbook"/>
              </a:rPr>
              <a:t>statistical  measures</a:t>
            </a:r>
            <a:endParaRPr sz="2200" dirty="0">
              <a:cs typeface="Century Schoolbook"/>
            </a:endParaRPr>
          </a:p>
          <a:p>
            <a:pPr marL="287020" indent="-274320">
              <a:lnSpc>
                <a:spcPct val="100000"/>
              </a:lnSpc>
              <a:spcBef>
                <a:spcPts val="600"/>
              </a:spcBef>
              <a:buClr>
                <a:srgbClr val="FD8537"/>
              </a:buClr>
              <a:buSzPct val="68750"/>
              <a:buFont typeface="Wingdings"/>
              <a:buChar char=""/>
              <a:tabLst>
                <a:tab pos="287020" algn="l"/>
              </a:tabLst>
            </a:pPr>
            <a:r>
              <a:rPr sz="2200" spc="-5" dirty="0">
                <a:cs typeface="Century Schoolbook"/>
              </a:rPr>
              <a:t>Basis </a:t>
            </a:r>
            <a:r>
              <a:rPr sz="2200" dirty="0">
                <a:cs typeface="Century Schoolbook"/>
              </a:rPr>
              <a:t>of </a:t>
            </a:r>
            <a:r>
              <a:rPr sz="2200" spc="-5" dirty="0">
                <a:cs typeface="Century Schoolbook"/>
              </a:rPr>
              <a:t>Statistical </a:t>
            </a:r>
            <a:r>
              <a:rPr sz="2200" dirty="0">
                <a:cs typeface="Century Schoolbook"/>
              </a:rPr>
              <a:t>Quality</a:t>
            </a:r>
            <a:r>
              <a:rPr sz="2200" spc="-40" dirty="0">
                <a:cs typeface="Century Schoolbook"/>
              </a:rPr>
              <a:t> </a:t>
            </a:r>
            <a:r>
              <a:rPr sz="2200" spc="-5" dirty="0">
                <a:cs typeface="Century Schoolbook"/>
              </a:rPr>
              <a:t>Control</a:t>
            </a:r>
            <a:endParaRPr sz="2200" dirty="0">
              <a:cs typeface="Century Schoolbook"/>
            </a:endParaRPr>
          </a:p>
        </p:txBody>
      </p:sp>
      <p:pic>
        <p:nvPicPr>
          <p:cNvPr id="5" name="Picture 4"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OBJECTIVES </a:t>
            </a:r>
            <a:r>
              <a:rPr lang="en-US" sz="3200" dirty="0" smtClean="0"/>
              <a:t>OF </a:t>
            </a:r>
            <a:r>
              <a:rPr lang="en-US" sz="3200" spc="-5" dirty="0" smtClean="0"/>
              <a:t>MEASURING</a:t>
            </a:r>
            <a:r>
              <a:rPr lang="en-US" sz="3200" spc="-100" dirty="0" smtClean="0"/>
              <a:t> </a:t>
            </a:r>
            <a:r>
              <a:rPr lang="en-US" sz="3200" spc="-5" dirty="0" smtClean="0"/>
              <a:t>DISPERSION</a:t>
            </a:r>
          </a:p>
          <a:p>
            <a:pPr lvl="0" algn="ctr">
              <a:spcBef>
                <a:spcPct val="0"/>
              </a:spcBef>
              <a:defRPr/>
            </a:pPr>
            <a:r>
              <a:rPr lang="en-US" sz="3200" dirty="0" smtClean="0"/>
              <a:t>(CO-1)</a:t>
            </a:r>
            <a:endParaRPr lang="en-US" sz="3200" dirty="0"/>
          </a:p>
        </p:txBody>
      </p:sp>
      <p:sp>
        <p:nvSpPr>
          <p:cNvPr id="7" name="Date Placeholder 6"/>
          <p:cNvSpPr>
            <a:spLocks noGrp="1"/>
          </p:cNvSpPr>
          <p:nvPr>
            <p:ph type="dt" sz="half" idx="10"/>
          </p:nvPr>
        </p:nvSpPr>
        <p:spPr/>
        <p:txBody>
          <a:bodyPr/>
          <a:lstStyle/>
          <a:p>
            <a:fld id="{E58105C1-BA1E-47DF-AFAD-D8E450842880}" type="datetime1">
              <a:rPr lang="en-US" smtClean="0"/>
              <a:pPr/>
              <a:t>8/31/2021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39</a:t>
            </a:fld>
            <a:endParaRPr lang="en-US"/>
          </a:p>
        </p:txBody>
      </p:sp>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463197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77500" lnSpcReduction="20000"/>
          </a:bodyPr>
          <a:lstStyle/>
          <a:p>
            <a:r>
              <a:rPr lang="en-US" dirty="0" smtClean="0"/>
              <a:t>CO 1:Understand </a:t>
            </a:r>
            <a:r>
              <a:rPr lang="en-US" dirty="0"/>
              <a:t>the concept of moments, skewness, kurtosis, correlation, curve fitting and regression analysis</a:t>
            </a:r>
            <a:r>
              <a:rPr lang="en-US" dirty="0" smtClean="0"/>
              <a:t>.</a:t>
            </a:r>
          </a:p>
          <a:p>
            <a:r>
              <a:rPr lang="en-US" dirty="0" smtClean="0"/>
              <a:t>CO 2:Understand </a:t>
            </a:r>
            <a:r>
              <a:rPr lang="en-US" dirty="0"/>
              <a:t>the concept of Probability and Random variables. 	</a:t>
            </a:r>
          </a:p>
          <a:p>
            <a:r>
              <a:rPr lang="en-US" dirty="0" smtClean="0"/>
              <a:t>CO 3:</a:t>
            </a:r>
            <a:r>
              <a:rPr lang="en-US" dirty="0"/>
              <a:t> Remember the concept of probability to evaluate probability distributions 	</a:t>
            </a:r>
          </a:p>
          <a:p>
            <a:r>
              <a:rPr lang="en-US" dirty="0" smtClean="0"/>
              <a:t>CO 4:</a:t>
            </a:r>
            <a:r>
              <a:rPr lang="en-US" dirty="0"/>
              <a:t> Apply the concept of hypothesis testing and estimation of parameter. 	</a:t>
            </a:r>
          </a:p>
          <a:p>
            <a:r>
              <a:rPr lang="en-US" dirty="0" smtClean="0"/>
              <a:t>CO 5:</a:t>
            </a:r>
            <a:r>
              <a:rPr lang="en-US" dirty="0"/>
              <a:t> Solve the problems of Time &amp; Work, Pipe &amp; Cistern, Time, Speed &amp; Distance, Boat &amp; Stream, Sitting Arrangement , Clock &amp; Calendar. 	</a:t>
            </a:r>
          </a:p>
          <a:p>
            <a:pPr marL="0" indent="0">
              <a:buNone/>
            </a:pPr>
            <a:r>
              <a:rPr lang="en-US" dirty="0" smtClean="0"/>
              <a:t> </a:t>
            </a:r>
            <a:r>
              <a:rPr lang="en-US" dirty="0"/>
              <a:t>	</a:t>
            </a:r>
          </a:p>
          <a:p>
            <a:pPr marL="0" indent="0">
              <a:buNone/>
            </a:pPr>
            <a:endParaRPr lang="en-US" dirty="0"/>
          </a:p>
        </p:txBody>
      </p:sp>
      <p:sp>
        <p:nvSpPr>
          <p:cNvPr id="4" name="Date Placeholder 3"/>
          <p:cNvSpPr>
            <a:spLocks noGrp="1"/>
          </p:cNvSpPr>
          <p:nvPr>
            <p:ph type="dt" sz="half" idx="10"/>
          </p:nvPr>
        </p:nvSpPr>
        <p:spPr/>
        <p:txBody>
          <a:bodyPr/>
          <a:lstStyle/>
          <a:p>
            <a:fld id="{2567DAA0-F5EA-4446-80AA-054EC68B59D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Faculty Name             Subject code and abbreviation                Unit Number</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B297484-65DB-4FD7-8A07-4D7EBC081CB3}" type="slidenum">
              <a:rPr lang="en-US"/>
              <a:pPr/>
              <a:t>40</a:t>
            </a:fld>
            <a:endParaRPr lang="en-US"/>
          </a:p>
        </p:txBody>
      </p:sp>
      <p:sp>
        <p:nvSpPr>
          <p:cNvPr id="4098" name="Rectangle 2"/>
          <p:cNvSpPr>
            <a:spLocks noGrp="1" noChangeArrowheads="1"/>
          </p:cNvSpPr>
          <p:nvPr>
            <p:ph type="title"/>
          </p:nvPr>
        </p:nvSpPr>
        <p:spPr>
          <a:xfrm>
            <a:off x="533400" y="685800"/>
            <a:ext cx="8229600" cy="1143000"/>
          </a:xfrm>
        </p:spPr>
        <p:txBody>
          <a:bodyPr>
            <a:normAutofit/>
          </a:bodyPr>
          <a:lstStyle/>
          <a:p>
            <a:r>
              <a:rPr lang="en-US" sz="3200" b="1" dirty="0"/>
              <a:t>Definition</a:t>
            </a:r>
          </a:p>
        </p:txBody>
      </p:sp>
      <p:sp>
        <p:nvSpPr>
          <p:cNvPr id="4099" name="Rectangle 3"/>
          <p:cNvSpPr>
            <a:spLocks noGrp="1" noChangeArrowheads="1"/>
          </p:cNvSpPr>
          <p:nvPr>
            <p:ph type="body" idx="1"/>
          </p:nvPr>
        </p:nvSpPr>
        <p:spPr>
          <a:xfrm>
            <a:off x="457200" y="1981200"/>
            <a:ext cx="8229600" cy="3886200"/>
          </a:xfrm>
        </p:spPr>
        <p:txBody>
          <a:bodyPr>
            <a:normAutofit/>
          </a:bodyPr>
          <a:lstStyle/>
          <a:p>
            <a:r>
              <a:rPr lang="en-US" sz="2200" b="1" i="1" dirty="0"/>
              <a:t>Measures of dispersion</a:t>
            </a:r>
            <a:r>
              <a:rPr lang="en-US" sz="2200" b="1" dirty="0"/>
              <a:t> </a:t>
            </a:r>
            <a:r>
              <a:rPr lang="en-US" sz="2200" dirty="0"/>
              <a:t>are descriptive statistics that describe how similar a set of scores are to each other</a:t>
            </a:r>
          </a:p>
          <a:p>
            <a:pPr lvl="1"/>
            <a:r>
              <a:rPr lang="en-US" sz="2200" dirty="0"/>
              <a:t>The more similar the scores are to each other, the lower the measure of dispersion will be</a:t>
            </a:r>
          </a:p>
          <a:p>
            <a:pPr lvl="1"/>
            <a:r>
              <a:rPr lang="en-US" sz="2200" dirty="0"/>
              <a:t>The less similar the scores are to each other, the higher the measure of dispersion will be</a:t>
            </a:r>
          </a:p>
          <a:p>
            <a:pPr lvl="1"/>
            <a:r>
              <a:rPr lang="en-US" sz="2200" dirty="0"/>
              <a:t>In general, the more spread out a distribution is, the larger the measure of dispersion will be</a:t>
            </a:r>
            <a:endParaRPr lang="en-US" sz="2200" i="1" dirty="0"/>
          </a:p>
        </p:txBody>
      </p:sp>
      <p:pic>
        <p:nvPicPr>
          <p:cNvPr id="5" name="Picture 4"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Measures of Dispersion(CO-1)</a:t>
            </a:r>
            <a:endParaRPr lang="en-US" sz="3200" dirty="0"/>
          </a:p>
        </p:txBody>
      </p:sp>
      <p:sp>
        <p:nvSpPr>
          <p:cNvPr id="7" name="Date Placeholder 6"/>
          <p:cNvSpPr>
            <a:spLocks noGrp="1"/>
          </p:cNvSpPr>
          <p:nvPr>
            <p:ph type="dt" sz="half" idx="10"/>
          </p:nvPr>
        </p:nvSpPr>
        <p:spPr/>
        <p:txBody>
          <a:bodyPr/>
          <a:lstStyle/>
          <a:p>
            <a:fld id="{95CA2B7E-C29E-41BB-8D61-48C9D08C4F55}" type="datetime1">
              <a:rPr lang="en-US" smtClean="0"/>
              <a:pPr/>
              <a:t>8/31/2021</a:t>
            </a:fld>
            <a:endParaRPr lang="en-US"/>
          </a:p>
        </p:txBody>
      </p:sp>
      <p:sp>
        <p:nvSpPr>
          <p:cNvPr id="8" name="Footer Placeholder 7"/>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31967713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46D01C1E-F648-4A4D-9AAA-BB88A25370B7}" type="slidenum">
              <a:rPr lang="en-US"/>
              <a:pPr/>
              <a:t>41</a:t>
            </a:fld>
            <a:endParaRPr lang="en-US"/>
          </a:p>
        </p:txBody>
      </p:sp>
      <p:sp>
        <p:nvSpPr>
          <p:cNvPr id="5123" name="Rectangle 3"/>
          <p:cNvSpPr>
            <a:spLocks noGrp="1" noChangeArrowheads="1"/>
          </p:cNvSpPr>
          <p:nvPr>
            <p:ph type="body" sz="half" idx="1"/>
          </p:nvPr>
        </p:nvSpPr>
        <p:spPr>
          <a:xfrm>
            <a:off x="685800" y="1371600"/>
            <a:ext cx="3810000" cy="1627188"/>
          </a:xfrm>
        </p:spPr>
        <p:txBody>
          <a:bodyPr>
            <a:normAutofit fontScale="92500" lnSpcReduction="10000"/>
          </a:bodyPr>
          <a:lstStyle/>
          <a:p>
            <a:r>
              <a:rPr lang="en-US" sz="2800" dirty="0"/>
              <a:t>Which of the distributions of scores has the larger dispersion?</a:t>
            </a:r>
          </a:p>
        </p:txBody>
      </p:sp>
      <p:graphicFrame>
        <p:nvGraphicFramePr>
          <p:cNvPr id="5126" name="Object 6"/>
          <p:cNvGraphicFramePr>
            <a:graphicFrameLocks noGrp="1" noChangeAspect="1"/>
          </p:cNvGraphicFramePr>
          <p:nvPr>
            <p:ph sz="quarter" idx="2"/>
            <p:extLst>
              <p:ext uri="{D42A27DB-BD31-4B8C-83A1-F6EECF244321}">
                <p14:modId xmlns:p14="http://schemas.microsoft.com/office/powerpoint/2010/main" xmlns="" val="2251244614"/>
              </p:ext>
            </p:extLst>
          </p:nvPr>
        </p:nvGraphicFramePr>
        <p:xfrm>
          <a:off x="4737100" y="1282700"/>
          <a:ext cx="3835400" cy="2197100"/>
        </p:xfrm>
        <a:graphic>
          <a:graphicData uri="http://schemas.openxmlformats.org/presentationml/2006/ole">
            <p:oleObj spid="_x0000_s1028" name="Worksheet" r:id="rId3" imgW="3657422" imgH="2095390" progId="Excel.Sheet.8">
              <p:embed followColorScheme="full"/>
            </p:oleObj>
          </a:graphicData>
        </a:graphic>
      </p:graphicFrame>
      <p:graphicFrame>
        <p:nvGraphicFramePr>
          <p:cNvPr id="5127" name="Object 7"/>
          <p:cNvGraphicFramePr>
            <a:graphicFrameLocks noGrp="1" noChangeAspect="1"/>
          </p:cNvGraphicFramePr>
          <p:nvPr>
            <p:ph sz="quarter" idx="3"/>
            <p:extLst>
              <p:ext uri="{D42A27DB-BD31-4B8C-83A1-F6EECF244321}">
                <p14:modId xmlns:p14="http://schemas.microsoft.com/office/powerpoint/2010/main" xmlns="" val="3771435336"/>
              </p:ext>
            </p:extLst>
          </p:nvPr>
        </p:nvGraphicFramePr>
        <p:xfrm>
          <a:off x="4660900" y="3314700"/>
          <a:ext cx="4176713" cy="2349500"/>
        </p:xfrm>
        <a:graphic>
          <a:graphicData uri="http://schemas.openxmlformats.org/presentationml/2006/ole">
            <p:oleObj spid="_x0000_s1029" name="Worksheet" r:id="rId4" imgW="3657422" imgH="2057306" progId="Excel.Sheet.8">
              <p:embed followColorScheme="full"/>
            </p:oleObj>
          </a:graphicData>
        </a:graphic>
      </p:graphicFrame>
      <p:sp>
        <p:nvSpPr>
          <p:cNvPr id="5128" name="Rectangle 8"/>
          <p:cNvSpPr>
            <a:spLocks noChangeArrowheads="1"/>
          </p:cNvSpPr>
          <p:nvPr/>
        </p:nvSpPr>
        <p:spPr bwMode="auto">
          <a:xfrm>
            <a:off x="762000" y="2971800"/>
            <a:ext cx="3810000" cy="3116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pPr marL="342900" indent="-342900" eaLnBrk="0" hangingPunct="0">
              <a:buFont typeface="Arial" pitchFamily="34" charset="0"/>
              <a:buChar char="•"/>
            </a:pPr>
            <a:r>
              <a:rPr lang="en-US" sz="2600" dirty="0"/>
              <a:t>The upper distribution has more dispersion because the scores are more spread </a:t>
            </a:r>
            <a:r>
              <a:rPr lang="en-US" sz="2600" dirty="0" smtClean="0"/>
              <a:t>out</a:t>
            </a:r>
          </a:p>
          <a:p>
            <a:pPr marL="342900" indent="-342900" eaLnBrk="0" hangingPunct="0">
              <a:buFont typeface="Arial" pitchFamily="34" charset="0"/>
              <a:buChar char="•"/>
            </a:pPr>
            <a:r>
              <a:rPr lang="en-US" sz="2600" dirty="0" smtClean="0"/>
              <a:t>That </a:t>
            </a:r>
            <a:r>
              <a:rPr lang="en-US" sz="2600" dirty="0"/>
              <a:t>is, they are less similar to each other</a:t>
            </a:r>
          </a:p>
        </p:txBody>
      </p:sp>
      <p:pic>
        <p:nvPicPr>
          <p:cNvPr id="8" name="Picture 7"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Measures of Dispersion(CO-1)</a:t>
            </a:r>
            <a:endParaRPr lang="en-US" sz="3200" dirty="0"/>
          </a:p>
        </p:txBody>
      </p:sp>
      <p:sp>
        <p:nvSpPr>
          <p:cNvPr id="10" name="Date Placeholder 9"/>
          <p:cNvSpPr>
            <a:spLocks noGrp="1"/>
          </p:cNvSpPr>
          <p:nvPr>
            <p:ph type="dt" sz="half" idx="10"/>
          </p:nvPr>
        </p:nvSpPr>
        <p:spPr/>
        <p:txBody>
          <a:bodyPr/>
          <a:lstStyle/>
          <a:p>
            <a:fld id="{0CDDF407-86DE-4B29-8355-2EC8910D0D01}" type="datetime1">
              <a:rPr lang="en-US" smtClean="0"/>
              <a:pPr/>
              <a:t>8/31/2021</a:t>
            </a:fld>
            <a:endParaRPr lang="en-US"/>
          </a:p>
        </p:txBody>
      </p:sp>
      <p:sp>
        <p:nvSpPr>
          <p:cNvPr id="11" name="Footer Placeholder 10"/>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18337513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128"/>
                                        </p:tgtEl>
                                        <p:attrNameLst>
                                          <p:attrName>style.visibility</p:attrName>
                                        </p:attrNameLst>
                                      </p:cBhvr>
                                      <p:to>
                                        <p:strVal val="visible"/>
                                      </p:to>
                                    </p:set>
                                    <p:anim calcmode="lin" valueType="num">
                                      <p:cBhvr additive="base">
                                        <p:cTn id="11" dur="500" fill="hold"/>
                                        <p:tgtEl>
                                          <p:spTgt spid="5128"/>
                                        </p:tgtEl>
                                        <p:attrNameLst>
                                          <p:attrName>ppt_x</p:attrName>
                                        </p:attrNameLst>
                                      </p:cBhvr>
                                      <p:tavLst>
                                        <p:tav tm="0">
                                          <p:val>
                                            <p:strVal val="#ppt_x"/>
                                          </p:val>
                                        </p:tav>
                                        <p:tav tm="100000">
                                          <p:val>
                                            <p:strVal val="#ppt_x"/>
                                          </p:val>
                                        </p:tav>
                                      </p:tavLst>
                                    </p:anim>
                                    <p:anim calcmode="lin" valueType="num">
                                      <p:cBhvr additive="base">
                                        <p:cTn id="12"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12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2" autoUpdateAnimBg="0"/>
      <p:bldOleChart spid="5126" grpId="0"/>
      <p:bldOleChart spid="5127" grpId="0"/>
      <p:bldP spid="512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8200" y="1295400"/>
            <a:ext cx="5765165" cy="2505814"/>
          </a:xfrm>
          <a:prstGeom prst="rect">
            <a:avLst/>
          </a:prstGeom>
        </p:spPr>
        <p:txBody>
          <a:bodyPr vert="horz" wrap="square" lIns="0" tIns="88900" rIns="0" bIns="0" rtlCol="0">
            <a:spAutoFit/>
          </a:bodyPr>
          <a:lstStyle/>
          <a:p>
            <a:pPr marL="287020" indent="-274320">
              <a:lnSpc>
                <a:spcPct val="100000"/>
              </a:lnSpc>
              <a:spcBef>
                <a:spcPts val="700"/>
              </a:spcBef>
              <a:buClr>
                <a:srgbClr val="FD8537"/>
              </a:buClr>
              <a:buSzPct val="68750"/>
              <a:buFont typeface="Wingdings"/>
              <a:buChar char=""/>
              <a:tabLst>
                <a:tab pos="287020" algn="l"/>
              </a:tabLst>
            </a:pPr>
            <a:r>
              <a:rPr sz="2200" spc="-5" dirty="0">
                <a:cs typeface="Century Schoolbook"/>
              </a:rPr>
              <a:t>Easy to</a:t>
            </a:r>
            <a:r>
              <a:rPr sz="2200" dirty="0">
                <a:cs typeface="Century Schoolbook"/>
              </a:rPr>
              <a:t> </a:t>
            </a:r>
            <a:r>
              <a:rPr sz="2200" spc="-5" dirty="0">
                <a:cs typeface="Century Schoolbook"/>
              </a:rPr>
              <a:t>understand</a:t>
            </a:r>
            <a:endParaRPr sz="2200" dirty="0">
              <a:cs typeface="Century Schoolbook"/>
            </a:endParaRPr>
          </a:p>
          <a:p>
            <a:pPr marL="287020" indent="-274320">
              <a:lnSpc>
                <a:spcPct val="100000"/>
              </a:lnSpc>
              <a:spcBef>
                <a:spcPts val="605"/>
              </a:spcBef>
              <a:buClr>
                <a:srgbClr val="FD8537"/>
              </a:buClr>
              <a:buSzPct val="68750"/>
              <a:buFont typeface="Wingdings"/>
              <a:buChar char=""/>
              <a:tabLst>
                <a:tab pos="287020" algn="l"/>
              </a:tabLst>
            </a:pPr>
            <a:r>
              <a:rPr sz="2200" dirty="0">
                <a:cs typeface="Century Schoolbook"/>
              </a:rPr>
              <a:t>Simple </a:t>
            </a:r>
            <a:r>
              <a:rPr sz="2200" spc="-5" dirty="0">
                <a:cs typeface="Century Schoolbook"/>
              </a:rPr>
              <a:t>to</a:t>
            </a:r>
            <a:r>
              <a:rPr sz="2200" spc="-25" dirty="0">
                <a:cs typeface="Century Schoolbook"/>
              </a:rPr>
              <a:t> </a:t>
            </a:r>
            <a:r>
              <a:rPr sz="2200" spc="-5" dirty="0">
                <a:cs typeface="Century Schoolbook"/>
              </a:rPr>
              <a:t>calculate</a:t>
            </a:r>
            <a:endParaRPr sz="2200" dirty="0">
              <a:cs typeface="Century Schoolbook"/>
            </a:endParaRPr>
          </a:p>
          <a:p>
            <a:pPr marL="287020" indent="-274320">
              <a:lnSpc>
                <a:spcPct val="100000"/>
              </a:lnSpc>
              <a:spcBef>
                <a:spcPts val="600"/>
              </a:spcBef>
              <a:buClr>
                <a:srgbClr val="FD8537"/>
              </a:buClr>
              <a:buSzPct val="68750"/>
              <a:buFont typeface="Wingdings"/>
              <a:buChar char=""/>
              <a:tabLst>
                <a:tab pos="287020" algn="l"/>
              </a:tabLst>
            </a:pPr>
            <a:r>
              <a:rPr sz="2200" dirty="0">
                <a:cs typeface="Century Schoolbook"/>
              </a:rPr>
              <a:t>Uniquely</a:t>
            </a:r>
            <a:r>
              <a:rPr sz="2200" spc="-40" dirty="0">
                <a:cs typeface="Century Schoolbook"/>
              </a:rPr>
              <a:t> </a:t>
            </a:r>
            <a:r>
              <a:rPr sz="2200" spc="-5" dirty="0">
                <a:cs typeface="Century Schoolbook"/>
              </a:rPr>
              <a:t>defined</a:t>
            </a:r>
            <a:endParaRPr sz="2200" dirty="0">
              <a:cs typeface="Century Schoolbook"/>
            </a:endParaRPr>
          </a:p>
          <a:p>
            <a:pPr marL="287020" indent="-274320">
              <a:lnSpc>
                <a:spcPct val="100000"/>
              </a:lnSpc>
              <a:spcBef>
                <a:spcPts val="600"/>
              </a:spcBef>
              <a:buClr>
                <a:srgbClr val="FD8537"/>
              </a:buClr>
              <a:buSzPct val="68750"/>
              <a:buFont typeface="Wingdings"/>
              <a:buChar char=""/>
              <a:tabLst>
                <a:tab pos="287020" algn="l"/>
              </a:tabLst>
            </a:pPr>
            <a:r>
              <a:rPr sz="2200" spc="-5" dirty="0">
                <a:cs typeface="Century Schoolbook"/>
              </a:rPr>
              <a:t>Based </a:t>
            </a:r>
            <a:r>
              <a:rPr sz="2200" dirty="0">
                <a:cs typeface="Century Schoolbook"/>
              </a:rPr>
              <a:t>on </a:t>
            </a:r>
            <a:r>
              <a:rPr sz="2200" spc="-5" dirty="0">
                <a:cs typeface="Century Schoolbook"/>
              </a:rPr>
              <a:t>all</a:t>
            </a:r>
            <a:r>
              <a:rPr sz="2200" spc="-10" dirty="0">
                <a:cs typeface="Century Schoolbook"/>
              </a:rPr>
              <a:t> </a:t>
            </a:r>
            <a:r>
              <a:rPr sz="2200" dirty="0">
                <a:cs typeface="Century Schoolbook"/>
              </a:rPr>
              <a:t>observations</a:t>
            </a:r>
          </a:p>
          <a:p>
            <a:pPr marL="287020" indent="-274320">
              <a:lnSpc>
                <a:spcPct val="100000"/>
              </a:lnSpc>
              <a:spcBef>
                <a:spcPts val="600"/>
              </a:spcBef>
              <a:buClr>
                <a:srgbClr val="FD8537"/>
              </a:buClr>
              <a:buSzPct val="68750"/>
              <a:buFont typeface="Wingdings"/>
              <a:buChar char=""/>
              <a:tabLst>
                <a:tab pos="287020" algn="l"/>
              </a:tabLst>
            </a:pPr>
            <a:r>
              <a:rPr sz="2200" dirty="0">
                <a:cs typeface="Century Schoolbook"/>
              </a:rPr>
              <a:t>Not </a:t>
            </a:r>
            <a:r>
              <a:rPr sz="2200" spc="-5" dirty="0">
                <a:cs typeface="Century Schoolbook"/>
              </a:rPr>
              <a:t>affected by extreme</a:t>
            </a:r>
            <a:r>
              <a:rPr sz="2200" spc="-50" dirty="0">
                <a:cs typeface="Century Schoolbook"/>
              </a:rPr>
              <a:t> </a:t>
            </a:r>
            <a:r>
              <a:rPr sz="2200" dirty="0">
                <a:cs typeface="Century Schoolbook"/>
              </a:rPr>
              <a:t>observations</a:t>
            </a:r>
          </a:p>
          <a:p>
            <a:pPr marL="287020" indent="-274320">
              <a:lnSpc>
                <a:spcPct val="100000"/>
              </a:lnSpc>
              <a:spcBef>
                <a:spcPts val="600"/>
              </a:spcBef>
              <a:buClr>
                <a:srgbClr val="FD8537"/>
              </a:buClr>
              <a:buSzPct val="68750"/>
              <a:buFont typeface="Wingdings"/>
              <a:buChar char=""/>
              <a:tabLst>
                <a:tab pos="287020" algn="l"/>
              </a:tabLst>
            </a:pPr>
            <a:r>
              <a:rPr sz="2200" spc="-5" dirty="0">
                <a:cs typeface="Century Schoolbook"/>
              </a:rPr>
              <a:t>Capable </a:t>
            </a:r>
            <a:r>
              <a:rPr sz="2200" dirty="0">
                <a:cs typeface="Century Schoolbook"/>
              </a:rPr>
              <a:t>of further </a:t>
            </a:r>
            <a:r>
              <a:rPr sz="2200" spc="-5" dirty="0">
                <a:cs typeface="Century Schoolbook"/>
              </a:rPr>
              <a:t>algebraic</a:t>
            </a:r>
            <a:r>
              <a:rPr sz="2200" spc="-90" dirty="0">
                <a:cs typeface="Century Schoolbook"/>
              </a:rPr>
              <a:t> </a:t>
            </a:r>
            <a:r>
              <a:rPr sz="2200" spc="-5" dirty="0">
                <a:cs typeface="Century Schoolbook"/>
              </a:rPr>
              <a:t>treatment</a:t>
            </a:r>
            <a:endParaRPr sz="2200" dirty="0">
              <a:cs typeface="Century Schoolbook"/>
            </a:endParaRPr>
          </a:p>
        </p:txBody>
      </p:sp>
      <p:pic>
        <p:nvPicPr>
          <p:cNvPr id="5" name="Picture 4"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12700" algn="ctr">
              <a:lnSpc>
                <a:spcPct val="100000"/>
              </a:lnSpc>
              <a:spcBef>
                <a:spcPts val="100"/>
              </a:spcBef>
            </a:pPr>
            <a:r>
              <a:rPr lang="en-US" sz="3200" spc="-5" dirty="0" smtClean="0"/>
              <a:t>PROPERTIES </a:t>
            </a:r>
            <a:r>
              <a:rPr lang="en-US" sz="3200" dirty="0" smtClean="0"/>
              <a:t>OF A </a:t>
            </a:r>
            <a:r>
              <a:rPr lang="en-US" sz="3200" spc="-5" dirty="0" smtClean="0"/>
              <a:t>GOOD MEASURE</a:t>
            </a:r>
            <a:r>
              <a:rPr lang="en-US" sz="3200" spc="175" dirty="0" smtClean="0"/>
              <a:t> </a:t>
            </a:r>
            <a:r>
              <a:rPr lang="en-US" sz="3200" dirty="0" smtClean="0"/>
              <a:t>OF</a:t>
            </a:r>
          </a:p>
          <a:p>
            <a:pPr marL="12700" algn="ctr">
              <a:lnSpc>
                <a:spcPct val="100000"/>
              </a:lnSpc>
            </a:pPr>
            <a:r>
              <a:rPr lang="en-US" sz="3200" spc="-5" dirty="0" smtClean="0"/>
              <a:t>DISPERSION</a:t>
            </a:r>
            <a:r>
              <a:rPr lang="en-US" sz="3200" dirty="0" smtClean="0"/>
              <a:t>(CO-1)</a:t>
            </a:r>
            <a:endParaRPr lang="en-US" sz="3200" dirty="0"/>
          </a:p>
        </p:txBody>
      </p:sp>
      <p:sp>
        <p:nvSpPr>
          <p:cNvPr id="7" name="Date Placeholder 6"/>
          <p:cNvSpPr>
            <a:spLocks noGrp="1"/>
          </p:cNvSpPr>
          <p:nvPr>
            <p:ph type="dt" sz="half" idx="10"/>
          </p:nvPr>
        </p:nvSpPr>
        <p:spPr/>
        <p:txBody>
          <a:bodyPr/>
          <a:lstStyle/>
          <a:p>
            <a:fld id="{074B3114-454F-4752-BE15-9EC7232E4D94}" type="datetime1">
              <a:rPr lang="en-US" smtClean="0"/>
              <a:pPr/>
              <a:t>8/31/2021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a:p>
        </p:txBody>
      </p:sp>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6243817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61110" y="1201960"/>
            <a:ext cx="2782570" cy="1043464"/>
          </a:xfrm>
          <a:custGeom>
            <a:avLst/>
            <a:gdLst/>
            <a:ahLst/>
            <a:cxnLst/>
            <a:rect l="l" t="t" r="r" b="b"/>
            <a:pathLst>
              <a:path w="2782570" h="1391285">
                <a:moveTo>
                  <a:pt x="2642971" y="0"/>
                </a:moveTo>
                <a:lnTo>
                  <a:pt x="139115" y="0"/>
                </a:lnTo>
                <a:lnTo>
                  <a:pt x="95143" y="7099"/>
                </a:lnTo>
                <a:lnTo>
                  <a:pt x="56954" y="26867"/>
                </a:lnTo>
                <a:lnTo>
                  <a:pt x="26840" y="57003"/>
                </a:lnTo>
                <a:lnTo>
                  <a:pt x="7091" y="95211"/>
                </a:lnTo>
                <a:lnTo>
                  <a:pt x="0" y="139191"/>
                </a:lnTo>
                <a:lnTo>
                  <a:pt x="0" y="1251965"/>
                </a:lnTo>
                <a:lnTo>
                  <a:pt x="7091" y="1295946"/>
                </a:lnTo>
                <a:lnTo>
                  <a:pt x="26840" y="1334154"/>
                </a:lnTo>
                <a:lnTo>
                  <a:pt x="56954" y="1364290"/>
                </a:lnTo>
                <a:lnTo>
                  <a:pt x="95143" y="1384058"/>
                </a:lnTo>
                <a:lnTo>
                  <a:pt x="139115" y="1391158"/>
                </a:lnTo>
                <a:lnTo>
                  <a:pt x="2642971" y="1391158"/>
                </a:lnTo>
                <a:lnTo>
                  <a:pt x="2686952" y="1384058"/>
                </a:lnTo>
                <a:lnTo>
                  <a:pt x="2725159" y="1364290"/>
                </a:lnTo>
                <a:lnTo>
                  <a:pt x="2755296" y="1334154"/>
                </a:lnTo>
                <a:lnTo>
                  <a:pt x="2775063" y="1295946"/>
                </a:lnTo>
                <a:lnTo>
                  <a:pt x="2782163" y="1251965"/>
                </a:lnTo>
                <a:lnTo>
                  <a:pt x="2782163" y="139191"/>
                </a:lnTo>
                <a:lnTo>
                  <a:pt x="2775063" y="95211"/>
                </a:lnTo>
                <a:lnTo>
                  <a:pt x="2755296" y="57003"/>
                </a:lnTo>
                <a:lnTo>
                  <a:pt x="2725159" y="26867"/>
                </a:lnTo>
                <a:lnTo>
                  <a:pt x="2686952" y="7099"/>
                </a:lnTo>
                <a:lnTo>
                  <a:pt x="2642971" y="0"/>
                </a:lnTo>
                <a:close/>
              </a:path>
            </a:pathLst>
          </a:custGeom>
          <a:solidFill>
            <a:srgbClr val="FD8537"/>
          </a:solidFill>
        </p:spPr>
        <p:txBody>
          <a:bodyPr wrap="square" lIns="0" tIns="0" rIns="0" bIns="0" rtlCol="0"/>
          <a:lstStyle/>
          <a:p>
            <a:endParaRPr/>
          </a:p>
        </p:txBody>
      </p:sp>
      <p:sp>
        <p:nvSpPr>
          <p:cNvPr id="4" name="object 4"/>
          <p:cNvSpPr/>
          <p:nvPr/>
        </p:nvSpPr>
        <p:spPr>
          <a:xfrm>
            <a:off x="1339342" y="2245328"/>
            <a:ext cx="278765" cy="782479"/>
          </a:xfrm>
          <a:custGeom>
            <a:avLst/>
            <a:gdLst/>
            <a:ahLst/>
            <a:cxnLst/>
            <a:rect l="l" t="t" r="r" b="b"/>
            <a:pathLst>
              <a:path w="278765" h="1043304">
                <a:moveTo>
                  <a:pt x="0" y="0"/>
                </a:moveTo>
                <a:lnTo>
                  <a:pt x="0" y="1043177"/>
                </a:lnTo>
                <a:lnTo>
                  <a:pt x="278257" y="1043177"/>
                </a:lnTo>
              </a:path>
            </a:pathLst>
          </a:custGeom>
          <a:ln w="25399">
            <a:solidFill>
              <a:srgbClr val="CA6A2A"/>
            </a:solidFill>
          </a:ln>
        </p:spPr>
        <p:txBody>
          <a:bodyPr wrap="square" lIns="0" tIns="0" rIns="0" bIns="0" rtlCol="0"/>
          <a:lstStyle/>
          <a:p>
            <a:endParaRPr/>
          </a:p>
        </p:txBody>
      </p:sp>
      <p:sp>
        <p:nvSpPr>
          <p:cNvPr id="5" name="object 5"/>
          <p:cNvSpPr/>
          <p:nvPr/>
        </p:nvSpPr>
        <p:spPr>
          <a:xfrm>
            <a:off x="1617600" y="2506122"/>
            <a:ext cx="2225675" cy="1043464"/>
          </a:xfrm>
          <a:custGeom>
            <a:avLst/>
            <a:gdLst/>
            <a:ahLst/>
            <a:cxnLst/>
            <a:rect l="l" t="t" r="r" b="b"/>
            <a:pathLst>
              <a:path w="2225675" h="1391285">
                <a:moveTo>
                  <a:pt x="2086483" y="0"/>
                </a:moveTo>
                <a:lnTo>
                  <a:pt x="139064" y="0"/>
                </a:lnTo>
                <a:lnTo>
                  <a:pt x="95097" y="7086"/>
                </a:lnTo>
                <a:lnTo>
                  <a:pt x="56921" y="26822"/>
                </a:lnTo>
                <a:lnTo>
                  <a:pt x="26822" y="56921"/>
                </a:lnTo>
                <a:lnTo>
                  <a:pt x="7086" y="95097"/>
                </a:lnTo>
                <a:lnTo>
                  <a:pt x="0" y="139064"/>
                </a:lnTo>
                <a:lnTo>
                  <a:pt x="0" y="1251965"/>
                </a:lnTo>
                <a:lnTo>
                  <a:pt x="7086" y="1295933"/>
                </a:lnTo>
                <a:lnTo>
                  <a:pt x="26822" y="1334109"/>
                </a:lnTo>
                <a:lnTo>
                  <a:pt x="56921" y="1364208"/>
                </a:lnTo>
                <a:lnTo>
                  <a:pt x="95097" y="1383944"/>
                </a:lnTo>
                <a:lnTo>
                  <a:pt x="139064" y="1391030"/>
                </a:lnTo>
                <a:lnTo>
                  <a:pt x="2086483" y="1391030"/>
                </a:lnTo>
                <a:lnTo>
                  <a:pt x="2130463" y="1383944"/>
                </a:lnTo>
                <a:lnTo>
                  <a:pt x="2168671" y="1364208"/>
                </a:lnTo>
                <a:lnTo>
                  <a:pt x="2198807" y="1334109"/>
                </a:lnTo>
                <a:lnTo>
                  <a:pt x="2218575" y="1295933"/>
                </a:lnTo>
                <a:lnTo>
                  <a:pt x="2225675" y="1251965"/>
                </a:lnTo>
                <a:lnTo>
                  <a:pt x="2225675" y="139064"/>
                </a:lnTo>
                <a:lnTo>
                  <a:pt x="2218575" y="95097"/>
                </a:lnTo>
                <a:lnTo>
                  <a:pt x="2198807" y="56921"/>
                </a:lnTo>
                <a:lnTo>
                  <a:pt x="2168671" y="26822"/>
                </a:lnTo>
                <a:lnTo>
                  <a:pt x="2130463" y="7086"/>
                </a:lnTo>
                <a:lnTo>
                  <a:pt x="2086483" y="0"/>
                </a:lnTo>
                <a:close/>
              </a:path>
            </a:pathLst>
          </a:custGeom>
          <a:solidFill>
            <a:srgbClr val="FFFFFF">
              <a:alpha val="90194"/>
            </a:srgbClr>
          </a:solidFill>
        </p:spPr>
        <p:txBody>
          <a:bodyPr wrap="square" lIns="0" tIns="0" rIns="0" bIns="0" rtlCol="0"/>
          <a:lstStyle/>
          <a:p>
            <a:endParaRPr/>
          </a:p>
        </p:txBody>
      </p:sp>
      <p:sp>
        <p:nvSpPr>
          <p:cNvPr id="6" name="object 6"/>
          <p:cNvSpPr/>
          <p:nvPr/>
        </p:nvSpPr>
        <p:spPr>
          <a:xfrm>
            <a:off x="1617600" y="2506122"/>
            <a:ext cx="2225675" cy="1043464"/>
          </a:xfrm>
          <a:custGeom>
            <a:avLst/>
            <a:gdLst/>
            <a:ahLst/>
            <a:cxnLst/>
            <a:rect l="l" t="t" r="r" b="b"/>
            <a:pathLst>
              <a:path w="2225675" h="1391285">
                <a:moveTo>
                  <a:pt x="0" y="139064"/>
                </a:moveTo>
                <a:lnTo>
                  <a:pt x="7086" y="95097"/>
                </a:lnTo>
                <a:lnTo>
                  <a:pt x="26822" y="56921"/>
                </a:lnTo>
                <a:lnTo>
                  <a:pt x="56921" y="26822"/>
                </a:lnTo>
                <a:lnTo>
                  <a:pt x="95097" y="7086"/>
                </a:lnTo>
                <a:lnTo>
                  <a:pt x="139064" y="0"/>
                </a:lnTo>
                <a:lnTo>
                  <a:pt x="2086483" y="0"/>
                </a:lnTo>
                <a:lnTo>
                  <a:pt x="2130463" y="7086"/>
                </a:lnTo>
                <a:lnTo>
                  <a:pt x="2168671" y="26822"/>
                </a:lnTo>
                <a:lnTo>
                  <a:pt x="2198807" y="56921"/>
                </a:lnTo>
                <a:lnTo>
                  <a:pt x="2218575" y="95097"/>
                </a:lnTo>
                <a:lnTo>
                  <a:pt x="2225675" y="139064"/>
                </a:lnTo>
                <a:lnTo>
                  <a:pt x="2225675" y="1251965"/>
                </a:lnTo>
                <a:lnTo>
                  <a:pt x="2218575" y="1295933"/>
                </a:lnTo>
                <a:lnTo>
                  <a:pt x="2198807" y="1334109"/>
                </a:lnTo>
                <a:lnTo>
                  <a:pt x="2168671" y="1364208"/>
                </a:lnTo>
                <a:lnTo>
                  <a:pt x="2130463" y="1383944"/>
                </a:lnTo>
                <a:lnTo>
                  <a:pt x="2086483" y="1391030"/>
                </a:lnTo>
                <a:lnTo>
                  <a:pt x="139064" y="1391030"/>
                </a:lnTo>
                <a:lnTo>
                  <a:pt x="95097" y="1383944"/>
                </a:lnTo>
                <a:lnTo>
                  <a:pt x="56921" y="1364208"/>
                </a:lnTo>
                <a:lnTo>
                  <a:pt x="26822" y="1334109"/>
                </a:lnTo>
                <a:lnTo>
                  <a:pt x="7086" y="1295933"/>
                </a:lnTo>
                <a:lnTo>
                  <a:pt x="0" y="1251965"/>
                </a:lnTo>
                <a:lnTo>
                  <a:pt x="0" y="139064"/>
                </a:lnTo>
                <a:close/>
              </a:path>
            </a:pathLst>
          </a:custGeom>
          <a:ln w="25400">
            <a:solidFill>
              <a:srgbClr val="FD8537"/>
            </a:solidFill>
          </a:ln>
        </p:spPr>
        <p:txBody>
          <a:bodyPr wrap="square" lIns="0" tIns="0" rIns="0" bIns="0" rtlCol="0"/>
          <a:lstStyle/>
          <a:p>
            <a:endParaRPr/>
          </a:p>
        </p:txBody>
      </p:sp>
      <p:sp>
        <p:nvSpPr>
          <p:cNvPr id="7" name="object 7"/>
          <p:cNvSpPr txBox="1"/>
          <p:nvPr/>
        </p:nvSpPr>
        <p:spPr>
          <a:xfrm>
            <a:off x="1828800" y="2514600"/>
            <a:ext cx="1798955" cy="1036951"/>
          </a:xfrm>
          <a:prstGeom prst="rect">
            <a:avLst/>
          </a:prstGeom>
        </p:spPr>
        <p:txBody>
          <a:bodyPr vert="horz" wrap="square" lIns="0" tIns="39370" rIns="0" bIns="0" rtlCol="0">
            <a:spAutoFit/>
          </a:bodyPr>
          <a:lstStyle/>
          <a:p>
            <a:pPr marL="12700" marR="5080" algn="ctr">
              <a:lnSpc>
                <a:spcPct val="90200"/>
              </a:lnSpc>
              <a:spcBef>
                <a:spcPts val="310"/>
              </a:spcBef>
            </a:pPr>
            <a:r>
              <a:rPr sz="1800" spc="-5" dirty="0">
                <a:latin typeface="Century Schoolbook"/>
                <a:cs typeface="Century Schoolbook"/>
              </a:rPr>
              <a:t>Expressed </a:t>
            </a:r>
            <a:r>
              <a:rPr sz="1800" dirty="0">
                <a:latin typeface="Century Schoolbook"/>
                <a:cs typeface="Century Schoolbook"/>
              </a:rPr>
              <a:t>in</a:t>
            </a:r>
            <a:r>
              <a:rPr sz="1800" spc="-80" dirty="0">
                <a:latin typeface="Century Schoolbook"/>
                <a:cs typeface="Century Schoolbook"/>
              </a:rPr>
              <a:t> </a:t>
            </a:r>
            <a:r>
              <a:rPr sz="1800" spc="-5" dirty="0">
                <a:latin typeface="Century Schoolbook"/>
                <a:cs typeface="Century Schoolbook"/>
              </a:rPr>
              <a:t>the  </a:t>
            </a:r>
            <a:r>
              <a:rPr sz="1800" spc="-10" dirty="0">
                <a:latin typeface="Century Schoolbook"/>
                <a:cs typeface="Century Schoolbook"/>
              </a:rPr>
              <a:t>same </a:t>
            </a:r>
            <a:r>
              <a:rPr sz="1800" spc="-5" dirty="0">
                <a:latin typeface="Century Schoolbook"/>
                <a:cs typeface="Century Schoolbook"/>
              </a:rPr>
              <a:t>units </a:t>
            </a:r>
            <a:r>
              <a:rPr sz="1800" dirty="0">
                <a:latin typeface="Century Schoolbook"/>
                <a:cs typeface="Century Schoolbook"/>
              </a:rPr>
              <a:t>in  which </a:t>
            </a:r>
            <a:r>
              <a:rPr sz="1800" spc="-5" dirty="0">
                <a:latin typeface="Century Schoolbook"/>
                <a:cs typeface="Century Schoolbook"/>
              </a:rPr>
              <a:t>data </a:t>
            </a:r>
            <a:r>
              <a:rPr sz="1800" dirty="0">
                <a:latin typeface="Century Schoolbook"/>
                <a:cs typeface="Century Schoolbook"/>
              </a:rPr>
              <a:t>is  </a:t>
            </a:r>
            <a:r>
              <a:rPr sz="1800" spc="-5" dirty="0">
                <a:latin typeface="Century Schoolbook"/>
                <a:cs typeface="Century Schoolbook"/>
              </a:rPr>
              <a:t>expressed</a:t>
            </a:r>
            <a:endParaRPr sz="1800" dirty="0">
              <a:latin typeface="Century Schoolbook"/>
              <a:cs typeface="Century Schoolbook"/>
            </a:endParaRPr>
          </a:p>
        </p:txBody>
      </p:sp>
      <p:sp>
        <p:nvSpPr>
          <p:cNvPr id="8" name="object 8"/>
          <p:cNvSpPr/>
          <p:nvPr/>
        </p:nvSpPr>
        <p:spPr>
          <a:xfrm>
            <a:off x="1339342" y="2245327"/>
            <a:ext cx="278765" cy="2086928"/>
          </a:xfrm>
          <a:custGeom>
            <a:avLst/>
            <a:gdLst/>
            <a:ahLst/>
            <a:cxnLst/>
            <a:rect l="l" t="t" r="r" b="b"/>
            <a:pathLst>
              <a:path w="278765" h="2782570">
                <a:moveTo>
                  <a:pt x="0" y="0"/>
                </a:moveTo>
                <a:lnTo>
                  <a:pt x="0" y="2782062"/>
                </a:lnTo>
                <a:lnTo>
                  <a:pt x="278257" y="2782062"/>
                </a:lnTo>
              </a:path>
            </a:pathLst>
          </a:custGeom>
          <a:ln w="25400">
            <a:solidFill>
              <a:srgbClr val="CA6A2A"/>
            </a:solidFill>
          </a:ln>
        </p:spPr>
        <p:txBody>
          <a:bodyPr wrap="square" lIns="0" tIns="0" rIns="0" bIns="0" rtlCol="0"/>
          <a:lstStyle/>
          <a:p>
            <a:endParaRPr/>
          </a:p>
        </p:txBody>
      </p:sp>
      <p:sp>
        <p:nvSpPr>
          <p:cNvPr id="9" name="object 9"/>
          <p:cNvSpPr/>
          <p:nvPr/>
        </p:nvSpPr>
        <p:spPr>
          <a:xfrm>
            <a:off x="1617600" y="3810190"/>
            <a:ext cx="2225675" cy="1043464"/>
          </a:xfrm>
          <a:custGeom>
            <a:avLst/>
            <a:gdLst/>
            <a:ahLst/>
            <a:cxnLst/>
            <a:rect l="l" t="t" r="r" b="b"/>
            <a:pathLst>
              <a:path w="2225675" h="1391285">
                <a:moveTo>
                  <a:pt x="2086483" y="0"/>
                </a:moveTo>
                <a:lnTo>
                  <a:pt x="139064" y="0"/>
                </a:lnTo>
                <a:lnTo>
                  <a:pt x="95097" y="7099"/>
                </a:lnTo>
                <a:lnTo>
                  <a:pt x="56921" y="26867"/>
                </a:lnTo>
                <a:lnTo>
                  <a:pt x="26822" y="57003"/>
                </a:lnTo>
                <a:lnTo>
                  <a:pt x="7086" y="95211"/>
                </a:lnTo>
                <a:lnTo>
                  <a:pt x="0" y="139192"/>
                </a:lnTo>
                <a:lnTo>
                  <a:pt x="0" y="1252004"/>
                </a:lnTo>
                <a:lnTo>
                  <a:pt x="7086" y="1295970"/>
                </a:lnTo>
                <a:lnTo>
                  <a:pt x="26822" y="1334155"/>
                </a:lnTo>
                <a:lnTo>
                  <a:pt x="56921" y="1364267"/>
                </a:lnTo>
                <a:lnTo>
                  <a:pt x="95097" y="1384015"/>
                </a:lnTo>
                <a:lnTo>
                  <a:pt x="139064" y="1391107"/>
                </a:lnTo>
                <a:lnTo>
                  <a:pt x="2086483" y="1391107"/>
                </a:lnTo>
                <a:lnTo>
                  <a:pt x="2130463" y="1384015"/>
                </a:lnTo>
                <a:lnTo>
                  <a:pt x="2168671" y="1364267"/>
                </a:lnTo>
                <a:lnTo>
                  <a:pt x="2198807" y="1334155"/>
                </a:lnTo>
                <a:lnTo>
                  <a:pt x="2218575" y="1295970"/>
                </a:lnTo>
                <a:lnTo>
                  <a:pt x="2225675" y="1252004"/>
                </a:lnTo>
                <a:lnTo>
                  <a:pt x="2225675" y="139192"/>
                </a:lnTo>
                <a:lnTo>
                  <a:pt x="2218575" y="95211"/>
                </a:lnTo>
                <a:lnTo>
                  <a:pt x="2198807" y="57003"/>
                </a:lnTo>
                <a:lnTo>
                  <a:pt x="2168671" y="26867"/>
                </a:lnTo>
                <a:lnTo>
                  <a:pt x="2130463" y="7099"/>
                </a:lnTo>
                <a:lnTo>
                  <a:pt x="2086483" y="0"/>
                </a:lnTo>
                <a:close/>
              </a:path>
            </a:pathLst>
          </a:custGeom>
          <a:solidFill>
            <a:srgbClr val="FFFFFF">
              <a:alpha val="90194"/>
            </a:srgbClr>
          </a:solidFill>
        </p:spPr>
        <p:txBody>
          <a:bodyPr wrap="square" lIns="0" tIns="0" rIns="0" bIns="0" rtlCol="0"/>
          <a:lstStyle/>
          <a:p>
            <a:endParaRPr/>
          </a:p>
        </p:txBody>
      </p:sp>
      <p:sp>
        <p:nvSpPr>
          <p:cNvPr id="10" name="object 10"/>
          <p:cNvSpPr/>
          <p:nvPr/>
        </p:nvSpPr>
        <p:spPr>
          <a:xfrm>
            <a:off x="1617600" y="3810190"/>
            <a:ext cx="2225675" cy="1043464"/>
          </a:xfrm>
          <a:custGeom>
            <a:avLst/>
            <a:gdLst/>
            <a:ahLst/>
            <a:cxnLst/>
            <a:rect l="l" t="t" r="r" b="b"/>
            <a:pathLst>
              <a:path w="2225675" h="1391285">
                <a:moveTo>
                  <a:pt x="0" y="139192"/>
                </a:moveTo>
                <a:lnTo>
                  <a:pt x="7086" y="95211"/>
                </a:lnTo>
                <a:lnTo>
                  <a:pt x="26822" y="57003"/>
                </a:lnTo>
                <a:lnTo>
                  <a:pt x="56921" y="26867"/>
                </a:lnTo>
                <a:lnTo>
                  <a:pt x="95097" y="7099"/>
                </a:lnTo>
                <a:lnTo>
                  <a:pt x="139064" y="0"/>
                </a:lnTo>
                <a:lnTo>
                  <a:pt x="2086483" y="0"/>
                </a:lnTo>
                <a:lnTo>
                  <a:pt x="2130463" y="7099"/>
                </a:lnTo>
                <a:lnTo>
                  <a:pt x="2168671" y="26867"/>
                </a:lnTo>
                <a:lnTo>
                  <a:pt x="2198807" y="57003"/>
                </a:lnTo>
                <a:lnTo>
                  <a:pt x="2218575" y="95211"/>
                </a:lnTo>
                <a:lnTo>
                  <a:pt x="2225675" y="139192"/>
                </a:lnTo>
                <a:lnTo>
                  <a:pt x="2225675" y="1252004"/>
                </a:lnTo>
                <a:lnTo>
                  <a:pt x="2218575" y="1295970"/>
                </a:lnTo>
                <a:lnTo>
                  <a:pt x="2198807" y="1334155"/>
                </a:lnTo>
                <a:lnTo>
                  <a:pt x="2168671" y="1364267"/>
                </a:lnTo>
                <a:lnTo>
                  <a:pt x="2130463" y="1384015"/>
                </a:lnTo>
                <a:lnTo>
                  <a:pt x="2086483" y="1391107"/>
                </a:lnTo>
                <a:lnTo>
                  <a:pt x="139064" y="1391107"/>
                </a:lnTo>
                <a:lnTo>
                  <a:pt x="95097" y="1384015"/>
                </a:lnTo>
                <a:lnTo>
                  <a:pt x="56921" y="1364267"/>
                </a:lnTo>
                <a:lnTo>
                  <a:pt x="26822" y="1334155"/>
                </a:lnTo>
                <a:lnTo>
                  <a:pt x="7086" y="1295970"/>
                </a:lnTo>
                <a:lnTo>
                  <a:pt x="0" y="1252004"/>
                </a:lnTo>
                <a:lnTo>
                  <a:pt x="0" y="139192"/>
                </a:lnTo>
                <a:close/>
              </a:path>
            </a:pathLst>
          </a:custGeom>
          <a:ln w="25400">
            <a:solidFill>
              <a:srgbClr val="FD8537"/>
            </a:solidFill>
          </a:ln>
        </p:spPr>
        <p:txBody>
          <a:bodyPr wrap="square" lIns="0" tIns="0" rIns="0" bIns="0" rtlCol="0"/>
          <a:lstStyle/>
          <a:p>
            <a:endParaRPr/>
          </a:p>
        </p:txBody>
      </p:sp>
      <p:sp>
        <p:nvSpPr>
          <p:cNvPr id="11" name="object 11"/>
          <p:cNvSpPr txBox="1"/>
          <p:nvPr/>
        </p:nvSpPr>
        <p:spPr>
          <a:xfrm>
            <a:off x="1828800" y="4038600"/>
            <a:ext cx="1808480" cy="551433"/>
          </a:xfrm>
          <a:prstGeom prst="rect">
            <a:avLst/>
          </a:prstGeom>
        </p:spPr>
        <p:txBody>
          <a:bodyPr vert="horz" wrap="square" lIns="0" tIns="12700" rIns="0" bIns="0" rtlCol="0">
            <a:spAutoFit/>
          </a:bodyPr>
          <a:lstStyle/>
          <a:p>
            <a:pPr algn="ctr">
              <a:lnSpc>
                <a:spcPts val="2055"/>
              </a:lnSpc>
              <a:spcBef>
                <a:spcPts val="100"/>
              </a:spcBef>
            </a:pPr>
            <a:r>
              <a:rPr sz="1800" spc="-5" dirty="0">
                <a:latin typeface="Century Schoolbook"/>
                <a:cs typeface="Century Schoolbook"/>
              </a:rPr>
              <a:t>Ex: Rupees,</a:t>
            </a:r>
            <a:r>
              <a:rPr sz="1800" spc="-65" dirty="0">
                <a:latin typeface="Century Schoolbook"/>
                <a:cs typeface="Century Schoolbook"/>
              </a:rPr>
              <a:t> </a:t>
            </a:r>
            <a:r>
              <a:rPr sz="1800" dirty="0">
                <a:latin typeface="Century Schoolbook"/>
                <a:cs typeface="Century Schoolbook"/>
              </a:rPr>
              <a:t>Kgs,</a:t>
            </a:r>
            <a:endParaRPr sz="1800">
              <a:latin typeface="Century Schoolbook"/>
              <a:cs typeface="Century Schoolbook"/>
            </a:endParaRPr>
          </a:p>
          <a:p>
            <a:pPr algn="ctr">
              <a:lnSpc>
                <a:spcPts val="2055"/>
              </a:lnSpc>
            </a:pPr>
            <a:r>
              <a:rPr sz="1800" spc="-5" dirty="0">
                <a:latin typeface="Century Schoolbook"/>
                <a:cs typeface="Century Schoolbook"/>
              </a:rPr>
              <a:t>Ltr, </a:t>
            </a:r>
            <a:r>
              <a:rPr sz="1800" dirty="0">
                <a:latin typeface="Century Schoolbook"/>
                <a:cs typeface="Century Schoolbook"/>
              </a:rPr>
              <a:t>Km</a:t>
            </a:r>
            <a:r>
              <a:rPr sz="1800" spc="-25" dirty="0">
                <a:latin typeface="Century Schoolbook"/>
                <a:cs typeface="Century Schoolbook"/>
              </a:rPr>
              <a:t> </a:t>
            </a:r>
            <a:r>
              <a:rPr sz="1800" spc="-5" dirty="0">
                <a:latin typeface="Century Schoolbook"/>
                <a:cs typeface="Century Schoolbook"/>
              </a:rPr>
              <a:t>etc.</a:t>
            </a:r>
            <a:endParaRPr sz="1800">
              <a:latin typeface="Century Schoolbook"/>
              <a:cs typeface="Century Schoolbook"/>
            </a:endParaRPr>
          </a:p>
        </p:txBody>
      </p:sp>
      <p:sp>
        <p:nvSpPr>
          <p:cNvPr id="12" name="object 12"/>
          <p:cNvSpPr/>
          <p:nvPr/>
        </p:nvSpPr>
        <p:spPr>
          <a:xfrm>
            <a:off x="4538726" y="1201960"/>
            <a:ext cx="2782570" cy="1043464"/>
          </a:xfrm>
          <a:custGeom>
            <a:avLst/>
            <a:gdLst/>
            <a:ahLst/>
            <a:cxnLst/>
            <a:rect l="l" t="t" r="r" b="b"/>
            <a:pathLst>
              <a:path w="2782570" h="1391285">
                <a:moveTo>
                  <a:pt x="2642997" y="0"/>
                </a:moveTo>
                <a:lnTo>
                  <a:pt x="139191" y="0"/>
                </a:lnTo>
                <a:lnTo>
                  <a:pt x="95211" y="7099"/>
                </a:lnTo>
                <a:lnTo>
                  <a:pt x="57003" y="26867"/>
                </a:lnTo>
                <a:lnTo>
                  <a:pt x="26867" y="57003"/>
                </a:lnTo>
                <a:lnTo>
                  <a:pt x="7099" y="95211"/>
                </a:lnTo>
                <a:lnTo>
                  <a:pt x="0" y="139191"/>
                </a:lnTo>
                <a:lnTo>
                  <a:pt x="0" y="1251965"/>
                </a:lnTo>
                <a:lnTo>
                  <a:pt x="7099" y="1295946"/>
                </a:lnTo>
                <a:lnTo>
                  <a:pt x="26867" y="1334154"/>
                </a:lnTo>
                <a:lnTo>
                  <a:pt x="57003" y="1364290"/>
                </a:lnTo>
                <a:lnTo>
                  <a:pt x="95211" y="1384058"/>
                </a:lnTo>
                <a:lnTo>
                  <a:pt x="139191" y="1391158"/>
                </a:lnTo>
                <a:lnTo>
                  <a:pt x="2642997" y="1391158"/>
                </a:lnTo>
                <a:lnTo>
                  <a:pt x="2686977" y="1384058"/>
                </a:lnTo>
                <a:lnTo>
                  <a:pt x="2725185" y="1364290"/>
                </a:lnTo>
                <a:lnTo>
                  <a:pt x="2755321" y="1334154"/>
                </a:lnTo>
                <a:lnTo>
                  <a:pt x="2775089" y="1295946"/>
                </a:lnTo>
                <a:lnTo>
                  <a:pt x="2782189" y="1251965"/>
                </a:lnTo>
                <a:lnTo>
                  <a:pt x="2782189" y="139191"/>
                </a:lnTo>
                <a:lnTo>
                  <a:pt x="2775089" y="95211"/>
                </a:lnTo>
                <a:lnTo>
                  <a:pt x="2755321" y="57003"/>
                </a:lnTo>
                <a:lnTo>
                  <a:pt x="2725185" y="26867"/>
                </a:lnTo>
                <a:lnTo>
                  <a:pt x="2686977" y="7099"/>
                </a:lnTo>
                <a:lnTo>
                  <a:pt x="2642997" y="0"/>
                </a:lnTo>
                <a:close/>
              </a:path>
            </a:pathLst>
          </a:custGeom>
          <a:solidFill>
            <a:srgbClr val="FD8537"/>
          </a:solidFill>
        </p:spPr>
        <p:txBody>
          <a:bodyPr wrap="square" lIns="0" tIns="0" rIns="0" bIns="0" rtlCol="0"/>
          <a:lstStyle/>
          <a:p>
            <a:endParaRPr/>
          </a:p>
        </p:txBody>
      </p:sp>
      <p:sp>
        <p:nvSpPr>
          <p:cNvPr id="13" name="object 13"/>
          <p:cNvSpPr txBox="1"/>
          <p:nvPr/>
        </p:nvSpPr>
        <p:spPr>
          <a:xfrm>
            <a:off x="1203757" y="1405508"/>
            <a:ext cx="5907405" cy="751488"/>
          </a:xfrm>
          <a:prstGeom prst="rect">
            <a:avLst/>
          </a:prstGeom>
        </p:spPr>
        <p:txBody>
          <a:bodyPr vert="horz" wrap="square" lIns="0" tIns="12700" rIns="0" bIns="0" rtlCol="0">
            <a:spAutoFit/>
          </a:bodyPr>
          <a:lstStyle/>
          <a:p>
            <a:pPr marL="12700">
              <a:lnSpc>
                <a:spcPct val="100000"/>
              </a:lnSpc>
              <a:spcBef>
                <a:spcPts val="100"/>
              </a:spcBef>
              <a:tabLst>
                <a:tab pos="3557270" algn="l"/>
              </a:tabLst>
            </a:pPr>
            <a:r>
              <a:rPr sz="4800" spc="-5" dirty="0">
                <a:solidFill>
                  <a:srgbClr val="FFFFFF"/>
                </a:solidFill>
                <a:latin typeface="Century Schoolbook"/>
                <a:cs typeface="Century Schoolbook"/>
              </a:rPr>
              <a:t>Absolut</a:t>
            </a:r>
            <a:r>
              <a:rPr sz="4800" dirty="0">
                <a:solidFill>
                  <a:srgbClr val="FFFFFF"/>
                </a:solidFill>
                <a:latin typeface="Century Schoolbook"/>
                <a:cs typeface="Century Schoolbook"/>
              </a:rPr>
              <a:t>e	</a:t>
            </a:r>
            <a:r>
              <a:rPr sz="4800" spc="-5" dirty="0">
                <a:solidFill>
                  <a:srgbClr val="FFFFFF"/>
                </a:solidFill>
                <a:latin typeface="Century Schoolbook"/>
                <a:cs typeface="Century Schoolbook"/>
              </a:rPr>
              <a:t>Relative</a:t>
            </a:r>
            <a:endParaRPr sz="4800">
              <a:latin typeface="Century Schoolbook"/>
              <a:cs typeface="Century Schoolbook"/>
            </a:endParaRPr>
          </a:p>
        </p:txBody>
      </p:sp>
      <p:sp>
        <p:nvSpPr>
          <p:cNvPr id="14" name="object 14"/>
          <p:cNvSpPr/>
          <p:nvPr/>
        </p:nvSpPr>
        <p:spPr>
          <a:xfrm>
            <a:off x="4816984" y="2245328"/>
            <a:ext cx="278765" cy="782479"/>
          </a:xfrm>
          <a:custGeom>
            <a:avLst/>
            <a:gdLst/>
            <a:ahLst/>
            <a:cxnLst/>
            <a:rect l="l" t="t" r="r" b="b"/>
            <a:pathLst>
              <a:path w="278764" h="1043304">
                <a:moveTo>
                  <a:pt x="0" y="0"/>
                </a:moveTo>
                <a:lnTo>
                  <a:pt x="0" y="1043177"/>
                </a:lnTo>
                <a:lnTo>
                  <a:pt x="278256" y="1043177"/>
                </a:lnTo>
              </a:path>
            </a:pathLst>
          </a:custGeom>
          <a:ln w="25400">
            <a:solidFill>
              <a:srgbClr val="CA6A2A"/>
            </a:solidFill>
          </a:ln>
        </p:spPr>
        <p:txBody>
          <a:bodyPr wrap="square" lIns="0" tIns="0" rIns="0" bIns="0" rtlCol="0"/>
          <a:lstStyle/>
          <a:p>
            <a:endParaRPr/>
          </a:p>
        </p:txBody>
      </p:sp>
      <p:sp>
        <p:nvSpPr>
          <p:cNvPr id="15" name="object 15"/>
          <p:cNvSpPr/>
          <p:nvPr/>
        </p:nvSpPr>
        <p:spPr>
          <a:xfrm>
            <a:off x="5095241" y="2506122"/>
            <a:ext cx="2225675" cy="1043464"/>
          </a:xfrm>
          <a:custGeom>
            <a:avLst/>
            <a:gdLst/>
            <a:ahLst/>
            <a:cxnLst/>
            <a:rect l="l" t="t" r="r" b="b"/>
            <a:pathLst>
              <a:path w="2225675" h="1391285">
                <a:moveTo>
                  <a:pt x="2086483" y="0"/>
                </a:moveTo>
                <a:lnTo>
                  <a:pt x="139064" y="0"/>
                </a:lnTo>
                <a:lnTo>
                  <a:pt x="95097" y="7086"/>
                </a:lnTo>
                <a:lnTo>
                  <a:pt x="56921" y="26822"/>
                </a:lnTo>
                <a:lnTo>
                  <a:pt x="26822" y="56921"/>
                </a:lnTo>
                <a:lnTo>
                  <a:pt x="7086" y="95097"/>
                </a:lnTo>
                <a:lnTo>
                  <a:pt x="0" y="139064"/>
                </a:lnTo>
                <a:lnTo>
                  <a:pt x="0" y="1251965"/>
                </a:lnTo>
                <a:lnTo>
                  <a:pt x="7086" y="1295933"/>
                </a:lnTo>
                <a:lnTo>
                  <a:pt x="26822" y="1334109"/>
                </a:lnTo>
                <a:lnTo>
                  <a:pt x="56921" y="1364208"/>
                </a:lnTo>
                <a:lnTo>
                  <a:pt x="95097" y="1383944"/>
                </a:lnTo>
                <a:lnTo>
                  <a:pt x="139064" y="1391030"/>
                </a:lnTo>
                <a:lnTo>
                  <a:pt x="2086483" y="1391030"/>
                </a:lnTo>
                <a:lnTo>
                  <a:pt x="2130463" y="1383944"/>
                </a:lnTo>
                <a:lnTo>
                  <a:pt x="2168671" y="1364208"/>
                </a:lnTo>
                <a:lnTo>
                  <a:pt x="2198807" y="1334109"/>
                </a:lnTo>
                <a:lnTo>
                  <a:pt x="2218575" y="1295933"/>
                </a:lnTo>
                <a:lnTo>
                  <a:pt x="2225675" y="1251965"/>
                </a:lnTo>
                <a:lnTo>
                  <a:pt x="2225675" y="139064"/>
                </a:lnTo>
                <a:lnTo>
                  <a:pt x="2218575" y="95097"/>
                </a:lnTo>
                <a:lnTo>
                  <a:pt x="2198807" y="56921"/>
                </a:lnTo>
                <a:lnTo>
                  <a:pt x="2168671" y="26822"/>
                </a:lnTo>
                <a:lnTo>
                  <a:pt x="2130463" y="7086"/>
                </a:lnTo>
                <a:lnTo>
                  <a:pt x="2086483" y="0"/>
                </a:lnTo>
                <a:close/>
              </a:path>
            </a:pathLst>
          </a:custGeom>
          <a:solidFill>
            <a:srgbClr val="FFFFFF">
              <a:alpha val="90194"/>
            </a:srgbClr>
          </a:solidFill>
        </p:spPr>
        <p:txBody>
          <a:bodyPr wrap="square" lIns="0" tIns="0" rIns="0" bIns="0" rtlCol="0"/>
          <a:lstStyle/>
          <a:p>
            <a:endParaRPr/>
          </a:p>
        </p:txBody>
      </p:sp>
      <p:sp>
        <p:nvSpPr>
          <p:cNvPr id="16" name="object 16"/>
          <p:cNvSpPr/>
          <p:nvPr/>
        </p:nvSpPr>
        <p:spPr>
          <a:xfrm>
            <a:off x="5095241" y="2506122"/>
            <a:ext cx="2225675" cy="1043464"/>
          </a:xfrm>
          <a:custGeom>
            <a:avLst/>
            <a:gdLst/>
            <a:ahLst/>
            <a:cxnLst/>
            <a:rect l="l" t="t" r="r" b="b"/>
            <a:pathLst>
              <a:path w="2225675" h="1391285">
                <a:moveTo>
                  <a:pt x="0" y="139064"/>
                </a:moveTo>
                <a:lnTo>
                  <a:pt x="7086" y="95097"/>
                </a:lnTo>
                <a:lnTo>
                  <a:pt x="26822" y="56921"/>
                </a:lnTo>
                <a:lnTo>
                  <a:pt x="56921" y="26822"/>
                </a:lnTo>
                <a:lnTo>
                  <a:pt x="95097" y="7086"/>
                </a:lnTo>
                <a:lnTo>
                  <a:pt x="139064" y="0"/>
                </a:lnTo>
                <a:lnTo>
                  <a:pt x="2086483" y="0"/>
                </a:lnTo>
                <a:lnTo>
                  <a:pt x="2130463" y="7086"/>
                </a:lnTo>
                <a:lnTo>
                  <a:pt x="2168671" y="26822"/>
                </a:lnTo>
                <a:lnTo>
                  <a:pt x="2198807" y="56921"/>
                </a:lnTo>
                <a:lnTo>
                  <a:pt x="2218575" y="95097"/>
                </a:lnTo>
                <a:lnTo>
                  <a:pt x="2225675" y="139064"/>
                </a:lnTo>
                <a:lnTo>
                  <a:pt x="2225675" y="1251965"/>
                </a:lnTo>
                <a:lnTo>
                  <a:pt x="2218575" y="1295933"/>
                </a:lnTo>
                <a:lnTo>
                  <a:pt x="2198807" y="1334109"/>
                </a:lnTo>
                <a:lnTo>
                  <a:pt x="2168671" y="1364208"/>
                </a:lnTo>
                <a:lnTo>
                  <a:pt x="2130463" y="1383944"/>
                </a:lnTo>
                <a:lnTo>
                  <a:pt x="2086483" y="1391030"/>
                </a:lnTo>
                <a:lnTo>
                  <a:pt x="139064" y="1391030"/>
                </a:lnTo>
                <a:lnTo>
                  <a:pt x="95097" y="1383944"/>
                </a:lnTo>
                <a:lnTo>
                  <a:pt x="56921" y="1364208"/>
                </a:lnTo>
                <a:lnTo>
                  <a:pt x="26822" y="1334109"/>
                </a:lnTo>
                <a:lnTo>
                  <a:pt x="7086" y="1295933"/>
                </a:lnTo>
                <a:lnTo>
                  <a:pt x="0" y="1251965"/>
                </a:lnTo>
                <a:lnTo>
                  <a:pt x="0" y="139064"/>
                </a:lnTo>
                <a:close/>
              </a:path>
            </a:pathLst>
          </a:custGeom>
          <a:ln w="25399">
            <a:solidFill>
              <a:srgbClr val="FD8537"/>
            </a:solidFill>
          </a:ln>
        </p:spPr>
        <p:txBody>
          <a:bodyPr wrap="square" lIns="0" tIns="0" rIns="0" bIns="0" rtlCol="0"/>
          <a:lstStyle/>
          <a:p>
            <a:endParaRPr/>
          </a:p>
        </p:txBody>
      </p:sp>
      <p:sp>
        <p:nvSpPr>
          <p:cNvPr id="17" name="object 17"/>
          <p:cNvSpPr txBox="1"/>
          <p:nvPr/>
        </p:nvSpPr>
        <p:spPr>
          <a:xfrm>
            <a:off x="5181600" y="2514600"/>
            <a:ext cx="2047875" cy="1036951"/>
          </a:xfrm>
          <a:prstGeom prst="rect">
            <a:avLst/>
          </a:prstGeom>
        </p:spPr>
        <p:txBody>
          <a:bodyPr vert="horz" wrap="square" lIns="0" tIns="39370" rIns="0" bIns="0" rtlCol="0">
            <a:spAutoFit/>
          </a:bodyPr>
          <a:lstStyle/>
          <a:p>
            <a:pPr marL="12065" marR="5080" indent="635" algn="ctr">
              <a:lnSpc>
                <a:spcPct val="90200"/>
              </a:lnSpc>
              <a:spcBef>
                <a:spcPts val="310"/>
              </a:spcBef>
            </a:pPr>
            <a:r>
              <a:rPr sz="1800" spc="-5" dirty="0">
                <a:latin typeface="Century Schoolbook"/>
                <a:cs typeface="Century Schoolbook"/>
              </a:rPr>
              <a:t>In the </a:t>
            </a:r>
            <a:r>
              <a:rPr sz="1800" dirty="0">
                <a:latin typeface="Century Schoolbook"/>
                <a:cs typeface="Century Schoolbook"/>
              </a:rPr>
              <a:t>form of</a:t>
            </a:r>
            <a:r>
              <a:rPr sz="1800" spc="-80" dirty="0">
                <a:latin typeface="Century Schoolbook"/>
                <a:cs typeface="Century Schoolbook"/>
              </a:rPr>
              <a:t> </a:t>
            </a:r>
            <a:r>
              <a:rPr sz="1800" spc="-5" dirty="0">
                <a:latin typeface="Century Schoolbook"/>
                <a:cs typeface="Century Schoolbook"/>
              </a:rPr>
              <a:t>ratio  </a:t>
            </a:r>
            <a:r>
              <a:rPr sz="1800" dirty="0">
                <a:latin typeface="Century Schoolbook"/>
                <a:cs typeface="Century Schoolbook"/>
              </a:rPr>
              <a:t>or </a:t>
            </a:r>
            <a:r>
              <a:rPr sz="1800" spc="-5" dirty="0">
                <a:latin typeface="Century Schoolbook"/>
                <a:cs typeface="Century Schoolbook"/>
              </a:rPr>
              <a:t>percentage, </a:t>
            </a:r>
            <a:r>
              <a:rPr sz="1800" spc="-10" dirty="0">
                <a:latin typeface="Century Schoolbook"/>
                <a:cs typeface="Century Schoolbook"/>
              </a:rPr>
              <a:t>so</a:t>
            </a:r>
            <a:r>
              <a:rPr sz="1800" spc="-70" dirty="0">
                <a:latin typeface="Century Schoolbook"/>
                <a:cs typeface="Century Schoolbook"/>
              </a:rPr>
              <a:t> </a:t>
            </a:r>
            <a:r>
              <a:rPr sz="1800" dirty="0">
                <a:latin typeface="Century Schoolbook"/>
                <a:cs typeface="Century Schoolbook"/>
              </a:rPr>
              <a:t>is  independent of  </a:t>
            </a:r>
            <a:r>
              <a:rPr sz="1800" spc="-5" dirty="0">
                <a:latin typeface="Century Schoolbook"/>
                <a:cs typeface="Century Schoolbook"/>
              </a:rPr>
              <a:t>units</a:t>
            </a:r>
            <a:endParaRPr sz="1800" dirty="0">
              <a:latin typeface="Century Schoolbook"/>
              <a:cs typeface="Century Schoolbook"/>
            </a:endParaRPr>
          </a:p>
        </p:txBody>
      </p:sp>
      <p:sp>
        <p:nvSpPr>
          <p:cNvPr id="18" name="object 18"/>
          <p:cNvSpPr/>
          <p:nvPr/>
        </p:nvSpPr>
        <p:spPr>
          <a:xfrm>
            <a:off x="4816984" y="2245327"/>
            <a:ext cx="278765" cy="2086928"/>
          </a:xfrm>
          <a:custGeom>
            <a:avLst/>
            <a:gdLst/>
            <a:ahLst/>
            <a:cxnLst/>
            <a:rect l="l" t="t" r="r" b="b"/>
            <a:pathLst>
              <a:path w="278764" h="2782570">
                <a:moveTo>
                  <a:pt x="0" y="0"/>
                </a:moveTo>
                <a:lnTo>
                  <a:pt x="0" y="2782062"/>
                </a:lnTo>
                <a:lnTo>
                  <a:pt x="278256" y="2782062"/>
                </a:lnTo>
              </a:path>
            </a:pathLst>
          </a:custGeom>
          <a:ln w="25400">
            <a:solidFill>
              <a:srgbClr val="CA6A2A"/>
            </a:solidFill>
          </a:ln>
        </p:spPr>
        <p:txBody>
          <a:bodyPr wrap="square" lIns="0" tIns="0" rIns="0" bIns="0" rtlCol="0"/>
          <a:lstStyle/>
          <a:p>
            <a:endParaRPr/>
          </a:p>
        </p:txBody>
      </p:sp>
      <p:sp>
        <p:nvSpPr>
          <p:cNvPr id="19" name="object 19"/>
          <p:cNvSpPr/>
          <p:nvPr/>
        </p:nvSpPr>
        <p:spPr>
          <a:xfrm>
            <a:off x="5095241" y="3810190"/>
            <a:ext cx="2225675" cy="1043464"/>
          </a:xfrm>
          <a:custGeom>
            <a:avLst/>
            <a:gdLst/>
            <a:ahLst/>
            <a:cxnLst/>
            <a:rect l="l" t="t" r="r" b="b"/>
            <a:pathLst>
              <a:path w="2225675" h="1391285">
                <a:moveTo>
                  <a:pt x="2086483" y="0"/>
                </a:moveTo>
                <a:lnTo>
                  <a:pt x="139064" y="0"/>
                </a:lnTo>
                <a:lnTo>
                  <a:pt x="95097" y="7099"/>
                </a:lnTo>
                <a:lnTo>
                  <a:pt x="56921" y="26867"/>
                </a:lnTo>
                <a:lnTo>
                  <a:pt x="26822" y="57003"/>
                </a:lnTo>
                <a:lnTo>
                  <a:pt x="7086" y="95211"/>
                </a:lnTo>
                <a:lnTo>
                  <a:pt x="0" y="139192"/>
                </a:lnTo>
                <a:lnTo>
                  <a:pt x="0" y="1252004"/>
                </a:lnTo>
                <a:lnTo>
                  <a:pt x="7086" y="1295970"/>
                </a:lnTo>
                <a:lnTo>
                  <a:pt x="26822" y="1334155"/>
                </a:lnTo>
                <a:lnTo>
                  <a:pt x="56921" y="1364267"/>
                </a:lnTo>
                <a:lnTo>
                  <a:pt x="95097" y="1384015"/>
                </a:lnTo>
                <a:lnTo>
                  <a:pt x="139064" y="1391107"/>
                </a:lnTo>
                <a:lnTo>
                  <a:pt x="2086483" y="1391107"/>
                </a:lnTo>
                <a:lnTo>
                  <a:pt x="2130463" y="1384015"/>
                </a:lnTo>
                <a:lnTo>
                  <a:pt x="2168671" y="1364267"/>
                </a:lnTo>
                <a:lnTo>
                  <a:pt x="2198807" y="1334155"/>
                </a:lnTo>
                <a:lnTo>
                  <a:pt x="2218575" y="1295970"/>
                </a:lnTo>
                <a:lnTo>
                  <a:pt x="2225675" y="1252004"/>
                </a:lnTo>
                <a:lnTo>
                  <a:pt x="2225675" y="139192"/>
                </a:lnTo>
                <a:lnTo>
                  <a:pt x="2218575" y="95211"/>
                </a:lnTo>
                <a:lnTo>
                  <a:pt x="2198807" y="57003"/>
                </a:lnTo>
                <a:lnTo>
                  <a:pt x="2168671" y="26867"/>
                </a:lnTo>
                <a:lnTo>
                  <a:pt x="2130463" y="7099"/>
                </a:lnTo>
                <a:lnTo>
                  <a:pt x="2086483" y="0"/>
                </a:lnTo>
                <a:close/>
              </a:path>
            </a:pathLst>
          </a:custGeom>
          <a:solidFill>
            <a:srgbClr val="FFFFFF">
              <a:alpha val="90194"/>
            </a:srgbClr>
          </a:solidFill>
        </p:spPr>
        <p:txBody>
          <a:bodyPr wrap="square" lIns="0" tIns="0" rIns="0" bIns="0" rtlCol="0"/>
          <a:lstStyle/>
          <a:p>
            <a:endParaRPr/>
          </a:p>
        </p:txBody>
      </p:sp>
      <p:sp>
        <p:nvSpPr>
          <p:cNvPr id="20" name="object 20"/>
          <p:cNvSpPr/>
          <p:nvPr/>
        </p:nvSpPr>
        <p:spPr>
          <a:xfrm>
            <a:off x="5095241" y="3810190"/>
            <a:ext cx="2225675" cy="1043464"/>
          </a:xfrm>
          <a:custGeom>
            <a:avLst/>
            <a:gdLst/>
            <a:ahLst/>
            <a:cxnLst/>
            <a:rect l="l" t="t" r="r" b="b"/>
            <a:pathLst>
              <a:path w="2225675" h="1391285">
                <a:moveTo>
                  <a:pt x="0" y="139192"/>
                </a:moveTo>
                <a:lnTo>
                  <a:pt x="7086" y="95211"/>
                </a:lnTo>
                <a:lnTo>
                  <a:pt x="26822" y="57003"/>
                </a:lnTo>
                <a:lnTo>
                  <a:pt x="56921" y="26867"/>
                </a:lnTo>
                <a:lnTo>
                  <a:pt x="95097" y="7099"/>
                </a:lnTo>
                <a:lnTo>
                  <a:pt x="139064" y="0"/>
                </a:lnTo>
                <a:lnTo>
                  <a:pt x="2086483" y="0"/>
                </a:lnTo>
                <a:lnTo>
                  <a:pt x="2130463" y="7099"/>
                </a:lnTo>
                <a:lnTo>
                  <a:pt x="2168671" y="26867"/>
                </a:lnTo>
                <a:lnTo>
                  <a:pt x="2198807" y="57003"/>
                </a:lnTo>
                <a:lnTo>
                  <a:pt x="2218575" y="95211"/>
                </a:lnTo>
                <a:lnTo>
                  <a:pt x="2225675" y="139192"/>
                </a:lnTo>
                <a:lnTo>
                  <a:pt x="2225675" y="1252004"/>
                </a:lnTo>
                <a:lnTo>
                  <a:pt x="2218575" y="1295970"/>
                </a:lnTo>
                <a:lnTo>
                  <a:pt x="2198807" y="1334155"/>
                </a:lnTo>
                <a:lnTo>
                  <a:pt x="2168671" y="1364267"/>
                </a:lnTo>
                <a:lnTo>
                  <a:pt x="2130463" y="1384015"/>
                </a:lnTo>
                <a:lnTo>
                  <a:pt x="2086483" y="1391107"/>
                </a:lnTo>
                <a:lnTo>
                  <a:pt x="139064" y="1391107"/>
                </a:lnTo>
                <a:lnTo>
                  <a:pt x="95097" y="1384015"/>
                </a:lnTo>
                <a:lnTo>
                  <a:pt x="56921" y="1364267"/>
                </a:lnTo>
                <a:lnTo>
                  <a:pt x="26822" y="1334155"/>
                </a:lnTo>
                <a:lnTo>
                  <a:pt x="7086" y="1295970"/>
                </a:lnTo>
                <a:lnTo>
                  <a:pt x="0" y="1252004"/>
                </a:lnTo>
                <a:lnTo>
                  <a:pt x="0" y="139192"/>
                </a:lnTo>
                <a:close/>
              </a:path>
            </a:pathLst>
          </a:custGeom>
          <a:ln w="25400">
            <a:solidFill>
              <a:srgbClr val="FD8537"/>
            </a:solidFill>
          </a:ln>
        </p:spPr>
        <p:txBody>
          <a:bodyPr wrap="square" lIns="0" tIns="0" rIns="0" bIns="0" rtlCol="0"/>
          <a:lstStyle/>
          <a:p>
            <a:endParaRPr/>
          </a:p>
        </p:txBody>
      </p:sp>
      <p:sp>
        <p:nvSpPr>
          <p:cNvPr id="21" name="object 21"/>
          <p:cNvSpPr txBox="1"/>
          <p:nvPr/>
        </p:nvSpPr>
        <p:spPr>
          <a:xfrm>
            <a:off x="5410200" y="3962400"/>
            <a:ext cx="1626870" cy="787652"/>
          </a:xfrm>
          <a:prstGeom prst="rect">
            <a:avLst/>
          </a:prstGeom>
        </p:spPr>
        <p:txBody>
          <a:bodyPr vert="horz" wrap="square" lIns="0" tIns="39370" rIns="0" bIns="0" rtlCol="0">
            <a:spAutoFit/>
          </a:bodyPr>
          <a:lstStyle/>
          <a:p>
            <a:pPr marL="12700" marR="5080" indent="1270" algn="ctr">
              <a:lnSpc>
                <a:spcPct val="90300"/>
              </a:lnSpc>
              <a:spcBef>
                <a:spcPts val="310"/>
              </a:spcBef>
            </a:pPr>
            <a:r>
              <a:rPr sz="1800" spc="-5" dirty="0">
                <a:latin typeface="Century Schoolbook"/>
                <a:cs typeface="Century Schoolbook"/>
              </a:rPr>
              <a:t>It </a:t>
            </a:r>
            <a:r>
              <a:rPr sz="1800" dirty="0">
                <a:latin typeface="Century Schoolbook"/>
                <a:cs typeface="Century Schoolbook"/>
              </a:rPr>
              <a:t>is </a:t>
            </a:r>
            <a:r>
              <a:rPr sz="1800" spc="-10" dirty="0">
                <a:latin typeface="Century Schoolbook"/>
                <a:cs typeface="Century Schoolbook"/>
              </a:rPr>
              <a:t>also </a:t>
            </a:r>
            <a:r>
              <a:rPr sz="1800" spc="-5" dirty="0">
                <a:latin typeface="Century Schoolbook"/>
                <a:cs typeface="Century Schoolbook"/>
              </a:rPr>
              <a:t>called  </a:t>
            </a:r>
            <a:r>
              <a:rPr sz="1800" b="1" spc="-5" dirty="0">
                <a:latin typeface="Century Schoolbook"/>
                <a:cs typeface="Century Schoolbook"/>
              </a:rPr>
              <a:t>Coefficient</a:t>
            </a:r>
            <a:r>
              <a:rPr sz="1800" b="1" spc="-95" dirty="0">
                <a:latin typeface="Century Schoolbook"/>
                <a:cs typeface="Century Schoolbook"/>
              </a:rPr>
              <a:t> </a:t>
            </a:r>
            <a:r>
              <a:rPr sz="1800" b="1" dirty="0">
                <a:latin typeface="Century Schoolbook"/>
                <a:cs typeface="Century Schoolbook"/>
              </a:rPr>
              <a:t>of  Dispersion</a:t>
            </a:r>
            <a:endParaRPr sz="1800" dirty="0">
              <a:latin typeface="Century Schoolbook"/>
              <a:cs typeface="Century Schoolbook"/>
            </a:endParaRPr>
          </a:p>
        </p:txBody>
      </p:sp>
      <p:pic>
        <p:nvPicPr>
          <p:cNvPr id="23" name="Picture 2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5" dirty="0" smtClean="0"/>
              <a:t>MEASURES </a:t>
            </a:r>
            <a:r>
              <a:rPr lang="en-US" sz="3200" dirty="0" smtClean="0"/>
              <a:t>OF</a:t>
            </a:r>
            <a:r>
              <a:rPr lang="en-US" sz="3200" spc="290" dirty="0" smtClean="0"/>
              <a:t> </a:t>
            </a:r>
            <a:r>
              <a:rPr lang="en-US" sz="3200" spc="-5" dirty="0" smtClean="0"/>
              <a:t>DISPERSION</a:t>
            </a:r>
            <a:r>
              <a:rPr lang="en-US" sz="3200" dirty="0" smtClean="0"/>
              <a:t>(CO-1)</a:t>
            </a:r>
            <a:endParaRPr lang="en-US" sz="3200" dirty="0"/>
          </a:p>
        </p:txBody>
      </p:sp>
      <p:sp>
        <p:nvSpPr>
          <p:cNvPr id="25" name="Date Placeholder 24"/>
          <p:cNvSpPr>
            <a:spLocks noGrp="1"/>
          </p:cNvSpPr>
          <p:nvPr>
            <p:ph type="dt" sz="half" idx="10"/>
          </p:nvPr>
        </p:nvSpPr>
        <p:spPr/>
        <p:txBody>
          <a:bodyPr/>
          <a:lstStyle/>
          <a:p>
            <a:fld id="{066C7FAD-AA1E-48BE-B33B-8A709243B585}" type="datetime1">
              <a:rPr lang="en-US" smtClean="0"/>
              <a:pPr/>
              <a:t>8/31/2021</a:t>
            </a:fld>
            <a:endParaRPr lang="en-US"/>
          </a:p>
        </p:txBody>
      </p:sp>
      <p:sp>
        <p:nvSpPr>
          <p:cNvPr id="26" name="Slide Number Placeholder 25"/>
          <p:cNvSpPr>
            <a:spLocks noGrp="1"/>
          </p:cNvSpPr>
          <p:nvPr>
            <p:ph type="sldNum" sz="quarter" idx="12"/>
          </p:nvPr>
        </p:nvSpPr>
        <p:spPr/>
        <p:txBody>
          <a:bodyPr/>
          <a:lstStyle/>
          <a:p>
            <a:fld id="{B6F15528-21DE-4FAA-801E-634DDDAF4B2B}" type="slidenum">
              <a:rPr lang="en-US" smtClean="0"/>
              <a:pPr/>
              <a:t>43</a:t>
            </a:fld>
            <a:endParaRPr lang="en-US"/>
          </a:p>
        </p:txBody>
      </p:sp>
      <p:sp>
        <p:nvSpPr>
          <p:cNvPr id="27" name="Footer Placeholder 26"/>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9436457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E3C0F67-4EA2-4D1A-B05E-B53BE9E36DC9}" type="slidenum">
              <a:rPr lang="en-US"/>
              <a:pPr/>
              <a:t>44</a:t>
            </a:fld>
            <a:endParaRPr lang="en-US"/>
          </a:p>
        </p:txBody>
      </p:sp>
      <p:sp>
        <p:nvSpPr>
          <p:cNvPr id="7171" name="Rectangle 3"/>
          <p:cNvSpPr>
            <a:spLocks noGrp="1" noChangeArrowheads="1"/>
          </p:cNvSpPr>
          <p:nvPr>
            <p:ph type="body" idx="1"/>
          </p:nvPr>
        </p:nvSpPr>
        <p:spPr>
          <a:xfrm>
            <a:off x="457200" y="990600"/>
            <a:ext cx="8229600" cy="3429000"/>
          </a:xfrm>
        </p:spPr>
        <p:txBody>
          <a:bodyPr>
            <a:normAutofit/>
          </a:bodyPr>
          <a:lstStyle/>
          <a:p>
            <a:r>
              <a:rPr lang="en-US" sz="2200" dirty="0"/>
              <a:t>There are </a:t>
            </a:r>
            <a:r>
              <a:rPr lang="en-US" sz="2200" dirty="0" smtClean="0"/>
              <a:t>some </a:t>
            </a:r>
            <a:r>
              <a:rPr lang="en-US" sz="2200" dirty="0"/>
              <a:t>measures of </a:t>
            </a:r>
            <a:r>
              <a:rPr lang="en-US" sz="2200" dirty="0" smtClean="0"/>
              <a:t>dispersion</a:t>
            </a:r>
            <a:endParaRPr lang="en-US" sz="2200" dirty="0"/>
          </a:p>
          <a:p>
            <a:pPr lvl="1"/>
            <a:r>
              <a:rPr lang="en-US" sz="2200" dirty="0" smtClean="0"/>
              <a:t>Range</a:t>
            </a:r>
          </a:p>
          <a:p>
            <a:pPr lvl="1"/>
            <a:r>
              <a:rPr lang="en-US" sz="2200" dirty="0" smtClean="0"/>
              <a:t>Inter quartile range</a:t>
            </a:r>
          </a:p>
          <a:p>
            <a:pPr lvl="1"/>
            <a:r>
              <a:rPr lang="en-US" sz="2200" dirty="0" smtClean="0"/>
              <a:t>Mean deviation</a:t>
            </a:r>
          </a:p>
          <a:p>
            <a:pPr lvl="1"/>
            <a:r>
              <a:rPr lang="en-US" sz="2200" dirty="0" smtClean="0"/>
              <a:t>Standard deviation</a:t>
            </a:r>
          </a:p>
          <a:p>
            <a:pPr lvl="1"/>
            <a:r>
              <a:rPr lang="en-US" sz="2200" dirty="0" smtClean="0"/>
              <a:t>Variance</a:t>
            </a:r>
          </a:p>
          <a:p>
            <a:pPr lvl="1"/>
            <a:r>
              <a:rPr lang="en-US" sz="2200" dirty="0" smtClean="0"/>
              <a:t>Coefficient of Variation</a:t>
            </a:r>
          </a:p>
          <a:p>
            <a:pPr lvl="1">
              <a:buNone/>
            </a:pPr>
            <a:endParaRPr lang="en-US" sz="2200" dirty="0"/>
          </a:p>
        </p:txBody>
      </p:sp>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Measures of Dispersion(CO-1)</a:t>
            </a:r>
            <a:endParaRPr lang="en-US" sz="3200"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6"/>
          <p:cNvSpPr>
            <a:spLocks noGrp="1"/>
          </p:cNvSpPr>
          <p:nvPr>
            <p:ph type="dt" sz="half" idx="10"/>
          </p:nvPr>
        </p:nvSpPr>
        <p:spPr/>
        <p:txBody>
          <a:bodyPr/>
          <a:lstStyle/>
          <a:p>
            <a:fld id="{50939150-709C-4C3D-809B-9432EA1C9072}" type="datetime1">
              <a:rPr lang="en-US" smtClean="0"/>
              <a:pPr/>
              <a:t>8/31/2021</a:t>
            </a:fld>
            <a:endParaRPr lang="en-US"/>
          </a:p>
        </p:txBody>
      </p:sp>
      <p:sp>
        <p:nvSpPr>
          <p:cNvPr id="8" name="Footer Placeholder 7"/>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42180503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2"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object 3"/>
              <p:cNvSpPr txBox="1"/>
              <p:nvPr/>
            </p:nvSpPr>
            <p:spPr>
              <a:xfrm>
                <a:off x="685800" y="1828800"/>
                <a:ext cx="7242809" cy="3704604"/>
              </a:xfrm>
              <a:prstGeom prst="rect">
                <a:avLst/>
              </a:prstGeom>
            </p:spPr>
            <p:txBody>
              <a:bodyPr vert="horz" wrap="square" lIns="0" tIns="88900" rIns="0" bIns="0" rtlCol="0">
                <a:spAutoFit/>
              </a:bodyPr>
              <a:lstStyle/>
              <a:p>
                <a:pPr marL="12700">
                  <a:lnSpc>
                    <a:spcPct val="100000"/>
                  </a:lnSpc>
                  <a:spcBef>
                    <a:spcPts val="700"/>
                  </a:spcBef>
                  <a:buClr>
                    <a:srgbClr val="FD8537"/>
                  </a:buClr>
                  <a:buSzPct val="68750"/>
                  <a:tabLst>
                    <a:tab pos="287020" algn="l"/>
                  </a:tabLst>
                </a:pPr>
                <a:r>
                  <a:rPr lang="en-US" sz="2400" spc="-5" dirty="0" smtClean="0">
                    <a:latin typeface="Century Schoolbook"/>
                    <a:cs typeface="Century Schoolbook"/>
                  </a:rPr>
                  <a:t>RANGE:-</a:t>
                </a:r>
              </a:p>
              <a:p>
                <a:pPr marL="287020" indent="-274320">
                  <a:lnSpc>
                    <a:spcPct val="100000"/>
                  </a:lnSpc>
                  <a:spcBef>
                    <a:spcPts val="700"/>
                  </a:spcBef>
                  <a:buClr>
                    <a:srgbClr val="FD8537"/>
                  </a:buClr>
                  <a:buSzPct val="68750"/>
                  <a:buFont typeface="Wingdings"/>
                  <a:buChar char=""/>
                  <a:tabLst>
                    <a:tab pos="287020" algn="l"/>
                  </a:tabLst>
                </a:pPr>
                <a:r>
                  <a:rPr lang="en-US" sz="2400" spc="-5" dirty="0" smtClean="0">
                    <a:latin typeface="Century Schoolbook"/>
                    <a:cs typeface="Century Schoolbook"/>
                  </a:rPr>
                  <a:t>It </a:t>
                </a:r>
                <a:r>
                  <a:rPr lang="en-US" sz="2400" dirty="0">
                    <a:latin typeface="Century Schoolbook"/>
                    <a:cs typeface="Century Schoolbook"/>
                  </a:rPr>
                  <a:t>is </a:t>
                </a:r>
                <a:r>
                  <a:rPr lang="en-US" sz="2400" spc="-5" dirty="0">
                    <a:latin typeface="Century Schoolbook"/>
                    <a:cs typeface="Century Schoolbook"/>
                  </a:rPr>
                  <a:t>the </a:t>
                </a:r>
                <a:r>
                  <a:rPr lang="en-US" sz="2400" dirty="0">
                    <a:latin typeface="Century Schoolbook"/>
                    <a:cs typeface="Century Schoolbook"/>
                  </a:rPr>
                  <a:t>simplest </a:t>
                </a:r>
                <a:r>
                  <a:rPr lang="en-US" sz="2400" spc="-5" dirty="0">
                    <a:latin typeface="Century Schoolbook"/>
                    <a:cs typeface="Century Schoolbook"/>
                  </a:rPr>
                  <a:t>measures </a:t>
                </a:r>
                <a:r>
                  <a:rPr lang="en-US" sz="2400" dirty="0">
                    <a:latin typeface="Century Schoolbook"/>
                    <a:cs typeface="Century Schoolbook"/>
                  </a:rPr>
                  <a:t>of</a:t>
                </a:r>
                <a:r>
                  <a:rPr lang="en-US" sz="2400" spc="-60" dirty="0">
                    <a:latin typeface="Century Schoolbook"/>
                    <a:cs typeface="Century Schoolbook"/>
                  </a:rPr>
                  <a:t/>
                </a:r>
                <a:r>
                  <a:rPr lang="en-US" sz="2400" spc="-5" dirty="0">
                    <a:latin typeface="Century Schoolbook"/>
                    <a:cs typeface="Century Schoolbook"/>
                  </a:rPr>
                  <a:t>dispersion</a:t>
                </a:r>
                <a:endParaRPr lang="en-US" sz="2400" dirty="0">
                  <a:latin typeface="Century Schoolbook"/>
                  <a:cs typeface="Century Schoolbook"/>
                </a:endParaRPr>
              </a:p>
              <a:p>
                <a:pPr marL="286385" marR="5080" indent="-274320">
                  <a:lnSpc>
                    <a:spcPct val="100000"/>
                  </a:lnSpc>
                  <a:spcBef>
                    <a:spcPts val="605"/>
                  </a:spcBef>
                  <a:buClr>
                    <a:srgbClr val="FD8537"/>
                  </a:buClr>
                  <a:buSzPct val="68750"/>
                  <a:buFont typeface="Wingdings"/>
                  <a:buChar char=""/>
                  <a:tabLst>
                    <a:tab pos="287020" algn="l"/>
                  </a:tabLst>
                </a:pPr>
                <a:r>
                  <a:rPr lang="en-US" sz="2400" spc="-5" dirty="0">
                    <a:latin typeface="Century Schoolbook"/>
                    <a:cs typeface="Century Schoolbook"/>
                  </a:rPr>
                  <a:t>It </a:t>
                </a:r>
                <a:r>
                  <a:rPr lang="en-US" sz="2400" dirty="0">
                    <a:latin typeface="Century Schoolbook"/>
                    <a:cs typeface="Century Schoolbook"/>
                  </a:rPr>
                  <a:t>is </a:t>
                </a:r>
                <a:r>
                  <a:rPr lang="en-US" sz="2400" spc="-5" dirty="0">
                    <a:latin typeface="Century Schoolbook"/>
                    <a:cs typeface="Century Schoolbook"/>
                  </a:rPr>
                  <a:t>defined as </a:t>
                </a:r>
                <a:r>
                  <a:rPr lang="en-US" sz="2400" dirty="0">
                    <a:latin typeface="Century Schoolbook"/>
                    <a:cs typeface="Century Schoolbook"/>
                  </a:rPr>
                  <a:t>the </a:t>
                </a:r>
                <a:r>
                  <a:rPr lang="en-US" sz="2400" spc="-5" dirty="0">
                    <a:latin typeface="Century Schoolbook"/>
                    <a:cs typeface="Century Schoolbook"/>
                  </a:rPr>
                  <a:t>difference between the</a:t>
                </a:r>
                <a:r>
                  <a:rPr lang="en-US" sz="2400" spc="-114" dirty="0">
                    <a:latin typeface="Century Schoolbook"/>
                    <a:cs typeface="Century Schoolbook"/>
                  </a:rPr>
                  <a:t/>
                </a:r>
                <a:r>
                  <a:rPr lang="en-US" sz="2400" dirty="0">
                    <a:latin typeface="Century Schoolbook"/>
                    <a:cs typeface="Century Schoolbook"/>
                  </a:rPr>
                  <a:t>largest  </a:t>
                </a:r>
                <a:r>
                  <a:rPr lang="en-US" sz="2400" spc="-5" dirty="0">
                    <a:latin typeface="Century Schoolbook"/>
                    <a:cs typeface="Century Schoolbook"/>
                  </a:rPr>
                  <a:t>and smallest values </a:t>
                </a:r>
                <a:r>
                  <a:rPr lang="en-US" sz="2400" dirty="0">
                    <a:latin typeface="Century Schoolbook"/>
                    <a:cs typeface="Century Schoolbook"/>
                  </a:rPr>
                  <a:t>in </a:t>
                </a:r>
                <a:r>
                  <a:rPr lang="en-US" sz="2400" spc="-5" dirty="0">
                    <a:latin typeface="Century Schoolbook"/>
                    <a:cs typeface="Century Schoolbook"/>
                  </a:rPr>
                  <a:t>the</a:t>
                </a:r>
                <a:r>
                  <a:rPr lang="en-US" sz="2400" spc="-55" dirty="0">
                    <a:latin typeface="Century Schoolbook"/>
                    <a:cs typeface="Century Schoolbook"/>
                  </a:rPr>
                  <a:t/>
                </a:r>
                <a:r>
                  <a:rPr lang="en-US" sz="2400" dirty="0">
                    <a:latin typeface="Century Schoolbook"/>
                    <a:cs typeface="Century Schoolbook"/>
                  </a:rPr>
                  <a:t>series</a:t>
                </a:r>
              </a:p>
              <a:p>
                <a:pPr marL="927100">
                  <a:lnSpc>
                    <a:spcPct val="100000"/>
                  </a:lnSpc>
                  <a:spcBef>
                    <a:spcPts val="600"/>
                  </a:spcBef>
                </a:pPr>
                <a:r>
                  <a:rPr lang="en-US" sz="2400" dirty="0">
                    <a:latin typeface="Century Schoolbook"/>
                    <a:cs typeface="Century Schoolbook"/>
                  </a:rPr>
                  <a:t>R = L –</a:t>
                </a:r>
                <a:r>
                  <a:rPr lang="en-US" sz="2400" spc="-35" dirty="0">
                    <a:latin typeface="Century Schoolbook"/>
                    <a:cs typeface="Century Schoolbook"/>
                  </a:rPr>
                  <a:t/>
                </a:r>
                <a:r>
                  <a:rPr lang="en-US" sz="2400" dirty="0">
                    <a:latin typeface="Century Schoolbook"/>
                    <a:cs typeface="Century Schoolbook"/>
                  </a:rPr>
                  <a:t>S</a:t>
                </a:r>
              </a:p>
              <a:p>
                <a:pPr marL="12700">
                  <a:lnSpc>
                    <a:spcPct val="100000"/>
                  </a:lnSpc>
                  <a:spcBef>
                    <a:spcPts val="600"/>
                  </a:spcBef>
                </a:pPr>
                <a:r>
                  <a:rPr lang="en-US" sz="2400" dirty="0">
                    <a:latin typeface="Century Schoolbook"/>
                    <a:cs typeface="Century Schoolbook"/>
                  </a:rPr>
                  <a:t>R = </a:t>
                </a:r>
                <a:r>
                  <a:rPr lang="en-US" sz="2400" spc="-5" dirty="0">
                    <a:latin typeface="Century Schoolbook"/>
                    <a:cs typeface="Century Schoolbook"/>
                  </a:rPr>
                  <a:t>Range, </a:t>
                </a:r>
                <a:r>
                  <a:rPr lang="en-US" sz="2400" dirty="0">
                    <a:latin typeface="Century Schoolbook"/>
                    <a:cs typeface="Century Schoolbook"/>
                  </a:rPr>
                  <a:t>L = </a:t>
                </a:r>
                <a:r>
                  <a:rPr lang="en-US" sz="2400" spc="-5" dirty="0">
                    <a:latin typeface="Century Schoolbook"/>
                    <a:cs typeface="Century Schoolbook"/>
                  </a:rPr>
                  <a:t>Largest Value, </a:t>
                </a:r>
                <a:r>
                  <a:rPr lang="en-US" sz="2400" dirty="0">
                    <a:latin typeface="Century Schoolbook"/>
                    <a:cs typeface="Century Schoolbook"/>
                  </a:rPr>
                  <a:t>S = Smallest</a:t>
                </a:r>
                <a:r>
                  <a:rPr lang="en-US" sz="2400" spc="-80" dirty="0">
                    <a:latin typeface="Century Schoolbook"/>
                    <a:cs typeface="Century Schoolbook"/>
                  </a:rPr>
                  <a:t/>
                </a:r>
                <a:r>
                  <a:rPr lang="en-US" sz="2400" spc="-5" dirty="0" smtClean="0">
                    <a:latin typeface="Century Schoolbook"/>
                    <a:cs typeface="Century Schoolbook"/>
                  </a:rPr>
                  <a:t>Value</a:t>
                </a:r>
              </a:p>
              <a:p>
                <a:pPr marL="12700">
                  <a:spcBef>
                    <a:spcPts val="600"/>
                  </a:spcBef>
                </a:pPr>
                <a:r>
                  <a:rPr lang="en-US" sz="2400" spc="-5" dirty="0">
                    <a:latin typeface="Century Schoolbook"/>
                    <a:cs typeface="Century Schoolbook"/>
                  </a:rPr>
                  <a:t>Coefficient </a:t>
                </a:r>
                <a:r>
                  <a:rPr lang="en-US" sz="2400" dirty="0">
                    <a:latin typeface="Century Schoolbook"/>
                    <a:cs typeface="Century Schoolbook"/>
                  </a:rPr>
                  <a:t>of </a:t>
                </a:r>
                <a:r>
                  <a:rPr lang="en-US" sz="2400" spc="-10" dirty="0" smtClean="0">
                    <a:latin typeface="Century Schoolbook"/>
                    <a:cs typeface="Century Schoolbook"/>
                  </a:rPr>
                  <a:t>Range</a:t>
                </a:r>
                <a14:m>
                  <m:oMath xmlns:m="http://schemas.openxmlformats.org/officeDocument/2006/math">
                    <m:r>
                      <a:rPr lang="en-US" sz="2400" b="0" i="0" smtClean="0">
                        <a:latin typeface="Cambria Math"/>
                      </a:rPr>
                      <m:t>=</m:t>
                    </m:r>
                    <m:f>
                      <m:fPr>
                        <m:ctrlPr>
                          <a:rPr lang="ar-AE" sz="2400" i="1" smtClean="0">
                            <a:latin typeface="Cambria Math"/>
                          </a:rPr>
                        </m:ctrlPr>
                      </m:fPr>
                      <m:num>
                        <m:r>
                          <a:rPr lang="en-US" sz="2400" b="0" i="1" smtClean="0">
                            <a:latin typeface="Cambria Math"/>
                          </a:rPr>
                          <m:t>𝐿</m:t>
                        </m:r>
                        <m:r>
                          <a:rPr lang="en-US" sz="2400" b="0" i="1" smtClean="0">
                            <a:latin typeface="Cambria Math"/>
                          </a:rPr>
                          <m:t>−</m:t>
                        </m:r>
                        <m:r>
                          <a:rPr lang="en-US" sz="2400" b="0" i="1" smtClean="0">
                            <a:latin typeface="Cambria Math"/>
                          </a:rPr>
                          <m:t>𝑆</m:t>
                        </m:r>
                      </m:num>
                      <m:den>
                        <m:r>
                          <a:rPr lang="en-US" sz="2400" b="0" i="1" smtClean="0">
                            <a:latin typeface="Cambria Math"/>
                          </a:rPr>
                          <m:t>𝐿</m:t>
                        </m:r>
                        <m:r>
                          <a:rPr lang="en-US" sz="2400" b="0" i="1" smtClean="0">
                            <a:latin typeface="Cambria Math"/>
                          </a:rPr>
                          <m:t>+</m:t>
                        </m:r>
                        <m:r>
                          <a:rPr lang="en-US" sz="2400" b="0" i="1" smtClean="0">
                            <a:latin typeface="Cambria Math"/>
                          </a:rPr>
                          <m:t>𝑆</m:t>
                        </m:r>
                      </m:den>
                    </m:f>
                  </m:oMath>
                </a14:m>
                <a:endParaRPr lang="ar-AE" sz="2400" dirty="0">
                  <a:latin typeface="Century Schoolbook"/>
                  <a:cs typeface="Century Schoolbook"/>
                </a:endParaRPr>
              </a:p>
              <a:p>
                <a:pPr marL="12700">
                  <a:lnSpc>
                    <a:spcPct val="100000"/>
                  </a:lnSpc>
                  <a:spcBef>
                    <a:spcPts val="600"/>
                  </a:spcBef>
                </a:pPr>
                <a:endParaRPr sz="2400" dirty="0">
                  <a:latin typeface="Century Schoolbook"/>
                  <a:cs typeface="Century Schoolbook"/>
                </a:endParaRPr>
              </a:p>
            </p:txBody>
          </p:sp>
        </mc:Choice>
        <mc:Fallback>
          <p:sp>
            <p:nvSpPr>
              <p:cNvPr id="3" name="object 3"/>
              <p:cNvSpPr txBox="1">
                <a:spLocks noRot="1" noChangeAspect="1" noMove="1" noResize="1" noEditPoints="1" noAdjustHandles="1" noChangeArrowheads="1" noChangeShapeType="1" noTextEdit="1"/>
              </p:cNvSpPr>
              <p:nvPr/>
            </p:nvSpPr>
            <p:spPr>
              <a:xfrm>
                <a:off x="685800" y="1828800"/>
                <a:ext cx="7242809" cy="3704604"/>
              </a:xfrm>
              <a:prstGeom prst="rect">
                <a:avLst/>
              </a:prstGeom>
              <a:blipFill rotWithShape="1">
                <a:blip r:embed="rId2"/>
                <a:stretch>
                  <a:fillRect l="-2441" t="-164" r="-4209" b="-3289"/>
                </a:stretch>
              </a:blipFill>
            </p:spPr>
            <p:txBody>
              <a:bodyPr/>
              <a:lstStyle/>
              <a:p>
                <a:r>
                  <a:rPr lang="en-US">
                    <a:noFill/>
                  </a:rPr>
                  <a:t> </a:t>
                </a:r>
              </a:p>
            </p:txBody>
          </p:sp>
        </mc:Fallback>
      </mc:AlternateContent>
      <p:pic>
        <p:nvPicPr>
          <p:cNvPr id="9" name="Picture 8"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1.RANGE</a:t>
            </a:r>
            <a:r>
              <a:rPr lang="en-US" sz="3200" spc="-100" dirty="0" smtClean="0"/>
              <a:t> </a:t>
            </a:r>
            <a:r>
              <a:rPr lang="en-US" sz="3200" spc="-5" dirty="0" smtClean="0"/>
              <a:t>(R)</a:t>
            </a:r>
            <a:r>
              <a:rPr lang="en-US" sz="3200" dirty="0" smtClean="0"/>
              <a:t> (CO-1)</a:t>
            </a:r>
            <a:endParaRPr lang="en-US" sz="3200" dirty="0"/>
          </a:p>
        </p:txBody>
      </p:sp>
      <p:sp>
        <p:nvSpPr>
          <p:cNvPr id="11" name="Date Placeholder 10"/>
          <p:cNvSpPr>
            <a:spLocks noGrp="1"/>
          </p:cNvSpPr>
          <p:nvPr>
            <p:ph type="dt" sz="half" idx="10"/>
          </p:nvPr>
        </p:nvSpPr>
        <p:spPr/>
        <p:txBody>
          <a:bodyPr/>
          <a:lstStyle/>
          <a:p>
            <a:fld id="{BDB1BDB0-0FE6-40A8-84AB-3C6CD52BCAD9}"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45</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9183626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object 3"/>
              <p:cNvSpPr txBox="1"/>
              <p:nvPr/>
            </p:nvSpPr>
            <p:spPr>
              <a:xfrm>
                <a:off x="685800" y="1828800"/>
                <a:ext cx="7242809" cy="4302781"/>
              </a:xfrm>
              <a:prstGeom prst="rect">
                <a:avLst/>
              </a:prstGeom>
            </p:spPr>
            <p:txBody>
              <a:bodyPr vert="horz" wrap="square" lIns="0" tIns="88900" rIns="0" bIns="0" rtlCol="0">
                <a:spAutoFit/>
              </a:bodyPr>
              <a:lstStyle/>
              <a:p>
                <a:pPr marL="12700" marR="5080">
                  <a:lnSpc>
                    <a:spcPct val="100000"/>
                  </a:lnSpc>
                  <a:spcBef>
                    <a:spcPts val="100"/>
                  </a:spcBef>
                </a:pPr>
                <a:r>
                  <a:rPr lang="en-US" sz="2400" dirty="0" smtClean="0">
                    <a:latin typeface="Century Schoolbook"/>
                    <a:cs typeface="Century Schoolbook"/>
                  </a:rPr>
                  <a:t>Individual Series:-</a:t>
                </a:r>
              </a:p>
              <a:p>
                <a:pPr marL="12700" marR="5080">
                  <a:lnSpc>
                    <a:spcPct val="100000"/>
                  </a:lnSpc>
                  <a:spcBef>
                    <a:spcPts val="100"/>
                  </a:spcBef>
                </a:pPr>
                <a:r>
                  <a:rPr lang="en-US" sz="2400" dirty="0" smtClean="0">
                    <a:latin typeface="Century Schoolbook"/>
                    <a:cs typeface="Century Schoolbook"/>
                  </a:rPr>
                  <a:t>Q1: Find </a:t>
                </a:r>
                <a:r>
                  <a:rPr lang="en-US" sz="2400" spc="-5" dirty="0">
                    <a:latin typeface="Century Schoolbook"/>
                    <a:cs typeface="Century Schoolbook"/>
                  </a:rPr>
                  <a:t>the range </a:t>
                </a:r>
                <a:r>
                  <a:rPr lang="en-US" sz="2400" dirty="0">
                    <a:latin typeface="Century Schoolbook"/>
                    <a:cs typeface="Century Schoolbook"/>
                  </a:rPr>
                  <a:t>&amp;</a:t>
                </a:r>
                <a:r>
                  <a:rPr lang="en-US" sz="2400" spc="-5" dirty="0">
                    <a:latin typeface="Century Schoolbook"/>
                    <a:cs typeface="Century Schoolbook"/>
                  </a:rPr>
                  <a:t>Coefficient </a:t>
                </a:r>
                <a:r>
                  <a:rPr lang="en-US" sz="2400" dirty="0">
                    <a:latin typeface="Century Schoolbook"/>
                    <a:cs typeface="Century Schoolbook"/>
                  </a:rPr>
                  <a:t>of </a:t>
                </a:r>
                <a:r>
                  <a:rPr lang="en-US" sz="2400" spc="-10" dirty="0">
                    <a:latin typeface="Century Schoolbook"/>
                    <a:cs typeface="Century Schoolbook"/>
                  </a:rPr>
                  <a:t>Range </a:t>
                </a:r>
                <a:r>
                  <a:rPr lang="en-US" sz="2400" dirty="0">
                    <a:latin typeface="Century Schoolbook"/>
                    <a:cs typeface="Century Schoolbook"/>
                  </a:rPr>
                  <a:t>for </a:t>
                </a:r>
                <a:r>
                  <a:rPr lang="en-US" sz="2400" spc="-5" dirty="0">
                    <a:latin typeface="Century Schoolbook"/>
                    <a:cs typeface="Century Schoolbook"/>
                  </a:rPr>
                  <a:t>the  </a:t>
                </a:r>
                <a:r>
                  <a:rPr lang="en-US" sz="2400" dirty="0">
                    <a:latin typeface="Century Schoolbook"/>
                    <a:cs typeface="Century Schoolbook"/>
                  </a:rPr>
                  <a:t>following </a:t>
                </a:r>
                <a:r>
                  <a:rPr lang="en-US" sz="2400" spc="-5" dirty="0">
                    <a:latin typeface="Century Schoolbook"/>
                    <a:cs typeface="Century Schoolbook"/>
                  </a:rPr>
                  <a:t>data: 20, 35, 25, 30,</a:t>
                </a:r>
                <a:r>
                  <a:rPr lang="en-US" sz="2400" spc="-70" dirty="0">
                    <a:latin typeface="Century Schoolbook"/>
                    <a:cs typeface="Century Schoolbook"/>
                  </a:rPr>
                  <a:t/>
                </a:r>
                <a:r>
                  <a:rPr lang="en-US" sz="2400" spc="-5" dirty="0" smtClean="0">
                    <a:latin typeface="Century Schoolbook"/>
                    <a:cs typeface="Century Schoolbook"/>
                  </a:rPr>
                  <a:t>15</a:t>
                </a:r>
              </a:p>
              <a:p>
                <a:pPr marL="12700" marR="5080">
                  <a:spcBef>
                    <a:spcPts val="100"/>
                  </a:spcBef>
                </a:pPr>
                <a:r>
                  <a:rPr lang="en-US" sz="2400" spc="-5" dirty="0" smtClean="0">
                    <a:latin typeface="Century Schoolbook"/>
                    <a:cs typeface="Century Schoolbook"/>
                  </a:rPr>
                  <a:t>Solution:-</a:t>
                </a:r>
              </a:p>
              <a:p>
                <a:pPr marL="12700">
                  <a:lnSpc>
                    <a:spcPct val="100000"/>
                  </a:lnSpc>
                  <a:spcBef>
                    <a:spcPts val="600"/>
                  </a:spcBef>
                </a:pPr>
                <a:r>
                  <a:rPr lang="en-US" sz="2400" dirty="0" smtClean="0">
                    <a:latin typeface="Century Schoolbook"/>
                    <a:cs typeface="Century Schoolbook"/>
                  </a:rPr>
                  <a:t>L </a:t>
                </a:r>
                <a:r>
                  <a:rPr lang="en-US" sz="2400" dirty="0">
                    <a:latin typeface="Century Schoolbook"/>
                    <a:cs typeface="Century Schoolbook"/>
                  </a:rPr>
                  <a:t>= </a:t>
                </a:r>
                <a:r>
                  <a:rPr lang="en-US" sz="2400" spc="-5" dirty="0">
                    <a:latin typeface="Century Schoolbook"/>
                    <a:cs typeface="Century Schoolbook"/>
                  </a:rPr>
                  <a:t>Largest </a:t>
                </a:r>
                <a:r>
                  <a:rPr lang="en-US" sz="2400" spc="-5" dirty="0" smtClean="0">
                    <a:latin typeface="Century Schoolbook"/>
                    <a:cs typeface="Century Schoolbook"/>
                  </a:rPr>
                  <a:t>Value=35</a:t>
                </a:r>
              </a:p>
              <a:p>
                <a:pPr marL="12700">
                  <a:lnSpc>
                    <a:spcPct val="100000"/>
                  </a:lnSpc>
                  <a:spcBef>
                    <a:spcPts val="600"/>
                  </a:spcBef>
                </a:pPr>
                <a:r>
                  <a:rPr lang="en-US" sz="2400" dirty="0" smtClean="0">
                    <a:latin typeface="Century Schoolbook"/>
                    <a:cs typeface="Century Schoolbook"/>
                  </a:rPr>
                  <a:t>S </a:t>
                </a:r>
                <a:r>
                  <a:rPr lang="en-US" sz="2400" dirty="0">
                    <a:latin typeface="Century Schoolbook"/>
                    <a:cs typeface="Century Schoolbook"/>
                  </a:rPr>
                  <a:t>= Smallest</a:t>
                </a:r>
                <a:r>
                  <a:rPr lang="en-US" sz="2400" spc="-80" dirty="0">
                    <a:latin typeface="Century Schoolbook"/>
                    <a:cs typeface="Century Schoolbook"/>
                  </a:rPr>
                  <a:t/>
                </a:r>
                <a:r>
                  <a:rPr lang="en-US" sz="2400" spc="-5" dirty="0" smtClean="0">
                    <a:latin typeface="Century Schoolbook"/>
                    <a:cs typeface="Century Schoolbook"/>
                  </a:rPr>
                  <a:t>Value=15</a:t>
                </a:r>
              </a:p>
              <a:p>
                <a:pPr marL="12700">
                  <a:spcBef>
                    <a:spcPts val="600"/>
                  </a:spcBef>
                </a:pPr>
                <a:r>
                  <a:rPr lang="en-US" sz="2400" spc="-5" dirty="0">
                    <a:latin typeface="Century Schoolbook"/>
                    <a:cs typeface="Century Schoolbook"/>
                  </a:rPr>
                  <a:t>(Range)</a:t>
                </a:r>
                <a:r>
                  <a:rPr lang="en-US" sz="2400" dirty="0">
                    <a:latin typeface="Century Schoolbook"/>
                    <a:cs typeface="Century Schoolbook"/>
                  </a:rPr>
                  <a:t>R = L –</a:t>
                </a:r>
                <a:r>
                  <a:rPr lang="en-US" sz="2400" spc="-35" dirty="0">
                    <a:latin typeface="Century Schoolbook"/>
                    <a:cs typeface="Century Schoolbook"/>
                  </a:rPr>
                  <a:t/>
                </a:r>
                <a:r>
                  <a:rPr lang="en-US" sz="2400" dirty="0">
                    <a:latin typeface="Century Schoolbook"/>
                    <a:cs typeface="Century Schoolbook"/>
                  </a:rPr>
                  <a:t>S=35-15=20</a:t>
                </a:r>
              </a:p>
              <a:p>
                <a:pPr marL="12700">
                  <a:spcBef>
                    <a:spcPts val="600"/>
                  </a:spcBef>
                </a:pPr>
                <a:r>
                  <a:rPr lang="en-US" sz="2400" spc="-5" dirty="0" smtClean="0">
                    <a:latin typeface="Century Schoolbook"/>
                    <a:cs typeface="Century Schoolbook"/>
                  </a:rPr>
                  <a:t>Coefficient </a:t>
                </a:r>
                <a:r>
                  <a:rPr lang="en-US" sz="2400" dirty="0">
                    <a:latin typeface="Century Schoolbook"/>
                    <a:cs typeface="Century Schoolbook"/>
                  </a:rPr>
                  <a:t>of </a:t>
                </a:r>
                <a:r>
                  <a:rPr lang="en-US" sz="2400" spc="-10" dirty="0">
                    <a:latin typeface="Century Schoolbook"/>
                    <a:cs typeface="Century Schoolbook"/>
                  </a:rPr>
                  <a:t>Range</a:t>
                </a:r>
                <a:r>
                  <a:rPr lang="en-US" sz="2400" spc="-70" dirty="0">
                    <a:latin typeface="Century Schoolbook"/>
                    <a:cs typeface="Century Schoolbook"/>
                  </a:rPr>
                  <a:t/>
                </a:r>
                <a:r>
                  <a:rPr lang="en-US" sz="2400" dirty="0">
                    <a:latin typeface="Century Schoolbook"/>
                    <a:cs typeface="Century Schoolbook"/>
                  </a:rPr>
                  <a:t>=</a:t>
                </a:r>
                <a14:m>
                  <m:oMath xmlns:m="http://schemas.openxmlformats.org/officeDocument/2006/math">
                    <m:f>
                      <m:fPr>
                        <m:ctrlPr>
                          <a:rPr lang="ar-AE" sz="2400" i="1">
                            <a:latin typeface="Cambria Math"/>
                          </a:rPr>
                        </m:ctrlPr>
                      </m:fPr>
                      <m:num>
                        <m:r>
                          <a:rPr lang="en-US" sz="2400" i="1">
                            <a:latin typeface="Cambria Math"/>
                          </a:rPr>
                          <m:t>𝐿</m:t>
                        </m:r>
                        <m:r>
                          <a:rPr lang="en-US" sz="2400" i="1">
                            <a:latin typeface="Cambria Math"/>
                          </a:rPr>
                          <m:t>−</m:t>
                        </m:r>
                        <m:r>
                          <a:rPr lang="en-US" sz="2400" i="1">
                            <a:latin typeface="Cambria Math"/>
                          </a:rPr>
                          <m:t>𝑆</m:t>
                        </m:r>
                      </m:num>
                      <m:den>
                        <m:r>
                          <a:rPr lang="en-US" sz="2400" i="1">
                            <a:latin typeface="Cambria Math"/>
                          </a:rPr>
                          <m:t>𝐿</m:t>
                        </m:r>
                        <m:r>
                          <a:rPr lang="en-US" sz="2400" i="1">
                            <a:latin typeface="Cambria Math"/>
                          </a:rPr>
                          <m:t>+</m:t>
                        </m:r>
                        <m:r>
                          <a:rPr lang="en-US" sz="2400" i="1">
                            <a:latin typeface="Cambria Math"/>
                          </a:rPr>
                          <m:t>𝑆</m:t>
                        </m:r>
                      </m:den>
                    </m:f>
                    <m:r>
                      <a:rPr lang="en-US" sz="2400" b="0" i="1" smtClean="0">
                        <a:latin typeface="Cambria Math"/>
                      </a:rPr>
                      <m:t>=</m:t>
                    </m:r>
                    <m:f>
                      <m:fPr>
                        <m:ctrlPr>
                          <a:rPr lang="ar-AE" sz="2400" i="1">
                            <a:latin typeface="Cambria Math"/>
                          </a:rPr>
                        </m:ctrlPr>
                      </m:fPr>
                      <m:num>
                        <m:r>
                          <a:rPr lang="en-US" sz="2400" b="0" i="1" smtClean="0">
                            <a:latin typeface="Cambria Math"/>
                          </a:rPr>
                          <m:t>35</m:t>
                        </m:r>
                        <m:r>
                          <a:rPr lang="en-US" sz="2400" i="1">
                            <a:latin typeface="Cambria Math"/>
                          </a:rPr>
                          <m:t>−</m:t>
                        </m:r>
                        <m:r>
                          <a:rPr lang="en-US" sz="2400" b="0" i="1" smtClean="0">
                            <a:latin typeface="Cambria Math"/>
                          </a:rPr>
                          <m:t>15</m:t>
                        </m:r>
                      </m:num>
                      <m:den>
                        <m:r>
                          <a:rPr lang="en-US" sz="2400" b="0" i="1" smtClean="0">
                            <a:latin typeface="Cambria Math"/>
                          </a:rPr>
                          <m:t>35</m:t>
                        </m:r>
                        <m:r>
                          <a:rPr lang="en-US" sz="2400" b="0" i="1" smtClean="0">
                            <a:latin typeface="Cambria Math"/>
                          </a:rPr>
                          <m:t>+</m:t>
                        </m:r>
                        <m:r>
                          <a:rPr lang="en-US" sz="2400" b="0" i="1" smtClean="0">
                            <a:latin typeface="Cambria Math"/>
                          </a:rPr>
                          <m:t>15</m:t>
                        </m:r>
                      </m:den>
                    </m:f>
                    <m:r>
                      <a:rPr lang="en-US" sz="2400" b="0" i="1" smtClean="0">
                        <a:latin typeface="Cambria Math"/>
                      </a:rPr>
                      <m:t>=</m:t>
                    </m:r>
                    <m:f>
                      <m:fPr>
                        <m:ctrlPr>
                          <a:rPr lang="ar-AE" sz="2400" i="1">
                            <a:latin typeface="Cambria Math"/>
                          </a:rPr>
                        </m:ctrlPr>
                      </m:fPr>
                      <m:num>
                        <m:r>
                          <a:rPr lang="en-US" sz="2400" b="0" i="1" smtClean="0">
                            <a:latin typeface="Cambria Math"/>
                          </a:rPr>
                          <m:t>20</m:t>
                        </m:r>
                      </m:num>
                      <m:den>
                        <m:r>
                          <a:rPr lang="en-US" sz="2400" b="0" i="1" smtClean="0">
                            <a:latin typeface="Cambria Math"/>
                          </a:rPr>
                          <m:t>50</m:t>
                        </m:r>
                      </m:den>
                    </m:f>
                    <m:r>
                      <a:rPr lang="en-US" sz="2400" b="0" i="1" smtClean="0">
                        <a:latin typeface="Cambria Math"/>
                      </a:rPr>
                      <m:t>=</m:t>
                    </m:r>
                    <m:r>
                      <a:rPr lang="en-US" sz="2400" b="0" i="1" smtClean="0">
                        <a:latin typeface="Cambria Math"/>
                      </a:rPr>
                      <m:t>0</m:t>
                    </m:r>
                    <m:r>
                      <a:rPr lang="en-US" sz="2400" b="0" i="1" smtClean="0">
                        <a:latin typeface="Cambria Math"/>
                      </a:rPr>
                      <m:t>.</m:t>
                    </m:r>
                    <m:r>
                      <a:rPr lang="en-US" sz="2400" b="0" i="1" smtClean="0">
                        <a:latin typeface="Cambria Math"/>
                      </a:rPr>
                      <m:t>4</m:t>
                    </m:r>
                  </m:oMath>
                </a14:m>
                <a:endParaRPr lang="ar-AE" sz="2400" dirty="0">
                  <a:latin typeface="Century Schoolbook"/>
                  <a:cs typeface="Century Schoolbook"/>
                </a:endParaRPr>
              </a:p>
              <a:p>
                <a:pPr marL="12700" marR="5080">
                  <a:lnSpc>
                    <a:spcPct val="100000"/>
                  </a:lnSpc>
                  <a:spcBef>
                    <a:spcPts val="100"/>
                  </a:spcBef>
                </a:pPr>
                <a:endParaRPr lang="en-US" sz="2400" spc="-5" dirty="0" smtClean="0">
                  <a:latin typeface="Century Schoolbook"/>
                  <a:cs typeface="Century Schoolbook"/>
                </a:endParaRPr>
              </a:p>
              <a:p>
                <a:pPr marL="12700" marR="5080">
                  <a:lnSpc>
                    <a:spcPct val="100000"/>
                  </a:lnSpc>
                  <a:spcBef>
                    <a:spcPts val="100"/>
                  </a:spcBef>
                </a:pPr>
                <a:endParaRPr lang="en-US" sz="2400" dirty="0">
                  <a:latin typeface="Century Schoolbook"/>
                  <a:cs typeface="Century Schoolbook"/>
                </a:endParaRPr>
              </a:p>
            </p:txBody>
          </p:sp>
        </mc:Choice>
        <mc:Fallback>
          <p:sp>
            <p:nvSpPr>
              <p:cNvPr id="3" name="object 3"/>
              <p:cNvSpPr txBox="1">
                <a:spLocks noRot="1" noChangeAspect="1" noMove="1" noResize="1" noEditPoints="1" noAdjustHandles="1" noChangeArrowheads="1" noChangeShapeType="1" noTextEdit="1"/>
              </p:cNvSpPr>
              <p:nvPr/>
            </p:nvSpPr>
            <p:spPr>
              <a:xfrm>
                <a:off x="685800" y="1828800"/>
                <a:ext cx="7242809" cy="4302781"/>
              </a:xfrm>
              <a:prstGeom prst="rect">
                <a:avLst/>
              </a:prstGeom>
              <a:blipFill rotWithShape="1">
                <a:blip r:embed="rId2"/>
                <a:stretch>
                  <a:fillRect l="-2441" t="-142" r="-253" b="-3399"/>
                </a:stretch>
              </a:blipFill>
            </p:spPr>
            <p:txBody>
              <a:bodyPr/>
              <a:lstStyle/>
              <a:p>
                <a:r>
                  <a:rPr lang="en-US">
                    <a:noFill/>
                  </a:rPr>
                  <a:t> </a:t>
                </a:r>
              </a:p>
            </p:txBody>
          </p:sp>
        </mc:Fallback>
      </mc:AlternateContent>
      <p:pic>
        <p:nvPicPr>
          <p:cNvPr id="9" name="Picture 8"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a:t>PRACTICE </a:t>
            </a:r>
            <a:r>
              <a:rPr lang="en-US" sz="3200" spc="-5" dirty="0"/>
              <a:t>PROBLEMS </a:t>
            </a:r>
            <a:r>
              <a:rPr lang="en-US" sz="3200" dirty="0"/>
              <a:t>–</a:t>
            </a:r>
            <a:r>
              <a:rPr lang="en-US" sz="3200" spc="-315" dirty="0"/>
              <a:t> </a:t>
            </a:r>
            <a:r>
              <a:rPr lang="en-US" sz="3200" spc="-5" dirty="0"/>
              <a:t>RANGE</a:t>
            </a:r>
            <a:r>
              <a:rPr lang="en-US" sz="3200" dirty="0"/>
              <a:t>(CO-1)</a:t>
            </a:r>
          </a:p>
        </p:txBody>
      </p:sp>
      <p:sp>
        <p:nvSpPr>
          <p:cNvPr id="11" name="Date Placeholder 10"/>
          <p:cNvSpPr>
            <a:spLocks noGrp="1"/>
          </p:cNvSpPr>
          <p:nvPr>
            <p:ph type="dt" sz="half" idx="10"/>
          </p:nvPr>
        </p:nvSpPr>
        <p:spPr/>
        <p:txBody>
          <a:bodyPr/>
          <a:lstStyle/>
          <a:p>
            <a:fld id="{6A8A57EE-B04B-40DF-AEE0-66F45F8BB37C}"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46</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34276197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object 3"/>
              <p:cNvSpPr txBox="1"/>
              <p:nvPr/>
            </p:nvSpPr>
            <p:spPr>
              <a:xfrm>
                <a:off x="609600" y="1524000"/>
                <a:ext cx="7772400" cy="4325608"/>
              </a:xfrm>
              <a:prstGeom prst="rect">
                <a:avLst/>
              </a:prstGeom>
            </p:spPr>
            <p:txBody>
              <a:bodyPr vert="horz" wrap="square" lIns="0" tIns="12700" rIns="0" bIns="0" rtlCol="0">
                <a:spAutoFit/>
              </a:bodyPr>
              <a:lstStyle/>
              <a:p>
                <a:pPr marL="12700" marR="5080">
                  <a:spcBef>
                    <a:spcPts val="100"/>
                  </a:spcBef>
                </a:pPr>
                <a:r>
                  <a:rPr lang="en-US" sz="2400" dirty="0" smtClean="0">
                    <a:latin typeface="Century Schoolbook"/>
                    <a:cs typeface="Century Schoolbook"/>
                  </a:rPr>
                  <a:t>Discrete Frequency Distribution:</a:t>
                </a:r>
              </a:p>
              <a:p>
                <a:pPr marL="12700" marR="5080">
                  <a:spcBef>
                    <a:spcPts val="100"/>
                  </a:spcBef>
                </a:pPr>
                <a:r>
                  <a:rPr lang="en-US" sz="2400" dirty="0" smtClean="0">
                    <a:latin typeface="Century Schoolbook"/>
                    <a:cs typeface="Century Schoolbook"/>
                  </a:rPr>
                  <a:t>Q2</a:t>
                </a:r>
                <a:r>
                  <a:rPr lang="en-US" sz="2400" dirty="0">
                    <a:latin typeface="Century Schoolbook"/>
                    <a:cs typeface="Century Schoolbook"/>
                  </a:rPr>
                  <a:t>: Find </a:t>
                </a:r>
                <a:r>
                  <a:rPr lang="en-US" sz="2400" spc="-5" dirty="0">
                    <a:latin typeface="Century Schoolbook"/>
                    <a:cs typeface="Century Schoolbook"/>
                  </a:rPr>
                  <a:t>the range </a:t>
                </a:r>
                <a:r>
                  <a:rPr lang="en-US" sz="2400" dirty="0">
                    <a:latin typeface="Century Schoolbook"/>
                    <a:cs typeface="Century Schoolbook"/>
                  </a:rPr>
                  <a:t>&amp;</a:t>
                </a:r>
                <a:r>
                  <a:rPr lang="en-US" sz="2400" spc="-5" dirty="0">
                    <a:latin typeface="Century Schoolbook"/>
                    <a:cs typeface="Century Schoolbook"/>
                  </a:rPr>
                  <a:t>Coefficient </a:t>
                </a:r>
                <a:r>
                  <a:rPr lang="en-US" sz="2400" dirty="0">
                    <a:latin typeface="Century Schoolbook"/>
                    <a:cs typeface="Century Schoolbook"/>
                  </a:rPr>
                  <a:t>of</a:t>
                </a:r>
                <a:r>
                  <a:rPr lang="en-US" sz="2400" spc="-70" dirty="0">
                    <a:latin typeface="Century Schoolbook"/>
                    <a:cs typeface="Century Schoolbook"/>
                  </a:rPr>
                  <a:t/>
                </a:r>
                <a:endParaRPr lang="en-US" sz="2400" spc="-70" dirty="0" smtClean="0">
                  <a:latin typeface="Century Schoolbook"/>
                  <a:cs typeface="Century Schoolbook"/>
                </a:endParaRPr>
              </a:p>
              <a:p>
                <a:pPr marL="12700" marR="5080">
                  <a:spcBef>
                    <a:spcPts val="100"/>
                  </a:spcBef>
                </a:pPr>
                <a:endParaRPr lang="en-US" sz="2400" spc="-70" dirty="0">
                  <a:latin typeface="Century Schoolbook"/>
                  <a:cs typeface="Century Schoolbook"/>
                </a:endParaRPr>
              </a:p>
              <a:p>
                <a:pPr marL="12700" marR="5080">
                  <a:spcBef>
                    <a:spcPts val="100"/>
                  </a:spcBef>
                </a:pPr>
                <a:endParaRPr lang="en-US" sz="2400" spc="-70" dirty="0" smtClean="0">
                  <a:latin typeface="Century Schoolbook"/>
                  <a:cs typeface="Century Schoolbook"/>
                </a:endParaRPr>
              </a:p>
              <a:p>
                <a:pPr marL="12700" marR="5080">
                  <a:spcBef>
                    <a:spcPts val="100"/>
                  </a:spcBef>
                </a:pPr>
                <a:r>
                  <a:rPr lang="en-US" sz="2400" spc="-70" dirty="0" smtClean="0">
                    <a:latin typeface="Century Schoolbook"/>
                    <a:cs typeface="Century Schoolbook"/>
                  </a:rPr>
                  <a:t>Solution:-</a:t>
                </a:r>
                <a:r>
                  <a:rPr lang="en-US" sz="2400" spc="-5" dirty="0" smtClean="0">
                    <a:latin typeface="Century Schoolbook"/>
                    <a:cs typeface="Century Schoolbook"/>
                  </a:rPr>
                  <a:t>(</a:t>
                </a:r>
                <a:r>
                  <a:rPr lang="en-US" sz="2400" spc="-5" dirty="0">
                    <a:latin typeface="Century Schoolbook"/>
                    <a:cs typeface="Century Schoolbook"/>
                  </a:rPr>
                  <a:t>Range)</a:t>
                </a:r>
                <a:r>
                  <a:rPr lang="en-US" sz="2400" dirty="0">
                    <a:latin typeface="Century Schoolbook"/>
                    <a:cs typeface="Century Schoolbook"/>
                  </a:rPr>
                  <a:t>R = L –</a:t>
                </a:r>
                <a:r>
                  <a:rPr lang="en-US" sz="2400" spc="-35" dirty="0">
                    <a:latin typeface="Century Schoolbook"/>
                    <a:cs typeface="Century Schoolbook"/>
                  </a:rPr>
                  <a:t/>
                </a:r>
                <a:r>
                  <a:rPr lang="en-US" sz="2400" dirty="0" smtClean="0">
                    <a:latin typeface="Century Schoolbook"/>
                    <a:cs typeface="Century Schoolbook"/>
                  </a:rPr>
                  <a:t>S=70-10=60</a:t>
                </a:r>
                <a:endParaRPr lang="en-US" sz="2400" dirty="0">
                  <a:latin typeface="Century Schoolbook"/>
                  <a:cs typeface="Century Schoolbook"/>
                </a:endParaRPr>
              </a:p>
              <a:p>
                <a:pPr marL="12700">
                  <a:lnSpc>
                    <a:spcPct val="100000"/>
                  </a:lnSpc>
                  <a:spcBef>
                    <a:spcPts val="600"/>
                  </a:spcBef>
                </a:pPr>
                <a:r>
                  <a:rPr lang="en-US" sz="2400" dirty="0">
                    <a:latin typeface="Century Schoolbook"/>
                    <a:cs typeface="Century Schoolbook"/>
                  </a:rPr>
                  <a:t>L = </a:t>
                </a:r>
                <a:r>
                  <a:rPr lang="en-US" sz="2400" spc="-5" dirty="0">
                    <a:latin typeface="Century Schoolbook"/>
                    <a:cs typeface="Century Schoolbook"/>
                  </a:rPr>
                  <a:t>Largest </a:t>
                </a:r>
                <a:r>
                  <a:rPr lang="en-US" sz="2400" spc="-5" dirty="0" smtClean="0">
                    <a:latin typeface="Century Schoolbook"/>
                    <a:cs typeface="Century Schoolbook"/>
                  </a:rPr>
                  <a:t>Value=70</a:t>
                </a:r>
                <a:endParaRPr lang="en-US" sz="2400" spc="-5" dirty="0">
                  <a:latin typeface="Century Schoolbook"/>
                  <a:cs typeface="Century Schoolbook"/>
                </a:endParaRPr>
              </a:p>
              <a:p>
                <a:pPr marL="12700">
                  <a:lnSpc>
                    <a:spcPct val="100000"/>
                  </a:lnSpc>
                  <a:spcBef>
                    <a:spcPts val="600"/>
                  </a:spcBef>
                </a:pPr>
                <a:r>
                  <a:rPr lang="en-US" sz="2400" dirty="0">
                    <a:latin typeface="Century Schoolbook"/>
                    <a:cs typeface="Century Schoolbook"/>
                  </a:rPr>
                  <a:t>S = Smallest</a:t>
                </a:r>
                <a:r>
                  <a:rPr lang="en-US" sz="2400" spc="-80" dirty="0">
                    <a:latin typeface="Century Schoolbook"/>
                    <a:cs typeface="Century Schoolbook"/>
                  </a:rPr>
                  <a:t/>
                </a:r>
                <a:r>
                  <a:rPr lang="en-US" sz="2400" spc="-5" dirty="0" smtClean="0">
                    <a:latin typeface="Century Schoolbook"/>
                    <a:cs typeface="Century Schoolbook"/>
                  </a:rPr>
                  <a:t>Value=10</a:t>
                </a:r>
                <a:endParaRPr lang="en-US" sz="2400" spc="-5" dirty="0">
                  <a:latin typeface="Century Schoolbook"/>
                  <a:cs typeface="Century Schoolbook"/>
                </a:endParaRPr>
              </a:p>
              <a:p>
                <a:pPr marL="12700">
                  <a:spcBef>
                    <a:spcPts val="600"/>
                  </a:spcBef>
                </a:pPr>
                <a:r>
                  <a:rPr lang="en-US" sz="2400" spc="-5" dirty="0">
                    <a:latin typeface="Century Schoolbook"/>
                    <a:cs typeface="Century Schoolbook"/>
                  </a:rPr>
                  <a:t>Coefficient </a:t>
                </a:r>
                <a:r>
                  <a:rPr lang="en-US" sz="2400" dirty="0">
                    <a:latin typeface="Century Schoolbook"/>
                    <a:cs typeface="Century Schoolbook"/>
                  </a:rPr>
                  <a:t>of </a:t>
                </a:r>
                <a:r>
                  <a:rPr lang="en-US" sz="2400" spc="-10" dirty="0">
                    <a:latin typeface="Century Schoolbook"/>
                    <a:cs typeface="Century Schoolbook"/>
                  </a:rPr>
                  <a:t>Range</a:t>
                </a:r>
                <a:r>
                  <a:rPr lang="en-US" sz="2400" spc="-70" dirty="0">
                    <a:latin typeface="Century Schoolbook"/>
                    <a:cs typeface="Century Schoolbook"/>
                  </a:rPr>
                  <a:t/>
                </a:r>
                <a:r>
                  <a:rPr lang="en-US" sz="2400" dirty="0">
                    <a:latin typeface="Century Schoolbook"/>
                    <a:cs typeface="Century Schoolbook"/>
                  </a:rPr>
                  <a:t>=</a:t>
                </a:r>
                <a14:m>
                  <m:oMath xmlns:m="http://schemas.openxmlformats.org/officeDocument/2006/math">
                    <m:f>
                      <m:fPr>
                        <m:ctrlPr>
                          <a:rPr lang="ar-AE" sz="2400" i="1">
                            <a:latin typeface="Cambria Math"/>
                          </a:rPr>
                        </m:ctrlPr>
                      </m:fPr>
                      <m:num>
                        <m:r>
                          <a:rPr lang="en-US" sz="2400" i="1">
                            <a:latin typeface="Cambria Math"/>
                          </a:rPr>
                          <m:t>𝐿</m:t>
                        </m:r>
                        <m:r>
                          <a:rPr lang="en-US" sz="2400" i="1">
                            <a:latin typeface="Cambria Math"/>
                          </a:rPr>
                          <m:t>−</m:t>
                        </m:r>
                        <m:r>
                          <a:rPr lang="en-US" sz="2400" i="1">
                            <a:latin typeface="Cambria Math"/>
                          </a:rPr>
                          <m:t>𝑆</m:t>
                        </m:r>
                      </m:num>
                      <m:den>
                        <m:r>
                          <a:rPr lang="en-US" sz="2400" i="1">
                            <a:latin typeface="Cambria Math"/>
                          </a:rPr>
                          <m:t>𝐿</m:t>
                        </m:r>
                        <m:r>
                          <a:rPr lang="en-US" sz="2400" i="1">
                            <a:latin typeface="Cambria Math"/>
                          </a:rPr>
                          <m:t>+</m:t>
                        </m:r>
                        <m:r>
                          <a:rPr lang="en-US" sz="2400" i="1">
                            <a:latin typeface="Cambria Math"/>
                          </a:rPr>
                          <m:t>𝑆</m:t>
                        </m:r>
                      </m:den>
                    </m:f>
                    <m:r>
                      <a:rPr lang="ar-AE" sz="2400" i="1">
                        <a:latin typeface="Cambria Math"/>
                      </a:rPr>
                      <m:t>=</m:t>
                    </m:r>
                    <m:f>
                      <m:fPr>
                        <m:ctrlPr>
                          <a:rPr lang="ar-AE" sz="2400" i="1">
                            <a:latin typeface="Cambria Math"/>
                          </a:rPr>
                        </m:ctrlPr>
                      </m:fPr>
                      <m:num>
                        <m:r>
                          <a:rPr lang="ar-AE" sz="2400" b="0" i="1" smtClean="0">
                            <a:latin typeface="Cambria Math"/>
                          </a:rPr>
                          <m:t>7</m:t>
                        </m:r>
                        <m:r>
                          <a:rPr lang="en-US" sz="2400" b="0" i="1" smtClean="0">
                            <a:latin typeface="Cambria Math"/>
                          </a:rPr>
                          <m:t>0</m:t>
                        </m:r>
                        <m:r>
                          <a:rPr lang="ar-AE" sz="2400" i="1">
                            <a:latin typeface="Cambria Math"/>
                          </a:rPr>
                          <m:t>−</m:t>
                        </m:r>
                        <m:r>
                          <a:rPr lang="ar-AE" sz="2400" i="1">
                            <a:latin typeface="Cambria Math"/>
                          </a:rPr>
                          <m:t>10</m:t>
                        </m:r>
                      </m:num>
                      <m:den>
                        <m:r>
                          <a:rPr lang="en-US" sz="2400" b="0" i="1" smtClean="0">
                            <a:latin typeface="Cambria Math"/>
                          </a:rPr>
                          <m:t>70</m:t>
                        </m:r>
                        <m:r>
                          <a:rPr lang="en-US" sz="2400" b="0" i="1" smtClean="0">
                            <a:latin typeface="Cambria Math"/>
                          </a:rPr>
                          <m:t>+</m:t>
                        </m:r>
                        <m:r>
                          <a:rPr lang="en-US" sz="2400" b="0" i="1" smtClean="0">
                            <a:latin typeface="Cambria Math"/>
                          </a:rPr>
                          <m:t>10</m:t>
                        </m:r>
                      </m:den>
                    </m:f>
                    <m:r>
                      <a:rPr lang="ar-AE" sz="2400" i="1">
                        <a:latin typeface="Cambria Math"/>
                      </a:rPr>
                      <m:t>=</m:t>
                    </m:r>
                    <m:f>
                      <m:fPr>
                        <m:ctrlPr>
                          <a:rPr lang="ar-AE" sz="2400" i="1">
                            <a:latin typeface="Cambria Math"/>
                          </a:rPr>
                        </m:ctrlPr>
                      </m:fPr>
                      <m:num>
                        <m:r>
                          <a:rPr lang="en-US" sz="2400" b="0" i="1" smtClean="0">
                            <a:latin typeface="Cambria Math"/>
                          </a:rPr>
                          <m:t>6</m:t>
                        </m:r>
                        <m:r>
                          <a:rPr lang="ar-AE" sz="2400" i="1">
                            <a:latin typeface="Cambria Math"/>
                          </a:rPr>
                          <m:t>0</m:t>
                        </m:r>
                      </m:num>
                      <m:den>
                        <m:r>
                          <a:rPr lang="en-US" sz="2400" b="0" i="1" smtClean="0">
                            <a:latin typeface="Cambria Math"/>
                          </a:rPr>
                          <m:t>80</m:t>
                        </m:r>
                      </m:den>
                    </m:f>
                    <m:r>
                      <a:rPr lang="ar-AE" sz="2400" i="1">
                        <a:latin typeface="Cambria Math"/>
                      </a:rPr>
                      <m:t>=</m:t>
                    </m:r>
                    <m:r>
                      <a:rPr lang="en-US" sz="2400" b="0" i="1" smtClean="0">
                        <a:latin typeface="Cambria Math"/>
                      </a:rPr>
                      <m:t>0</m:t>
                    </m:r>
                    <m:r>
                      <a:rPr lang="en-US" sz="2400" b="0" i="1" smtClean="0">
                        <a:latin typeface="Cambria Math"/>
                      </a:rPr>
                      <m:t>.</m:t>
                    </m:r>
                    <m:r>
                      <a:rPr lang="en-US" sz="2400" b="0" i="1" smtClean="0">
                        <a:latin typeface="Cambria Math"/>
                      </a:rPr>
                      <m:t>75</m:t>
                    </m:r>
                  </m:oMath>
                </a14:m>
                <a:endParaRPr lang="ar-AE" sz="2400" dirty="0">
                  <a:latin typeface="Century Schoolbook"/>
                  <a:cs typeface="Century Schoolbook"/>
                </a:endParaRPr>
              </a:p>
              <a:p>
                <a:pPr marL="12700">
                  <a:lnSpc>
                    <a:spcPct val="100000"/>
                  </a:lnSpc>
                  <a:spcBef>
                    <a:spcPts val="680"/>
                  </a:spcBef>
                </a:pPr>
                <a:endParaRPr lang="ar-AE" sz="2400" spc="-5" dirty="0" smtClean="0">
                  <a:latin typeface="Century Schoolbook"/>
                  <a:cs typeface="Century Schoolbook"/>
                </a:endParaRPr>
              </a:p>
              <a:p>
                <a:pPr marL="12700">
                  <a:lnSpc>
                    <a:spcPct val="100000"/>
                  </a:lnSpc>
                  <a:spcBef>
                    <a:spcPts val="680"/>
                  </a:spcBef>
                </a:pPr>
                <a:endParaRPr sz="2400" dirty="0">
                  <a:latin typeface="Century Schoolbook"/>
                  <a:cs typeface="Century Schoolbook"/>
                </a:endParaRPr>
              </a:p>
            </p:txBody>
          </p:sp>
        </mc:Choice>
        <mc:Fallback>
          <p:sp>
            <p:nvSpPr>
              <p:cNvPr id="3" name="object 3"/>
              <p:cNvSpPr txBox="1">
                <a:spLocks noRot="1" noChangeAspect="1" noMove="1" noResize="1" noEditPoints="1" noAdjustHandles="1" noChangeArrowheads="1" noChangeShapeType="1" noTextEdit="1"/>
              </p:cNvSpPr>
              <p:nvPr/>
            </p:nvSpPr>
            <p:spPr>
              <a:xfrm>
                <a:off x="609600" y="1524000"/>
                <a:ext cx="7772400" cy="4325608"/>
              </a:xfrm>
              <a:prstGeom prst="rect">
                <a:avLst/>
              </a:prstGeom>
              <a:blipFill rotWithShape="1">
                <a:blip r:embed="rId2"/>
                <a:stretch>
                  <a:fillRect l="-2196" t="-1831" b="-3380"/>
                </a:stretch>
              </a:blipFill>
            </p:spPr>
            <p:txBody>
              <a:bodyPr/>
              <a:lstStyle/>
              <a:p>
                <a:r>
                  <a:rPr lang="en-US">
                    <a:noFill/>
                  </a:rPr>
                  <a:t> </a:t>
                </a:r>
              </a:p>
            </p:txBody>
          </p:sp>
        </mc:Fallback>
      </mc:AlternateContent>
      <p:pic>
        <p:nvPicPr>
          <p:cNvPr id="9" name="Picture 8"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a:t>
            </a:r>
            <a:r>
              <a:rPr lang="en-US" sz="3200" spc="-315" dirty="0" smtClean="0"/>
              <a:t> </a:t>
            </a:r>
            <a:r>
              <a:rPr lang="en-US" sz="3200" spc="-5" dirty="0" smtClean="0"/>
              <a:t>RANGE</a:t>
            </a:r>
            <a:r>
              <a:rPr lang="en-US" sz="3200" dirty="0" smtClean="0"/>
              <a:t>(CO-1)</a:t>
            </a:r>
            <a:endParaRPr lang="en-US" sz="3200" dirty="0"/>
          </a:p>
        </p:txBody>
      </p:sp>
      <p:sp>
        <p:nvSpPr>
          <p:cNvPr id="11" name="Date Placeholder 10"/>
          <p:cNvSpPr>
            <a:spLocks noGrp="1"/>
          </p:cNvSpPr>
          <p:nvPr>
            <p:ph type="dt" sz="half" idx="10"/>
          </p:nvPr>
        </p:nvSpPr>
        <p:spPr/>
        <p:txBody>
          <a:bodyPr/>
          <a:lstStyle/>
          <a:p>
            <a:fld id="{94500748-8CB4-4C9A-B18E-E34B87A9017F}"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47</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pic>
        <p:nvPicPr>
          <p:cNvPr id="26624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 y="2376512"/>
            <a:ext cx="7467600"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266060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object 3"/>
              <p:cNvSpPr txBox="1"/>
              <p:nvPr/>
            </p:nvSpPr>
            <p:spPr>
              <a:xfrm>
                <a:off x="609600" y="1524000"/>
                <a:ext cx="7772400" cy="4710585"/>
              </a:xfrm>
              <a:prstGeom prst="rect">
                <a:avLst/>
              </a:prstGeom>
            </p:spPr>
            <p:txBody>
              <a:bodyPr vert="horz" wrap="square" lIns="0" tIns="12700" rIns="0" bIns="0" rtlCol="0">
                <a:spAutoFit/>
              </a:bodyPr>
              <a:lstStyle/>
              <a:p>
                <a:pPr marL="12700" marR="5080">
                  <a:spcBef>
                    <a:spcPts val="100"/>
                  </a:spcBef>
                </a:pPr>
                <a:r>
                  <a:rPr lang="en-US" sz="2400" dirty="0" smtClean="0">
                    <a:latin typeface="Century Schoolbook"/>
                    <a:cs typeface="Century Schoolbook"/>
                  </a:rPr>
                  <a:t>Continuous Frequency Distribution</a:t>
                </a:r>
              </a:p>
              <a:p>
                <a:pPr marL="12700" marR="5080">
                  <a:spcBef>
                    <a:spcPts val="100"/>
                  </a:spcBef>
                </a:pPr>
                <a:r>
                  <a:rPr lang="en-US" sz="2400" dirty="0" smtClean="0">
                    <a:latin typeface="Century Schoolbook"/>
                    <a:cs typeface="Century Schoolbook"/>
                  </a:rPr>
                  <a:t>Q3</a:t>
                </a:r>
                <a:r>
                  <a:rPr lang="en-US" sz="2400" dirty="0">
                    <a:latin typeface="Century Schoolbook"/>
                    <a:cs typeface="Century Schoolbook"/>
                  </a:rPr>
                  <a:t>: </a:t>
                </a:r>
                <a:r>
                  <a:rPr lang="en-US" sz="2400" spc="-5" dirty="0">
                    <a:latin typeface="Century Schoolbook"/>
                    <a:cs typeface="Century Schoolbook"/>
                  </a:rPr>
                  <a:t>Find the range </a:t>
                </a:r>
                <a:r>
                  <a:rPr lang="en-US" sz="2400" dirty="0">
                    <a:latin typeface="Century Schoolbook"/>
                    <a:cs typeface="Century Schoolbook"/>
                  </a:rPr>
                  <a:t>&amp;</a:t>
                </a:r>
                <a:r>
                  <a:rPr lang="en-US" sz="2400" spc="-5" dirty="0">
                    <a:latin typeface="Century Schoolbook"/>
                    <a:cs typeface="Century Schoolbook"/>
                  </a:rPr>
                  <a:t>Coefficient </a:t>
                </a:r>
                <a:r>
                  <a:rPr lang="en-US" sz="2400" dirty="0">
                    <a:latin typeface="Century Schoolbook"/>
                    <a:cs typeface="Century Schoolbook"/>
                  </a:rPr>
                  <a:t>of</a:t>
                </a:r>
                <a:r>
                  <a:rPr lang="en-US" sz="2400" spc="-50" dirty="0">
                    <a:latin typeface="Century Schoolbook"/>
                    <a:cs typeface="Century Schoolbook"/>
                  </a:rPr>
                  <a:t/>
                </a:r>
                <a:r>
                  <a:rPr lang="en-US" sz="2400" spc="-5" dirty="0">
                    <a:latin typeface="Century Schoolbook"/>
                    <a:cs typeface="Century Schoolbook"/>
                  </a:rPr>
                  <a:t>Range:</a:t>
                </a:r>
                <a:endParaRPr lang="en-US" sz="2400" dirty="0">
                  <a:latin typeface="Century Schoolbook"/>
                  <a:cs typeface="Century Schoolbook"/>
                </a:endParaRPr>
              </a:p>
              <a:p>
                <a:pPr marL="12700" marR="5080">
                  <a:spcBef>
                    <a:spcPts val="100"/>
                  </a:spcBef>
                </a:pPr>
                <a:endParaRPr lang="en-US" sz="2400" spc="-70" dirty="0" smtClean="0">
                  <a:latin typeface="Century Schoolbook"/>
                  <a:cs typeface="Century Schoolbook"/>
                </a:endParaRPr>
              </a:p>
              <a:p>
                <a:pPr marL="12700" marR="5080">
                  <a:spcBef>
                    <a:spcPts val="100"/>
                  </a:spcBef>
                </a:pPr>
                <a:endParaRPr lang="en-US" sz="2400" spc="-70" dirty="0">
                  <a:latin typeface="Century Schoolbook"/>
                  <a:cs typeface="Century Schoolbook"/>
                </a:endParaRPr>
              </a:p>
              <a:p>
                <a:pPr marL="12700" marR="5080">
                  <a:spcBef>
                    <a:spcPts val="100"/>
                  </a:spcBef>
                </a:pPr>
                <a:endParaRPr lang="en-US" sz="2400" spc="-70" dirty="0" smtClean="0">
                  <a:latin typeface="Century Schoolbook"/>
                  <a:cs typeface="Century Schoolbook"/>
                </a:endParaRPr>
              </a:p>
              <a:p>
                <a:pPr marL="12700" marR="5080">
                  <a:spcBef>
                    <a:spcPts val="100"/>
                  </a:spcBef>
                </a:pPr>
                <a:r>
                  <a:rPr lang="en-US" sz="2400" spc="-70" dirty="0" smtClean="0">
                    <a:latin typeface="Century Schoolbook"/>
                    <a:cs typeface="Century Schoolbook"/>
                  </a:rPr>
                  <a:t>Solution:-</a:t>
                </a:r>
                <a:r>
                  <a:rPr lang="en-US" sz="2400" dirty="0" smtClean="0">
                    <a:latin typeface="Century Schoolbook"/>
                    <a:cs typeface="Century Schoolbook"/>
                  </a:rPr>
                  <a:t>L </a:t>
                </a:r>
                <a:r>
                  <a:rPr lang="en-US" sz="2400" dirty="0">
                    <a:latin typeface="Century Schoolbook"/>
                    <a:cs typeface="Century Schoolbook"/>
                  </a:rPr>
                  <a:t>= </a:t>
                </a:r>
                <a:r>
                  <a:rPr lang="en-US" sz="2400" dirty="0" smtClean="0">
                    <a:latin typeface="Century Schoolbook"/>
                    <a:cs typeface="Century Schoolbook"/>
                  </a:rPr>
                  <a:t>Upper limit of </a:t>
                </a:r>
                <a:r>
                  <a:rPr lang="en-US" sz="2400" spc="-5" dirty="0" smtClean="0">
                    <a:latin typeface="Century Schoolbook"/>
                    <a:cs typeface="Century Schoolbook"/>
                  </a:rPr>
                  <a:t>Largest class=30</a:t>
                </a:r>
                <a:endParaRPr lang="en-US" sz="2400" spc="-5" dirty="0">
                  <a:latin typeface="Century Schoolbook"/>
                  <a:cs typeface="Century Schoolbook"/>
                </a:endParaRPr>
              </a:p>
              <a:p>
                <a:pPr marL="12700">
                  <a:lnSpc>
                    <a:spcPct val="100000"/>
                  </a:lnSpc>
                  <a:spcBef>
                    <a:spcPts val="600"/>
                  </a:spcBef>
                </a:pPr>
                <a:r>
                  <a:rPr lang="en-US" sz="2400" dirty="0">
                    <a:latin typeface="Century Schoolbook"/>
                    <a:cs typeface="Century Schoolbook"/>
                  </a:rPr>
                  <a:t>S </a:t>
                </a:r>
                <a:r>
                  <a:rPr lang="en-US" sz="2400" dirty="0" smtClean="0">
                    <a:latin typeface="Century Schoolbook"/>
                    <a:cs typeface="Century Schoolbook"/>
                  </a:rPr>
                  <a:t>=Lower limit of Smallest</a:t>
                </a:r>
                <a:r>
                  <a:rPr lang="en-US" sz="2400" spc="-80" dirty="0" smtClean="0">
                    <a:latin typeface="Century Schoolbook"/>
                    <a:cs typeface="Century Schoolbook"/>
                  </a:rPr>
                  <a:t/>
                </a:r>
                <a:r>
                  <a:rPr lang="en-US" sz="2400" spc="-5" dirty="0" smtClean="0">
                    <a:latin typeface="Century Schoolbook"/>
                    <a:cs typeface="Century Schoolbook"/>
                  </a:rPr>
                  <a:t>Value=5</a:t>
                </a:r>
              </a:p>
              <a:p>
                <a:pPr marL="12700">
                  <a:spcBef>
                    <a:spcPts val="600"/>
                  </a:spcBef>
                </a:pPr>
                <a:r>
                  <a:rPr lang="en-US" sz="2400" spc="-5" dirty="0">
                    <a:latin typeface="Century Schoolbook"/>
                    <a:cs typeface="Century Schoolbook"/>
                  </a:rPr>
                  <a:t>(Range)</a:t>
                </a:r>
                <a:r>
                  <a:rPr lang="en-US" sz="2400" dirty="0">
                    <a:latin typeface="Century Schoolbook"/>
                    <a:cs typeface="Century Schoolbook"/>
                  </a:rPr>
                  <a:t>R = L –</a:t>
                </a:r>
                <a:r>
                  <a:rPr lang="en-US" sz="2400" spc="-35" dirty="0">
                    <a:latin typeface="Century Schoolbook"/>
                    <a:cs typeface="Century Schoolbook"/>
                  </a:rPr>
                  <a:t/>
                </a:r>
                <a:r>
                  <a:rPr lang="en-US" sz="2400" dirty="0">
                    <a:latin typeface="Century Schoolbook"/>
                    <a:cs typeface="Century Schoolbook"/>
                  </a:rPr>
                  <a:t>S=30-5=25</a:t>
                </a:r>
              </a:p>
              <a:p>
                <a:pPr marL="12700">
                  <a:spcBef>
                    <a:spcPts val="600"/>
                  </a:spcBef>
                </a:pPr>
                <a:r>
                  <a:rPr lang="en-US" sz="2400" spc="-5" dirty="0" smtClean="0">
                    <a:latin typeface="Century Schoolbook"/>
                    <a:cs typeface="Century Schoolbook"/>
                  </a:rPr>
                  <a:t>Coefficient </a:t>
                </a:r>
                <a:r>
                  <a:rPr lang="en-US" sz="2400" dirty="0">
                    <a:latin typeface="Century Schoolbook"/>
                    <a:cs typeface="Century Schoolbook"/>
                  </a:rPr>
                  <a:t>of </a:t>
                </a:r>
                <a:r>
                  <a:rPr lang="en-US" sz="2400" spc="-10" dirty="0">
                    <a:latin typeface="Century Schoolbook"/>
                    <a:cs typeface="Century Schoolbook"/>
                  </a:rPr>
                  <a:t>Range</a:t>
                </a:r>
                <a:r>
                  <a:rPr lang="en-US" sz="2400" spc="-70" dirty="0">
                    <a:latin typeface="Century Schoolbook"/>
                    <a:cs typeface="Century Schoolbook"/>
                  </a:rPr>
                  <a:t/>
                </a:r>
                <a:r>
                  <a:rPr lang="en-US" sz="2400" dirty="0">
                    <a:latin typeface="Century Schoolbook"/>
                    <a:cs typeface="Century Schoolbook"/>
                  </a:rPr>
                  <a:t>=</a:t>
                </a:r>
                <a14:m>
                  <m:oMath xmlns:m="http://schemas.openxmlformats.org/officeDocument/2006/math">
                    <m:f>
                      <m:fPr>
                        <m:ctrlPr>
                          <a:rPr lang="ar-AE" sz="2400" i="1">
                            <a:latin typeface="Cambria Math"/>
                          </a:rPr>
                        </m:ctrlPr>
                      </m:fPr>
                      <m:num>
                        <m:r>
                          <a:rPr lang="en-US" sz="2400" i="1">
                            <a:latin typeface="Cambria Math"/>
                          </a:rPr>
                          <m:t>𝐿</m:t>
                        </m:r>
                        <m:r>
                          <a:rPr lang="en-US" sz="2400" i="1">
                            <a:latin typeface="Cambria Math"/>
                          </a:rPr>
                          <m:t>−</m:t>
                        </m:r>
                        <m:r>
                          <a:rPr lang="en-US" sz="2400" i="1">
                            <a:latin typeface="Cambria Math"/>
                          </a:rPr>
                          <m:t>𝑆</m:t>
                        </m:r>
                      </m:num>
                      <m:den>
                        <m:r>
                          <a:rPr lang="en-US" sz="2400" i="1">
                            <a:latin typeface="Cambria Math"/>
                          </a:rPr>
                          <m:t>𝐿</m:t>
                        </m:r>
                        <m:r>
                          <a:rPr lang="en-US" sz="2400" i="1">
                            <a:latin typeface="Cambria Math"/>
                          </a:rPr>
                          <m:t>+</m:t>
                        </m:r>
                        <m:r>
                          <a:rPr lang="en-US" sz="2400" i="1">
                            <a:latin typeface="Cambria Math"/>
                          </a:rPr>
                          <m:t>𝑆</m:t>
                        </m:r>
                      </m:den>
                    </m:f>
                    <m:r>
                      <a:rPr lang="en-US" sz="2400" i="1">
                        <a:latin typeface="Cambria Math"/>
                      </a:rPr>
                      <m:t>=</m:t>
                    </m:r>
                    <m:f>
                      <m:fPr>
                        <m:ctrlPr>
                          <a:rPr lang="ar-AE" sz="2400" i="1">
                            <a:latin typeface="Cambria Math"/>
                          </a:rPr>
                        </m:ctrlPr>
                      </m:fPr>
                      <m:num>
                        <m:r>
                          <a:rPr lang="en-US" sz="2400" i="1">
                            <a:latin typeface="Cambria Math"/>
                          </a:rPr>
                          <m:t>3</m:t>
                        </m:r>
                        <m:r>
                          <a:rPr lang="en-US" sz="2400" b="0" i="1" smtClean="0">
                            <a:latin typeface="Cambria Math"/>
                          </a:rPr>
                          <m:t>0</m:t>
                        </m:r>
                        <m:r>
                          <a:rPr lang="en-US" sz="2400" i="1">
                            <a:latin typeface="Cambria Math"/>
                          </a:rPr>
                          <m:t>−</m:t>
                        </m:r>
                        <m:r>
                          <a:rPr lang="en-US" sz="2400" i="1">
                            <a:latin typeface="Cambria Math"/>
                          </a:rPr>
                          <m:t>5</m:t>
                        </m:r>
                      </m:num>
                      <m:den>
                        <m:r>
                          <a:rPr lang="en-US" sz="2400" i="1">
                            <a:latin typeface="Cambria Math"/>
                          </a:rPr>
                          <m:t>3</m:t>
                        </m:r>
                        <m:r>
                          <a:rPr lang="en-US" sz="2400" b="0" i="1" smtClean="0">
                            <a:latin typeface="Cambria Math"/>
                          </a:rPr>
                          <m:t>0</m:t>
                        </m:r>
                        <m:r>
                          <a:rPr lang="en-US" sz="2400" i="1">
                            <a:latin typeface="Cambria Math"/>
                          </a:rPr>
                          <m:t>+</m:t>
                        </m:r>
                        <m:r>
                          <a:rPr lang="en-US" sz="2400" i="1">
                            <a:latin typeface="Cambria Math"/>
                          </a:rPr>
                          <m:t>5</m:t>
                        </m:r>
                      </m:den>
                    </m:f>
                    <m:r>
                      <a:rPr lang="en-US" sz="2400" i="1">
                        <a:latin typeface="Cambria Math"/>
                      </a:rPr>
                      <m:t>=</m:t>
                    </m:r>
                    <m:f>
                      <m:fPr>
                        <m:ctrlPr>
                          <a:rPr lang="ar-AE" sz="2400" i="1">
                            <a:latin typeface="Cambria Math"/>
                          </a:rPr>
                        </m:ctrlPr>
                      </m:fPr>
                      <m:num>
                        <m:r>
                          <a:rPr lang="en-US" sz="2400" i="1">
                            <a:latin typeface="Cambria Math"/>
                          </a:rPr>
                          <m:t>2</m:t>
                        </m:r>
                        <m:r>
                          <a:rPr lang="en-US" sz="2400" b="0" i="1" smtClean="0">
                            <a:latin typeface="Cambria Math"/>
                          </a:rPr>
                          <m:t>5</m:t>
                        </m:r>
                      </m:num>
                      <m:den>
                        <m:r>
                          <a:rPr lang="en-US" sz="2400" b="0" i="1" smtClean="0">
                            <a:latin typeface="Cambria Math"/>
                          </a:rPr>
                          <m:t>35</m:t>
                        </m:r>
                      </m:den>
                    </m:f>
                    <m:r>
                      <a:rPr lang="en-US" sz="2400" i="1">
                        <a:latin typeface="Cambria Math"/>
                      </a:rPr>
                      <m:t>=</m:t>
                    </m:r>
                    <m:f>
                      <m:fPr>
                        <m:ctrlPr>
                          <a:rPr lang="ar-AE" sz="2400" i="1">
                            <a:latin typeface="Cambria Math"/>
                          </a:rPr>
                        </m:ctrlPr>
                      </m:fPr>
                      <m:num>
                        <m:r>
                          <a:rPr lang="en-US" sz="2400" i="1">
                            <a:latin typeface="Cambria Math"/>
                          </a:rPr>
                          <m:t>5</m:t>
                        </m:r>
                      </m:num>
                      <m:den>
                        <m:r>
                          <a:rPr lang="en-US" sz="2400" b="0" i="1" smtClean="0">
                            <a:latin typeface="Cambria Math"/>
                          </a:rPr>
                          <m:t>7</m:t>
                        </m:r>
                      </m:den>
                    </m:f>
                    <m:r>
                      <a:rPr lang="en-US" sz="2400" b="0" i="1" smtClean="0">
                        <a:latin typeface="Cambria Math"/>
                      </a:rPr>
                      <m:t>=</m:t>
                    </m:r>
                    <m:r>
                      <a:rPr lang="en-US" sz="2400" i="1">
                        <a:latin typeface="Cambria Math"/>
                      </a:rPr>
                      <m:t>0</m:t>
                    </m:r>
                    <m:r>
                      <a:rPr lang="en-US" sz="2400" i="1">
                        <a:latin typeface="Cambria Math"/>
                      </a:rPr>
                      <m:t>.</m:t>
                    </m:r>
                    <m:r>
                      <a:rPr lang="en-US" sz="2400" b="0" i="1" smtClean="0">
                        <a:latin typeface="Cambria Math"/>
                      </a:rPr>
                      <m:t>71</m:t>
                    </m:r>
                    <m:r>
                      <a:rPr lang="en-US" sz="2400" i="1">
                        <a:latin typeface="Cambria Math"/>
                      </a:rPr>
                      <m:t>4</m:t>
                    </m:r>
                  </m:oMath>
                </a14:m>
                <a:endParaRPr lang="ar-AE" sz="2400" dirty="0">
                  <a:latin typeface="Century Schoolbook"/>
                  <a:cs typeface="Century Schoolbook"/>
                </a:endParaRPr>
              </a:p>
              <a:p>
                <a:pPr marL="12700">
                  <a:lnSpc>
                    <a:spcPct val="100000"/>
                  </a:lnSpc>
                  <a:spcBef>
                    <a:spcPts val="680"/>
                  </a:spcBef>
                </a:pPr>
                <a:endParaRPr lang="en-US" sz="2400" spc="-5" dirty="0" smtClean="0">
                  <a:latin typeface="Century Schoolbook"/>
                  <a:cs typeface="Century Schoolbook"/>
                </a:endParaRPr>
              </a:p>
              <a:p>
                <a:pPr marL="12700">
                  <a:lnSpc>
                    <a:spcPct val="100000"/>
                  </a:lnSpc>
                  <a:spcBef>
                    <a:spcPts val="680"/>
                  </a:spcBef>
                </a:pPr>
                <a:endParaRPr sz="2400" dirty="0">
                  <a:latin typeface="Century Schoolbook"/>
                  <a:cs typeface="Century Schoolbook"/>
                </a:endParaRPr>
              </a:p>
            </p:txBody>
          </p:sp>
        </mc:Choice>
        <mc:Fallback>
          <p:sp>
            <p:nvSpPr>
              <p:cNvPr id="3" name="object 3"/>
              <p:cNvSpPr txBox="1">
                <a:spLocks noRot="1" noChangeAspect="1" noMove="1" noResize="1" noEditPoints="1" noAdjustHandles="1" noChangeArrowheads="1" noChangeShapeType="1" noTextEdit="1"/>
              </p:cNvSpPr>
              <p:nvPr/>
            </p:nvSpPr>
            <p:spPr>
              <a:xfrm>
                <a:off x="609600" y="1524000"/>
                <a:ext cx="7772400" cy="4710585"/>
              </a:xfrm>
              <a:prstGeom prst="rect">
                <a:avLst/>
              </a:prstGeom>
              <a:blipFill rotWithShape="1">
                <a:blip r:embed="rId2"/>
                <a:stretch>
                  <a:fillRect l="-2196" t="-1682" b="-2975"/>
                </a:stretch>
              </a:blipFill>
            </p:spPr>
            <p:txBody>
              <a:bodyPr/>
              <a:lstStyle/>
              <a:p>
                <a:r>
                  <a:rPr lang="en-US">
                    <a:noFill/>
                  </a:rPr>
                  <a:t> </a:t>
                </a:r>
              </a:p>
            </p:txBody>
          </p:sp>
        </mc:Fallback>
      </mc:AlternateContent>
      <p:graphicFrame>
        <p:nvGraphicFramePr>
          <p:cNvPr id="8" name="object 8"/>
          <p:cNvGraphicFramePr>
            <a:graphicFrameLocks noGrp="1"/>
          </p:cNvGraphicFramePr>
          <p:nvPr>
            <p:extLst>
              <p:ext uri="{D42A27DB-BD31-4B8C-83A1-F6EECF244321}">
                <p14:modId xmlns:p14="http://schemas.microsoft.com/office/powerpoint/2010/main" xmlns="" val="2437188392"/>
              </p:ext>
            </p:extLst>
          </p:nvPr>
        </p:nvGraphicFramePr>
        <p:xfrm>
          <a:off x="609600" y="2514600"/>
          <a:ext cx="7010400" cy="613410"/>
        </p:xfrm>
        <a:graphic>
          <a:graphicData uri="http://schemas.openxmlformats.org/drawingml/2006/table">
            <a:tbl>
              <a:tblPr firstRow="1" bandRow="1">
                <a:tableStyleId>{2D5ABB26-0587-4C30-8999-92F81FD0307C}</a:tableStyleId>
              </a:tblPr>
              <a:tblGrid>
                <a:gridCol w="1168400"/>
                <a:gridCol w="1168400"/>
                <a:gridCol w="1168400"/>
                <a:gridCol w="1168400"/>
                <a:gridCol w="1168400"/>
                <a:gridCol w="1168400"/>
              </a:tblGrid>
              <a:tr h="306705">
                <a:tc>
                  <a:txBody>
                    <a:bodyPr/>
                    <a:lstStyle/>
                    <a:p>
                      <a:pPr algn="ctr">
                        <a:lnSpc>
                          <a:spcPct val="100000"/>
                        </a:lnSpc>
                        <a:spcBef>
                          <a:spcPts val="330"/>
                        </a:spcBef>
                      </a:pPr>
                      <a:r>
                        <a:rPr sz="1400" b="1" dirty="0">
                          <a:solidFill>
                            <a:srgbClr val="FFFFFF"/>
                          </a:solidFill>
                          <a:latin typeface="Century Schoolbook"/>
                          <a:cs typeface="Century Schoolbook"/>
                        </a:rPr>
                        <a:t>Size</a:t>
                      </a:r>
                      <a:endParaRPr sz="1400" dirty="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5-10</a:t>
                      </a:r>
                      <a:endParaRPr sz="1400" dirty="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30"/>
                        </a:spcBef>
                      </a:pPr>
                      <a:r>
                        <a:rPr sz="1400" b="1" spc="-5" dirty="0">
                          <a:solidFill>
                            <a:srgbClr val="FFFFFF"/>
                          </a:solidFill>
                          <a:latin typeface="Century Schoolbook"/>
                          <a:cs typeface="Century Schoolbook"/>
                        </a:rPr>
                        <a:t>10-15</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15-20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30"/>
                        </a:spcBef>
                      </a:pPr>
                      <a:r>
                        <a:rPr sz="1400" b="1" spc="-5" dirty="0">
                          <a:solidFill>
                            <a:srgbClr val="FFFFFF"/>
                          </a:solidFill>
                          <a:latin typeface="Century Schoolbook"/>
                          <a:cs typeface="Century Schoolbook"/>
                        </a:rPr>
                        <a:t>20-25</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2540" algn="ctr">
                        <a:lnSpc>
                          <a:spcPct val="100000"/>
                        </a:lnSpc>
                        <a:spcBef>
                          <a:spcPts val="330"/>
                        </a:spcBef>
                      </a:pPr>
                      <a:r>
                        <a:rPr sz="1400" b="1" spc="-5" dirty="0">
                          <a:solidFill>
                            <a:srgbClr val="FFFFFF"/>
                          </a:solidFill>
                          <a:latin typeface="Century Schoolbook"/>
                          <a:cs typeface="Century Schoolbook"/>
                        </a:rPr>
                        <a:t>25-30</a:t>
                      </a:r>
                      <a:endParaRPr sz="1400" dirty="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r>
              <a:tr h="306705">
                <a:tc>
                  <a:txBody>
                    <a:bodyPr/>
                    <a:lstStyle/>
                    <a:p>
                      <a:pPr marL="635" algn="ctr">
                        <a:lnSpc>
                          <a:spcPct val="100000"/>
                        </a:lnSpc>
                        <a:spcBef>
                          <a:spcPts val="334"/>
                        </a:spcBef>
                      </a:pPr>
                      <a:r>
                        <a:rPr sz="1400" i="1" dirty="0">
                          <a:latin typeface="Century Schoolbook"/>
                          <a:cs typeface="Century Schoolbook"/>
                        </a:rPr>
                        <a:t>F</a:t>
                      </a:r>
                      <a:endParaRPr sz="1400">
                        <a:latin typeface="Century Schoolbook"/>
                        <a:cs typeface="Century Schoolbook"/>
                      </a:endParaRPr>
                    </a:p>
                  </a:txBody>
                  <a:tcPr marL="0" marR="0" marT="3190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algn="ctr">
                        <a:lnSpc>
                          <a:spcPct val="100000"/>
                        </a:lnSpc>
                        <a:spcBef>
                          <a:spcPts val="345"/>
                        </a:spcBef>
                      </a:pPr>
                      <a:r>
                        <a:rPr sz="1400" dirty="0">
                          <a:latin typeface="Century Schoolbook"/>
                          <a:cs typeface="Century Schoolbook"/>
                        </a:rPr>
                        <a:t>4</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635" algn="ctr">
                        <a:lnSpc>
                          <a:spcPct val="100000"/>
                        </a:lnSpc>
                        <a:spcBef>
                          <a:spcPts val="345"/>
                        </a:spcBef>
                      </a:pPr>
                      <a:r>
                        <a:rPr sz="1400" dirty="0">
                          <a:latin typeface="Century Schoolbook"/>
                          <a:cs typeface="Century Schoolbook"/>
                        </a:rPr>
                        <a:t>9</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45"/>
                        </a:spcBef>
                      </a:pPr>
                      <a:r>
                        <a:rPr sz="1400" spc="-10" dirty="0">
                          <a:latin typeface="Century Schoolbook"/>
                          <a:cs typeface="Century Schoolbook"/>
                        </a:rPr>
                        <a:t>15</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2540" algn="ctr">
                        <a:lnSpc>
                          <a:spcPct val="100000"/>
                        </a:lnSpc>
                        <a:spcBef>
                          <a:spcPts val="345"/>
                        </a:spcBef>
                      </a:pPr>
                      <a:r>
                        <a:rPr sz="1400" spc="-10" dirty="0">
                          <a:latin typeface="Century Schoolbook"/>
                          <a:cs typeface="Century Schoolbook"/>
                        </a:rPr>
                        <a:t>30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2540" algn="ctr">
                        <a:lnSpc>
                          <a:spcPct val="100000"/>
                        </a:lnSpc>
                        <a:spcBef>
                          <a:spcPts val="345"/>
                        </a:spcBef>
                      </a:pPr>
                      <a:r>
                        <a:rPr sz="1400" spc="-10" dirty="0">
                          <a:latin typeface="Century Schoolbook"/>
                          <a:cs typeface="Century Schoolbook"/>
                        </a:rPr>
                        <a:t>40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r>
            </a:tbl>
          </a:graphicData>
        </a:graphic>
      </p:graphicFrame>
      <p:pic>
        <p:nvPicPr>
          <p:cNvPr id="9" name="Picture 8"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a:t>
            </a:r>
            <a:r>
              <a:rPr lang="en-US" sz="3200" spc="-315" dirty="0" smtClean="0"/>
              <a:t> </a:t>
            </a:r>
            <a:r>
              <a:rPr lang="en-US" sz="3200" spc="-5" dirty="0" smtClean="0"/>
              <a:t>RANGE</a:t>
            </a:r>
            <a:r>
              <a:rPr lang="en-US" sz="3200" dirty="0" smtClean="0"/>
              <a:t>(CO-1)</a:t>
            </a:r>
            <a:endParaRPr lang="en-US" sz="3200" dirty="0"/>
          </a:p>
        </p:txBody>
      </p:sp>
      <p:sp>
        <p:nvSpPr>
          <p:cNvPr id="11" name="Date Placeholder 10"/>
          <p:cNvSpPr>
            <a:spLocks noGrp="1"/>
          </p:cNvSpPr>
          <p:nvPr>
            <p:ph type="dt" sz="half" idx="10"/>
          </p:nvPr>
        </p:nvSpPr>
        <p:spPr/>
        <p:txBody>
          <a:bodyPr/>
          <a:lstStyle/>
          <a:p>
            <a:fld id="{1F95E01E-0F17-4234-B2D6-C17D5C9F7F4F}"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48</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9172830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600" y="1524000"/>
            <a:ext cx="6947534" cy="2128788"/>
          </a:xfrm>
          <a:prstGeom prst="rect">
            <a:avLst/>
          </a:prstGeom>
        </p:spPr>
        <p:txBody>
          <a:bodyPr vert="horz" wrap="square" lIns="0" tIns="12700" rIns="0" bIns="0" rtlCol="0">
            <a:spAutoFit/>
          </a:bodyPr>
          <a:lstStyle/>
          <a:p>
            <a:pPr marL="12700">
              <a:spcBef>
                <a:spcPts val="680"/>
              </a:spcBef>
            </a:pPr>
            <a:r>
              <a:rPr lang="en-US" sz="2400" dirty="0">
                <a:latin typeface="Century Schoolbook"/>
                <a:cs typeface="Century Schoolbook"/>
              </a:rPr>
              <a:t>Q1: Find </a:t>
            </a:r>
            <a:r>
              <a:rPr lang="en-US" sz="2400" spc="-5" dirty="0">
                <a:latin typeface="Century Schoolbook"/>
                <a:cs typeface="Century Schoolbook"/>
              </a:rPr>
              <a:t>the range </a:t>
            </a:r>
            <a:r>
              <a:rPr lang="en-US" sz="2400" dirty="0">
                <a:latin typeface="Century Schoolbook"/>
                <a:cs typeface="Century Schoolbook"/>
              </a:rPr>
              <a:t>&amp; </a:t>
            </a:r>
            <a:r>
              <a:rPr lang="en-US" sz="2400" spc="-5" dirty="0">
                <a:latin typeface="Century Schoolbook"/>
                <a:cs typeface="Century Schoolbook"/>
              </a:rPr>
              <a:t>Coefficient </a:t>
            </a:r>
            <a:r>
              <a:rPr lang="en-US" sz="2400" dirty="0">
                <a:latin typeface="Century Schoolbook"/>
                <a:cs typeface="Century Schoolbook"/>
              </a:rPr>
              <a:t>of </a:t>
            </a:r>
            <a:r>
              <a:rPr lang="en-US" sz="2400" spc="-10" dirty="0">
                <a:latin typeface="Century Schoolbook"/>
                <a:cs typeface="Century Schoolbook"/>
              </a:rPr>
              <a:t>Range </a:t>
            </a:r>
            <a:r>
              <a:rPr lang="en-US" sz="2400" dirty="0">
                <a:latin typeface="Century Schoolbook"/>
                <a:cs typeface="Century Schoolbook"/>
              </a:rPr>
              <a:t>for </a:t>
            </a:r>
            <a:r>
              <a:rPr lang="en-US" sz="2400" spc="-5" dirty="0">
                <a:latin typeface="Century Schoolbook"/>
                <a:cs typeface="Century Schoolbook"/>
              </a:rPr>
              <a:t>the  </a:t>
            </a:r>
            <a:r>
              <a:rPr lang="en-US" sz="2400" dirty="0">
                <a:latin typeface="Century Schoolbook"/>
                <a:cs typeface="Century Schoolbook"/>
              </a:rPr>
              <a:t>following </a:t>
            </a:r>
            <a:r>
              <a:rPr lang="en-US" sz="2400" spc="-5" dirty="0">
                <a:latin typeface="Century Schoolbook"/>
                <a:cs typeface="Century Schoolbook"/>
              </a:rPr>
              <a:t>data: </a:t>
            </a:r>
            <a:r>
              <a:rPr lang="en-US" sz="2400" spc="-5" dirty="0" smtClean="0">
                <a:latin typeface="Century Schoolbook"/>
                <a:cs typeface="Century Schoolbook"/>
              </a:rPr>
              <a:t>25, 38, 45</a:t>
            </a:r>
            <a:r>
              <a:rPr lang="en-US" sz="2400" spc="-5" dirty="0">
                <a:latin typeface="Century Schoolbook"/>
                <a:cs typeface="Century Schoolbook"/>
              </a:rPr>
              <a:t>, 30,</a:t>
            </a:r>
            <a:r>
              <a:rPr lang="en-US" sz="2400" spc="-70" dirty="0">
                <a:latin typeface="Century Schoolbook"/>
                <a:cs typeface="Century Schoolbook"/>
              </a:rPr>
              <a:t> </a:t>
            </a:r>
            <a:r>
              <a:rPr lang="en-US" sz="2400" spc="-5" dirty="0">
                <a:latin typeface="Century Schoolbook"/>
                <a:cs typeface="Century Schoolbook"/>
              </a:rPr>
              <a:t>15</a:t>
            </a:r>
          </a:p>
          <a:p>
            <a:pPr marL="12700">
              <a:lnSpc>
                <a:spcPct val="100000"/>
              </a:lnSpc>
              <a:spcBef>
                <a:spcPts val="680"/>
              </a:spcBef>
            </a:pPr>
            <a:r>
              <a:rPr lang="en-US" sz="2400" dirty="0" smtClean="0">
                <a:latin typeface="Century Schoolbook"/>
                <a:cs typeface="Century Schoolbook"/>
              </a:rPr>
              <a:t>					Ans:30,0.5</a:t>
            </a:r>
          </a:p>
          <a:p>
            <a:pPr marL="12700">
              <a:lnSpc>
                <a:spcPct val="100000"/>
              </a:lnSpc>
              <a:spcBef>
                <a:spcPts val="680"/>
              </a:spcBef>
            </a:pPr>
            <a:r>
              <a:rPr sz="2400" dirty="0" smtClean="0">
                <a:latin typeface="Century Schoolbook"/>
                <a:cs typeface="Century Schoolbook"/>
              </a:rPr>
              <a:t>Q2</a:t>
            </a:r>
            <a:r>
              <a:rPr sz="2400" dirty="0">
                <a:latin typeface="Century Schoolbook"/>
                <a:cs typeface="Century Schoolbook"/>
              </a:rPr>
              <a:t>: Find </a:t>
            </a:r>
            <a:r>
              <a:rPr sz="2400" spc="-5" dirty="0">
                <a:latin typeface="Century Schoolbook"/>
                <a:cs typeface="Century Schoolbook"/>
              </a:rPr>
              <a:t>the range </a:t>
            </a:r>
            <a:r>
              <a:rPr sz="2400" dirty="0">
                <a:latin typeface="Century Schoolbook"/>
                <a:cs typeface="Century Schoolbook"/>
              </a:rPr>
              <a:t>&amp; </a:t>
            </a:r>
            <a:r>
              <a:rPr sz="2400" spc="-5" dirty="0">
                <a:latin typeface="Century Schoolbook"/>
                <a:cs typeface="Century Schoolbook"/>
              </a:rPr>
              <a:t>Coefficient </a:t>
            </a:r>
            <a:r>
              <a:rPr sz="2400" dirty="0">
                <a:latin typeface="Century Schoolbook"/>
                <a:cs typeface="Century Schoolbook"/>
              </a:rPr>
              <a:t>of</a:t>
            </a:r>
            <a:r>
              <a:rPr sz="2400" spc="-70" dirty="0">
                <a:latin typeface="Century Schoolbook"/>
                <a:cs typeface="Century Schoolbook"/>
              </a:rPr>
              <a:t> </a:t>
            </a:r>
            <a:r>
              <a:rPr sz="2400" spc="-5" dirty="0">
                <a:latin typeface="Century Schoolbook"/>
                <a:cs typeface="Century Schoolbook"/>
              </a:rPr>
              <a:t>Range</a:t>
            </a:r>
            <a:r>
              <a:rPr sz="2400" spc="-5" dirty="0" smtClean="0">
                <a:latin typeface="Century Schoolbook"/>
                <a:cs typeface="Century Schoolbook"/>
              </a:rPr>
              <a:t>:</a:t>
            </a:r>
            <a:endParaRPr lang="en-US" sz="2400" spc="-5" dirty="0" smtClean="0">
              <a:latin typeface="Century Schoolbook"/>
              <a:cs typeface="Century Schoolbook"/>
            </a:endParaRPr>
          </a:p>
          <a:p>
            <a:pPr marL="12700">
              <a:lnSpc>
                <a:spcPct val="100000"/>
              </a:lnSpc>
              <a:spcBef>
                <a:spcPts val="680"/>
              </a:spcBef>
            </a:pPr>
            <a:endParaRPr sz="2400" dirty="0">
              <a:latin typeface="Century Schoolbook"/>
              <a:cs typeface="Century Schoolbook"/>
            </a:endParaRPr>
          </a:p>
        </p:txBody>
      </p:sp>
      <p:sp>
        <p:nvSpPr>
          <p:cNvPr id="4" name="object 4"/>
          <p:cNvSpPr txBox="1"/>
          <p:nvPr/>
        </p:nvSpPr>
        <p:spPr>
          <a:xfrm>
            <a:off x="762000" y="3962400"/>
            <a:ext cx="7017384" cy="914353"/>
          </a:xfrm>
          <a:prstGeom prst="rect">
            <a:avLst/>
          </a:prstGeom>
        </p:spPr>
        <p:txBody>
          <a:bodyPr vert="horz" wrap="square" lIns="0" tIns="85090" rIns="0" bIns="0" rtlCol="0">
            <a:spAutoFit/>
          </a:bodyPr>
          <a:lstStyle/>
          <a:p>
            <a:pPr marL="12700">
              <a:lnSpc>
                <a:spcPct val="100000"/>
              </a:lnSpc>
              <a:spcBef>
                <a:spcPts val="685"/>
              </a:spcBef>
            </a:pPr>
            <a:r>
              <a:rPr sz="2400" dirty="0" smtClean="0">
                <a:latin typeface="Century Schoolbook"/>
                <a:cs typeface="Century Schoolbook"/>
              </a:rPr>
              <a:t>Q3</a:t>
            </a:r>
            <a:r>
              <a:rPr sz="2400" dirty="0">
                <a:latin typeface="Century Schoolbook"/>
                <a:cs typeface="Century Schoolbook"/>
              </a:rPr>
              <a:t>: </a:t>
            </a:r>
            <a:r>
              <a:rPr sz="2400" spc="-5" dirty="0">
                <a:latin typeface="Century Schoolbook"/>
                <a:cs typeface="Century Schoolbook"/>
              </a:rPr>
              <a:t>Find the range </a:t>
            </a:r>
            <a:r>
              <a:rPr sz="2400" dirty="0">
                <a:latin typeface="Century Schoolbook"/>
                <a:cs typeface="Century Schoolbook"/>
              </a:rPr>
              <a:t>&amp; </a:t>
            </a:r>
            <a:r>
              <a:rPr sz="2400" spc="-5" dirty="0">
                <a:latin typeface="Century Schoolbook"/>
                <a:cs typeface="Century Schoolbook"/>
              </a:rPr>
              <a:t>Coefficient </a:t>
            </a:r>
            <a:r>
              <a:rPr sz="2400" dirty="0">
                <a:latin typeface="Century Schoolbook"/>
                <a:cs typeface="Century Schoolbook"/>
              </a:rPr>
              <a:t>of</a:t>
            </a:r>
            <a:r>
              <a:rPr sz="2400" spc="-50" dirty="0">
                <a:latin typeface="Century Schoolbook"/>
                <a:cs typeface="Century Schoolbook"/>
              </a:rPr>
              <a:t> </a:t>
            </a:r>
            <a:r>
              <a:rPr sz="2400" spc="-5" dirty="0">
                <a:latin typeface="Century Schoolbook"/>
                <a:cs typeface="Century Schoolbook"/>
              </a:rPr>
              <a:t>Range</a:t>
            </a:r>
            <a:r>
              <a:rPr sz="2400" spc="-5" dirty="0" smtClean="0">
                <a:latin typeface="Century Schoolbook"/>
                <a:cs typeface="Century Schoolbook"/>
              </a:rPr>
              <a:t>:</a:t>
            </a:r>
            <a:endParaRPr lang="en-US" sz="2400" spc="-5" dirty="0" smtClean="0">
              <a:latin typeface="Century Schoolbook"/>
              <a:cs typeface="Century Schoolbook"/>
            </a:endParaRPr>
          </a:p>
          <a:p>
            <a:pPr marL="12700">
              <a:lnSpc>
                <a:spcPct val="100000"/>
              </a:lnSpc>
              <a:spcBef>
                <a:spcPts val="685"/>
              </a:spcBef>
            </a:pPr>
            <a:endParaRPr sz="2400" dirty="0">
              <a:latin typeface="Century Schoolbook"/>
              <a:cs typeface="Century Schoolbook"/>
            </a:endParaRPr>
          </a:p>
        </p:txBody>
      </p:sp>
      <p:pic>
        <p:nvPicPr>
          <p:cNvPr id="9" name="Picture 8"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a:t>
            </a:r>
            <a:r>
              <a:rPr lang="en-US" sz="3200" spc="-315" dirty="0" smtClean="0"/>
              <a:t> </a:t>
            </a:r>
            <a:r>
              <a:rPr lang="en-US" sz="3200" spc="-5" dirty="0" smtClean="0"/>
              <a:t>RANGE</a:t>
            </a:r>
            <a:r>
              <a:rPr lang="en-US" sz="3200" dirty="0" smtClean="0"/>
              <a:t>(CO-1)</a:t>
            </a:r>
            <a:endParaRPr lang="en-US" sz="3200" dirty="0"/>
          </a:p>
        </p:txBody>
      </p:sp>
      <p:sp>
        <p:nvSpPr>
          <p:cNvPr id="11" name="Date Placeholder 10"/>
          <p:cNvSpPr>
            <a:spLocks noGrp="1"/>
          </p:cNvSpPr>
          <p:nvPr>
            <p:ph type="dt" sz="half" idx="10"/>
          </p:nvPr>
        </p:nvSpPr>
        <p:spPr/>
        <p:txBody>
          <a:bodyPr/>
          <a:lstStyle/>
          <a:p>
            <a:fld id="{8033F251-80E1-4B3F-8A2F-28014C9036C5}"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49</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8481" y="3216615"/>
            <a:ext cx="4952999" cy="706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23900" y="4480701"/>
            <a:ext cx="506571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38756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26B3D7-7D65-4CAE-BCB9-D097C6EC215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Program O</a:t>
            </a:r>
            <a:r>
              <a:rPr kumimoji="0" lang="en-US" sz="3000" b="1" i="0" u="none" strike="noStrike" kern="1200" cap="none" spc="0" normalizeH="0" noProof="0" dirty="0" err="1" smtClean="0">
                <a:ln>
                  <a:noFill/>
                </a:ln>
                <a:solidFill>
                  <a:schemeClr val="dk1"/>
                </a:solidFill>
                <a:effectLst/>
                <a:uLnTx/>
                <a:uFillTx/>
              </a:rPr>
              <a:t>utcomes</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1188829" y="1143000"/>
            <a:ext cx="6918741"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7703797"/>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19600" y="2286000"/>
            <a:ext cx="3347720" cy="3567643"/>
          </a:xfrm>
          <a:prstGeom prst="rect">
            <a:avLst/>
          </a:prstGeom>
        </p:spPr>
        <p:txBody>
          <a:bodyPr vert="horz" wrap="square" lIns="0" tIns="12700" rIns="0" bIns="0" rtlCol="0">
            <a:spAutoFit/>
          </a:bodyPr>
          <a:lstStyle/>
          <a:p>
            <a:pPr marL="287020" marR="5080" indent="-274320">
              <a:lnSpc>
                <a:spcPct val="100000"/>
              </a:lnSpc>
              <a:spcBef>
                <a:spcPts val="100"/>
              </a:spcBef>
              <a:buClr>
                <a:srgbClr val="FD8537"/>
              </a:buClr>
              <a:buSzPct val="68750"/>
              <a:buFont typeface="Wingdings"/>
              <a:buChar char=""/>
              <a:tabLst>
                <a:tab pos="287020" algn="l"/>
              </a:tabLst>
            </a:pPr>
            <a:r>
              <a:rPr sz="2400" spc="-5" dirty="0">
                <a:latin typeface="Century Schoolbook"/>
                <a:cs typeface="Century Schoolbook"/>
              </a:rPr>
              <a:t>Can’t be </a:t>
            </a:r>
            <a:r>
              <a:rPr sz="2400" dirty="0">
                <a:latin typeface="Century Schoolbook"/>
                <a:cs typeface="Century Schoolbook"/>
              </a:rPr>
              <a:t>calculated</a:t>
            </a:r>
            <a:r>
              <a:rPr sz="2400" spc="-90" dirty="0">
                <a:latin typeface="Century Schoolbook"/>
                <a:cs typeface="Century Schoolbook"/>
              </a:rPr>
              <a:t> </a:t>
            </a:r>
            <a:r>
              <a:rPr sz="2400" dirty="0">
                <a:latin typeface="Century Schoolbook"/>
                <a:cs typeface="Century Schoolbook"/>
              </a:rPr>
              <a:t>in  open </a:t>
            </a:r>
            <a:r>
              <a:rPr sz="2400" spc="-5" dirty="0">
                <a:latin typeface="Century Schoolbook"/>
                <a:cs typeface="Century Schoolbook"/>
              </a:rPr>
              <a:t>ended  distributions</a:t>
            </a:r>
            <a:endParaRPr sz="2400">
              <a:latin typeface="Century Schoolbook"/>
              <a:cs typeface="Century Schoolbook"/>
            </a:endParaRPr>
          </a:p>
          <a:p>
            <a:pPr marL="287020" marR="233679" indent="-274320">
              <a:lnSpc>
                <a:spcPct val="100000"/>
              </a:lnSpc>
              <a:spcBef>
                <a:spcPts val="600"/>
              </a:spcBef>
              <a:buClr>
                <a:srgbClr val="FD8537"/>
              </a:buClr>
              <a:buSzPct val="68750"/>
              <a:buFont typeface="Wingdings"/>
              <a:buChar char=""/>
              <a:tabLst>
                <a:tab pos="287020" algn="l"/>
              </a:tabLst>
            </a:pPr>
            <a:r>
              <a:rPr sz="2400" dirty="0">
                <a:latin typeface="Century Schoolbook"/>
                <a:cs typeface="Century Schoolbook"/>
              </a:rPr>
              <a:t>Not </a:t>
            </a:r>
            <a:r>
              <a:rPr sz="2400" spc="-5" dirty="0">
                <a:latin typeface="Century Schoolbook"/>
                <a:cs typeface="Century Schoolbook"/>
              </a:rPr>
              <a:t>based </a:t>
            </a:r>
            <a:r>
              <a:rPr sz="2400" dirty="0">
                <a:latin typeface="Century Schoolbook"/>
                <a:cs typeface="Century Schoolbook"/>
              </a:rPr>
              <a:t>on </a:t>
            </a:r>
            <a:r>
              <a:rPr sz="2400" spc="-5" dirty="0">
                <a:latin typeface="Century Schoolbook"/>
                <a:cs typeface="Century Schoolbook"/>
              </a:rPr>
              <a:t>all</a:t>
            </a:r>
            <a:r>
              <a:rPr sz="2400" spc="-120" dirty="0">
                <a:latin typeface="Century Schoolbook"/>
                <a:cs typeface="Century Schoolbook"/>
              </a:rPr>
              <a:t> </a:t>
            </a:r>
            <a:r>
              <a:rPr sz="2400" spc="-5" dirty="0">
                <a:latin typeface="Century Schoolbook"/>
                <a:cs typeface="Century Schoolbook"/>
              </a:rPr>
              <a:t>the  </a:t>
            </a:r>
            <a:r>
              <a:rPr sz="2400" dirty="0">
                <a:latin typeface="Century Schoolbook"/>
                <a:cs typeface="Century Schoolbook"/>
              </a:rPr>
              <a:t>observations</a:t>
            </a:r>
            <a:endParaRPr sz="2400">
              <a:latin typeface="Century Schoolbook"/>
              <a:cs typeface="Century Schoolbook"/>
            </a:endParaRPr>
          </a:p>
          <a:p>
            <a:pPr marL="287020" marR="95250" indent="-274320">
              <a:lnSpc>
                <a:spcPct val="100000"/>
              </a:lnSpc>
              <a:spcBef>
                <a:spcPts val="600"/>
              </a:spcBef>
              <a:buClr>
                <a:srgbClr val="FD8537"/>
              </a:buClr>
              <a:buSzPct val="68750"/>
              <a:buFont typeface="Wingdings"/>
              <a:buChar char=""/>
              <a:tabLst>
                <a:tab pos="287020" algn="l"/>
              </a:tabLst>
            </a:pPr>
            <a:r>
              <a:rPr sz="2400" spc="-5" dirty="0">
                <a:latin typeface="Century Schoolbook"/>
                <a:cs typeface="Century Schoolbook"/>
              </a:rPr>
              <a:t>Affected by</a:t>
            </a:r>
            <a:r>
              <a:rPr sz="2400" spc="-85" dirty="0">
                <a:latin typeface="Century Schoolbook"/>
                <a:cs typeface="Century Schoolbook"/>
              </a:rPr>
              <a:t> </a:t>
            </a:r>
            <a:r>
              <a:rPr sz="2400" spc="-5" dirty="0">
                <a:latin typeface="Century Schoolbook"/>
                <a:cs typeface="Century Schoolbook"/>
              </a:rPr>
              <a:t>sampling  </a:t>
            </a:r>
            <a:r>
              <a:rPr sz="2400" dirty="0">
                <a:latin typeface="Century Schoolbook"/>
                <a:cs typeface="Century Schoolbook"/>
              </a:rPr>
              <a:t>fluctuations</a:t>
            </a:r>
            <a:endParaRPr sz="2400">
              <a:latin typeface="Century Schoolbook"/>
              <a:cs typeface="Century Schoolbook"/>
            </a:endParaRPr>
          </a:p>
          <a:p>
            <a:pPr marL="287020" marR="246379" indent="-274320">
              <a:lnSpc>
                <a:spcPct val="100000"/>
              </a:lnSpc>
              <a:spcBef>
                <a:spcPts val="605"/>
              </a:spcBef>
              <a:buClr>
                <a:srgbClr val="FD8537"/>
              </a:buClr>
              <a:buSzPct val="68750"/>
              <a:buFont typeface="Wingdings"/>
              <a:buChar char=""/>
              <a:tabLst>
                <a:tab pos="287020" algn="l"/>
              </a:tabLst>
            </a:pPr>
            <a:r>
              <a:rPr sz="2400" spc="-5" dirty="0">
                <a:latin typeface="Century Schoolbook"/>
                <a:cs typeface="Century Schoolbook"/>
              </a:rPr>
              <a:t>Affected by</a:t>
            </a:r>
            <a:r>
              <a:rPr sz="2400" spc="-85" dirty="0">
                <a:latin typeface="Century Schoolbook"/>
                <a:cs typeface="Century Schoolbook"/>
              </a:rPr>
              <a:t> </a:t>
            </a:r>
            <a:r>
              <a:rPr sz="2400" dirty="0">
                <a:latin typeface="Century Schoolbook"/>
                <a:cs typeface="Century Schoolbook"/>
              </a:rPr>
              <a:t>extreme  </a:t>
            </a:r>
            <a:r>
              <a:rPr sz="2400" spc="-5" dirty="0">
                <a:latin typeface="Century Schoolbook"/>
                <a:cs typeface="Century Schoolbook"/>
              </a:rPr>
              <a:t>values</a:t>
            </a:r>
            <a:endParaRPr sz="2400">
              <a:latin typeface="Century Schoolbook"/>
              <a:cs typeface="Century Schoolbook"/>
            </a:endParaRPr>
          </a:p>
        </p:txBody>
      </p:sp>
      <p:sp>
        <p:nvSpPr>
          <p:cNvPr id="5" name="object 5"/>
          <p:cNvSpPr/>
          <p:nvPr/>
        </p:nvSpPr>
        <p:spPr>
          <a:xfrm>
            <a:off x="533400" y="1600200"/>
            <a:ext cx="3657600" cy="493871"/>
          </a:xfrm>
          <a:custGeom>
            <a:avLst/>
            <a:gdLst/>
            <a:ahLst/>
            <a:cxnLst/>
            <a:rect l="l" t="t" r="r" b="b"/>
            <a:pathLst>
              <a:path w="3657600" h="658494">
                <a:moveTo>
                  <a:pt x="3547872" y="0"/>
                </a:moveTo>
                <a:lnTo>
                  <a:pt x="109728" y="0"/>
                </a:lnTo>
                <a:lnTo>
                  <a:pt x="67015" y="8626"/>
                </a:lnTo>
                <a:lnTo>
                  <a:pt x="32137" y="32146"/>
                </a:lnTo>
                <a:lnTo>
                  <a:pt x="8622" y="67026"/>
                </a:lnTo>
                <a:lnTo>
                  <a:pt x="0" y="109727"/>
                </a:lnTo>
                <a:lnTo>
                  <a:pt x="0" y="548639"/>
                </a:lnTo>
                <a:lnTo>
                  <a:pt x="8622" y="591341"/>
                </a:lnTo>
                <a:lnTo>
                  <a:pt x="32137" y="626221"/>
                </a:lnTo>
                <a:lnTo>
                  <a:pt x="67015" y="649741"/>
                </a:lnTo>
                <a:lnTo>
                  <a:pt x="109728" y="658367"/>
                </a:lnTo>
                <a:lnTo>
                  <a:pt x="3547872" y="658367"/>
                </a:lnTo>
                <a:lnTo>
                  <a:pt x="3590573" y="649741"/>
                </a:lnTo>
                <a:lnTo>
                  <a:pt x="3625453" y="626221"/>
                </a:lnTo>
                <a:lnTo>
                  <a:pt x="3648973" y="591341"/>
                </a:lnTo>
                <a:lnTo>
                  <a:pt x="3657600" y="548639"/>
                </a:lnTo>
                <a:lnTo>
                  <a:pt x="3657600" y="109727"/>
                </a:lnTo>
                <a:lnTo>
                  <a:pt x="3648973" y="67026"/>
                </a:lnTo>
                <a:lnTo>
                  <a:pt x="3625453" y="32146"/>
                </a:lnTo>
                <a:lnTo>
                  <a:pt x="3590573" y="8626"/>
                </a:lnTo>
                <a:lnTo>
                  <a:pt x="3547872" y="0"/>
                </a:lnTo>
                <a:close/>
              </a:path>
            </a:pathLst>
          </a:custGeom>
          <a:solidFill>
            <a:srgbClr val="FD8537"/>
          </a:solidFill>
        </p:spPr>
        <p:txBody>
          <a:bodyPr wrap="square" lIns="0" tIns="0" rIns="0" bIns="0" rtlCol="0"/>
          <a:lstStyle/>
          <a:p>
            <a:endParaRPr/>
          </a:p>
        </p:txBody>
      </p:sp>
      <p:sp>
        <p:nvSpPr>
          <p:cNvPr id="6" name="object 6"/>
          <p:cNvSpPr txBox="1"/>
          <p:nvPr/>
        </p:nvSpPr>
        <p:spPr>
          <a:xfrm>
            <a:off x="609600" y="1676400"/>
            <a:ext cx="3346450" cy="2691121"/>
          </a:xfrm>
          <a:prstGeom prst="rect">
            <a:avLst/>
          </a:prstGeom>
        </p:spPr>
        <p:txBody>
          <a:bodyPr vert="horz" wrap="square" lIns="0" tIns="13335" rIns="0" bIns="0" rtlCol="0">
            <a:spAutoFit/>
          </a:bodyPr>
          <a:lstStyle/>
          <a:p>
            <a:pPr marL="44450">
              <a:lnSpc>
                <a:spcPct val="100000"/>
              </a:lnSpc>
              <a:spcBef>
                <a:spcPts val="105"/>
              </a:spcBef>
            </a:pPr>
            <a:r>
              <a:rPr sz="2000" b="1" dirty="0">
                <a:solidFill>
                  <a:srgbClr val="FFFFFF"/>
                </a:solidFill>
                <a:latin typeface="Century Schoolbook"/>
                <a:cs typeface="Century Schoolbook"/>
              </a:rPr>
              <a:t>MERITS</a:t>
            </a:r>
            <a:endParaRPr sz="2000" i="1">
              <a:latin typeface="Century Schoolbook"/>
              <a:cs typeface="Century Schoolbook"/>
            </a:endParaRPr>
          </a:p>
          <a:p>
            <a:pPr>
              <a:lnSpc>
                <a:spcPct val="100000"/>
              </a:lnSpc>
              <a:spcBef>
                <a:spcPts val="45"/>
              </a:spcBef>
            </a:pPr>
            <a:endParaRPr sz="2400">
              <a:latin typeface="Times New Roman"/>
              <a:cs typeface="Times New Roman"/>
            </a:endParaRPr>
          </a:p>
          <a:p>
            <a:pPr marL="287020" indent="-274320">
              <a:lnSpc>
                <a:spcPct val="100000"/>
              </a:lnSpc>
              <a:buClr>
                <a:srgbClr val="FD8537"/>
              </a:buClr>
              <a:buSzPct val="68750"/>
              <a:buFont typeface="Wingdings"/>
              <a:buChar char=""/>
              <a:tabLst>
                <a:tab pos="287020" algn="l"/>
              </a:tabLst>
            </a:pPr>
            <a:r>
              <a:rPr sz="2400" dirty="0">
                <a:latin typeface="Century Schoolbook"/>
                <a:cs typeface="Century Schoolbook"/>
              </a:rPr>
              <a:t>Simple </a:t>
            </a:r>
            <a:r>
              <a:rPr sz="2400" spc="-5" dirty="0">
                <a:latin typeface="Century Schoolbook"/>
                <a:cs typeface="Century Schoolbook"/>
              </a:rPr>
              <a:t>to</a:t>
            </a:r>
            <a:r>
              <a:rPr sz="2400" spc="-85" dirty="0">
                <a:latin typeface="Century Schoolbook"/>
                <a:cs typeface="Century Schoolbook"/>
              </a:rPr>
              <a:t> </a:t>
            </a:r>
            <a:r>
              <a:rPr sz="2400" spc="-5" dirty="0">
                <a:latin typeface="Century Schoolbook"/>
                <a:cs typeface="Century Schoolbook"/>
              </a:rPr>
              <a:t>understand</a:t>
            </a:r>
            <a:endParaRPr sz="2400">
              <a:latin typeface="Century Schoolbook"/>
              <a:cs typeface="Century Schoolbook"/>
            </a:endParaRPr>
          </a:p>
          <a:p>
            <a:pPr marL="287020" indent="-274320">
              <a:lnSpc>
                <a:spcPct val="100000"/>
              </a:lnSpc>
              <a:spcBef>
                <a:spcPts val="600"/>
              </a:spcBef>
              <a:buClr>
                <a:srgbClr val="FD8537"/>
              </a:buClr>
              <a:buSzPct val="68750"/>
              <a:buFont typeface="Wingdings"/>
              <a:buChar char=""/>
              <a:tabLst>
                <a:tab pos="287020" algn="l"/>
              </a:tabLst>
            </a:pPr>
            <a:r>
              <a:rPr sz="2400" spc="-5" dirty="0">
                <a:latin typeface="Century Schoolbook"/>
                <a:cs typeface="Century Schoolbook"/>
              </a:rPr>
              <a:t>Easy to</a:t>
            </a:r>
            <a:r>
              <a:rPr sz="2400" spc="-15" dirty="0">
                <a:latin typeface="Century Schoolbook"/>
                <a:cs typeface="Century Schoolbook"/>
              </a:rPr>
              <a:t> </a:t>
            </a:r>
            <a:r>
              <a:rPr sz="2400" spc="-5" dirty="0">
                <a:latin typeface="Century Schoolbook"/>
                <a:cs typeface="Century Schoolbook"/>
              </a:rPr>
              <a:t>calculate</a:t>
            </a:r>
            <a:endParaRPr sz="2400">
              <a:latin typeface="Century Schoolbook"/>
              <a:cs typeface="Century Schoolbook"/>
            </a:endParaRPr>
          </a:p>
          <a:p>
            <a:pPr marL="286385" marR="568960" indent="-274320">
              <a:lnSpc>
                <a:spcPct val="100000"/>
              </a:lnSpc>
              <a:spcBef>
                <a:spcPts val="605"/>
              </a:spcBef>
              <a:buClr>
                <a:srgbClr val="FD8537"/>
              </a:buClr>
              <a:buSzPct val="68750"/>
              <a:buFont typeface="Wingdings"/>
              <a:buChar char=""/>
              <a:tabLst>
                <a:tab pos="287020" algn="l"/>
              </a:tabLst>
            </a:pPr>
            <a:r>
              <a:rPr sz="2400" dirty="0">
                <a:latin typeface="Century Schoolbook"/>
                <a:cs typeface="Century Schoolbook"/>
              </a:rPr>
              <a:t>Widely used in  </a:t>
            </a:r>
            <a:r>
              <a:rPr sz="2400" spc="-5" dirty="0">
                <a:latin typeface="Century Schoolbook"/>
                <a:cs typeface="Century Schoolbook"/>
              </a:rPr>
              <a:t>statistical</a:t>
            </a:r>
            <a:r>
              <a:rPr sz="2400" spc="-65" dirty="0">
                <a:latin typeface="Century Schoolbook"/>
                <a:cs typeface="Century Schoolbook"/>
              </a:rPr>
              <a:t> </a:t>
            </a:r>
            <a:r>
              <a:rPr sz="2400" spc="-5" dirty="0">
                <a:latin typeface="Century Schoolbook"/>
                <a:cs typeface="Century Schoolbook"/>
              </a:rPr>
              <a:t>quality  </a:t>
            </a:r>
            <a:r>
              <a:rPr sz="2400" dirty="0">
                <a:latin typeface="Century Schoolbook"/>
                <a:cs typeface="Century Schoolbook"/>
              </a:rPr>
              <a:t>control</a:t>
            </a:r>
            <a:endParaRPr sz="2400">
              <a:latin typeface="Century Schoolbook"/>
              <a:cs typeface="Century Schoolbook"/>
            </a:endParaRPr>
          </a:p>
        </p:txBody>
      </p:sp>
      <p:sp>
        <p:nvSpPr>
          <p:cNvPr id="7" name="object 7"/>
          <p:cNvSpPr/>
          <p:nvPr/>
        </p:nvSpPr>
        <p:spPr>
          <a:xfrm>
            <a:off x="4343400" y="1600200"/>
            <a:ext cx="3657600" cy="493871"/>
          </a:xfrm>
          <a:custGeom>
            <a:avLst/>
            <a:gdLst/>
            <a:ahLst/>
            <a:cxnLst/>
            <a:rect l="l" t="t" r="r" b="b"/>
            <a:pathLst>
              <a:path w="3657600" h="658494">
                <a:moveTo>
                  <a:pt x="3547872" y="0"/>
                </a:moveTo>
                <a:lnTo>
                  <a:pt x="109727" y="0"/>
                </a:lnTo>
                <a:lnTo>
                  <a:pt x="67026" y="8626"/>
                </a:lnTo>
                <a:lnTo>
                  <a:pt x="32146" y="32146"/>
                </a:lnTo>
                <a:lnTo>
                  <a:pt x="8626" y="67026"/>
                </a:lnTo>
                <a:lnTo>
                  <a:pt x="0" y="109727"/>
                </a:lnTo>
                <a:lnTo>
                  <a:pt x="0" y="548639"/>
                </a:lnTo>
                <a:lnTo>
                  <a:pt x="8626" y="591341"/>
                </a:lnTo>
                <a:lnTo>
                  <a:pt x="32146" y="626221"/>
                </a:lnTo>
                <a:lnTo>
                  <a:pt x="67026" y="649741"/>
                </a:lnTo>
                <a:lnTo>
                  <a:pt x="109727" y="658367"/>
                </a:lnTo>
                <a:lnTo>
                  <a:pt x="3547872" y="658367"/>
                </a:lnTo>
                <a:lnTo>
                  <a:pt x="3590573" y="649741"/>
                </a:lnTo>
                <a:lnTo>
                  <a:pt x="3625453" y="626221"/>
                </a:lnTo>
                <a:lnTo>
                  <a:pt x="3648973" y="591341"/>
                </a:lnTo>
                <a:lnTo>
                  <a:pt x="3657600" y="548639"/>
                </a:lnTo>
                <a:lnTo>
                  <a:pt x="3657600" y="109727"/>
                </a:lnTo>
                <a:lnTo>
                  <a:pt x="3648973" y="67026"/>
                </a:lnTo>
                <a:lnTo>
                  <a:pt x="3625453" y="32146"/>
                </a:lnTo>
                <a:lnTo>
                  <a:pt x="3590573" y="8626"/>
                </a:lnTo>
                <a:lnTo>
                  <a:pt x="3547872" y="0"/>
                </a:lnTo>
                <a:close/>
              </a:path>
            </a:pathLst>
          </a:custGeom>
          <a:solidFill>
            <a:srgbClr val="FD8537"/>
          </a:solidFill>
        </p:spPr>
        <p:txBody>
          <a:bodyPr wrap="square" lIns="0" tIns="0" rIns="0" bIns="0" rtlCol="0"/>
          <a:lstStyle/>
          <a:p>
            <a:endParaRPr/>
          </a:p>
        </p:txBody>
      </p:sp>
      <p:sp>
        <p:nvSpPr>
          <p:cNvPr id="8" name="object 8"/>
          <p:cNvSpPr txBox="1"/>
          <p:nvPr/>
        </p:nvSpPr>
        <p:spPr>
          <a:xfrm>
            <a:off x="4495800" y="1676400"/>
            <a:ext cx="1547495"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Century Schoolbook"/>
                <a:cs typeface="Century Schoolbook"/>
              </a:rPr>
              <a:t>DEMER</a:t>
            </a:r>
            <a:r>
              <a:rPr sz="2000" b="1" spc="-10" dirty="0">
                <a:solidFill>
                  <a:srgbClr val="FFFFFF"/>
                </a:solidFill>
                <a:latin typeface="Century Schoolbook"/>
                <a:cs typeface="Century Schoolbook"/>
              </a:rPr>
              <a:t>IT</a:t>
            </a:r>
            <a:r>
              <a:rPr sz="2000" b="1" dirty="0">
                <a:solidFill>
                  <a:srgbClr val="FFFFFF"/>
                </a:solidFill>
                <a:latin typeface="Century Schoolbook"/>
                <a:cs typeface="Century Schoolbook"/>
              </a:rPr>
              <a:t>S</a:t>
            </a:r>
            <a:endParaRPr sz="2000">
              <a:latin typeface="Century Schoolbook"/>
              <a:cs typeface="Century Schoolbook"/>
            </a:endParaRPr>
          </a:p>
        </p:txBody>
      </p:sp>
      <p:pic>
        <p:nvPicPr>
          <p:cNvPr id="9" name="Picture 8"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5" dirty="0" smtClean="0"/>
              <a:t>R</a:t>
            </a:r>
            <a:r>
              <a:rPr lang="en-US" sz="3200" spc="-5" dirty="0" smtClean="0"/>
              <a:t>ANGE</a:t>
            </a:r>
            <a:r>
              <a:rPr lang="en-US" sz="3200" dirty="0" smtClean="0"/>
              <a:t>(CO-1)</a:t>
            </a:r>
            <a:endParaRPr lang="en-US" sz="3200" dirty="0"/>
          </a:p>
        </p:txBody>
      </p:sp>
      <p:sp>
        <p:nvSpPr>
          <p:cNvPr id="11" name="Date Placeholder 10"/>
          <p:cNvSpPr>
            <a:spLocks noGrp="1"/>
          </p:cNvSpPr>
          <p:nvPr>
            <p:ph type="dt" sz="half" idx="10"/>
          </p:nvPr>
        </p:nvSpPr>
        <p:spPr/>
        <p:txBody>
          <a:bodyPr/>
          <a:lstStyle/>
          <a:p>
            <a:fld id="{DAECDB84-C5AC-420F-992C-CBA69495ADF3}"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50</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31788976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1905000"/>
            <a:ext cx="7661275" cy="2813975"/>
          </a:xfrm>
          <a:prstGeom prst="rect">
            <a:avLst/>
          </a:prstGeom>
        </p:spPr>
        <p:txBody>
          <a:bodyPr vert="horz" wrap="square" lIns="0" tIns="12065" rIns="0" bIns="0" rtlCol="0">
            <a:spAutoFit/>
          </a:bodyPr>
          <a:lstStyle/>
          <a:p>
            <a:pPr marL="299720" indent="-274320">
              <a:lnSpc>
                <a:spcPts val="2375"/>
              </a:lnSpc>
              <a:spcBef>
                <a:spcPts val="95"/>
              </a:spcBef>
              <a:buClr>
                <a:srgbClr val="FD8537"/>
              </a:buClr>
              <a:buSzPct val="68181"/>
              <a:buFont typeface="Wingdings"/>
              <a:buChar char=""/>
              <a:tabLst>
                <a:tab pos="299720" algn="l"/>
              </a:tabLst>
            </a:pPr>
            <a:r>
              <a:rPr sz="2200" b="1" i="1" spc="-5" dirty="0">
                <a:latin typeface="Century Schoolbook"/>
                <a:cs typeface="Century Schoolbook"/>
              </a:rPr>
              <a:t>Interquartile Range </a:t>
            </a:r>
            <a:r>
              <a:rPr sz="2200" spc="-5" dirty="0">
                <a:latin typeface="Century Schoolbook"/>
                <a:cs typeface="Century Schoolbook"/>
              </a:rPr>
              <a:t>is </a:t>
            </a:r>
            <a:r>
              <a:rPr sz="2200" spc="-10" dirty="0">
                <a:latin typeface="Century Schoolbook"/>
                <a:cs typeface="Century Schoolbook"/>
              </a:rPr>
              <a:t>the </a:t>
            </a:r>
            <a:r>
              <a:rPr sz="2200" spc="-5" dirty="0">
                <a:latin typeface="Century Schoolbook"/>
                <a:cs typeface="Century Schoolbook"/>
              </a:rPr>
              <a:t>difference between</a:t>
            </a:r>
            <a:r>
              <a:rPr sz="2200" spc="30" dirty="0">
                <a:latin typeface="Century Schoolbook"/>
                <a:cs typeface="Century Schoolbook"/>
              </a:rPr>
              <a:t> </a:t>
            </a:r>
            <a:r>
              <a:rPr sz="2200" spc="-10" dirty="0">
                <a:latin typeface="Century Schoolbook"/>
                <a:cs typeface="Century Schoolbook"/>
              </a:rPr>
              <a:t>the</a:t>
            </a:r>
            <a:endParaRPr sz="2200" dirty="0">
              <a:latin typeface="Century Schoolbook"/>
              <a:cs typeface="Century Schoolbook"/>
            </a:endParaRPr>
          </a:p>
          <a:p>
            <a:pPr marL="299085">
              <a:lnSpc>
                <a:spcPts val="2375"/>
              </a:lnSpc>
            </a:pPr>
            <a:r>
              <a:rPr sz="2200" spc="-5" dirty="0">
                <a:latin typeface="Century Schoolbook"/>
                <a:cs typeface="Century Schoolbook"/>
              </a:rPr>
              <a:t>upper </a:t>
            </a:r>
            <a:r>
              <a:rPr sz="2200" spc="-10" dirty="0">
                <a:latin typeface="Century Schoolbook"/>
                <a:cs typeface="Century Schoolbook"/>
              </a:rPr>
              <a:t>quartile </a:t>
            </a:r>
            <a:r>
              <a:rPr sz="2200" dirty="0">
                <a:latin typeface="Century Schoolbook"/>
                <a:cs typeface="Century Schoolbook"/>
              </a:rPr>
              <a:t>(Q</a:t>
            </a:r>
            <a:r>
              <a:rPr sz="2175" baseline="-21072" dirty="0">
                <a:latin typeface="Century Schoolbook"/>
                <a:cs typeface="Century Schoolbook"/>
              </a:rPr>
              <a:t>3</a:t>
            </a:r>
            <a:r>
              <a:rPr sz="2200" dirty="0">
                <a:latin typeface="Century Schoolbook"/>
                <a:cs typeface="Century Schoolbook"/>
              </a:rPr>
              <a:t>) </a:t>
            </a:r>
            <a:r>
              <a:rPr sz="2200" spc="-5" dirty="0">
                <a:latin typeface="Century Schoolbook"/>
                <a:cs typeface="Century Schoolbook"/>
              </a:rPr>
              <a:t>and the lower </a:t>
            </a:r>
            <a:r>
              <a:rPr sz="2200" spc="-10" dirty="0">
                <a:latin typeface="Century Schoolbook"/>
                <a:cs typeface="Century Schoolbook"/>
              </a:rPr>
              <a:t>quartile</a:t>
            </a:r>
            <a:r>
              <a:rPr sz="2200" spc="45" dirty="0">
                <a:latin typeface="Century Schoolbook"/>
                <a:cs typeface="Century Schoolbook"/>
              </a:rPr>
              <a:t> </a:t>
            </a:r>
            <a:r>
              <a:rPr sz="2200" dirty="0">
                <a:latin typeface="Century Schoolbook"/>
                <a:cs typeface="Century Schoolbook"/>
              </a:rPr>
              <a:t>(Q</a:t>
            </a:r>
            <a:r>
              <a:rPr sz="2175" baseline="-21072" dirty="0">
                <a:latin typeface="Century Schoolbook"/>
                <a:cs typeface="Century Schoolbook"/>
              </a:rPr>
              <a:t>1</a:t>
            </a:r>
            <a:r>
              <a:rPr sz="2200" dirty="0">
                <a:latin typeface="Century Schoolbook"/>
                <a:cs typeface="Century Schoolbook"/>
              </a:rPr>
              <a:t>)</a:t>
            </a:r>
          </a:p>
          <a:p>
            <a:pPr marL="299085" marR="549275" indent="-274320">
              <a:lnSpc>
                <a:spcPct val="80000"/>
              </a:lnSpc>
              <a:spcBef>
                <a:spcPts val="600"/>
              </a:spcBef>
              <a:buClr>
                <a:srgbClr val="FD8537"/>
              </a:buClr>
              <a:buSzPct val="68181"/>
              <a:buFont typeface="Wingdings"/>
              <a:buChar char=""/>
              <a:tabLst>
                <a:tab pos="299720" algn="l"/>
              </a:tabLst>
            </a:pPr>
            <a:r>
              <a:rPr sz="2200" spc="-5" dirty="0">
                <a:latin typeface="Century Schoolbook"/>
                <a:cs typeface="Century Schoolbook"/>
              </a:rPr>
              <a:t>It covers dispersion of middle </a:t>
            </a:r>
            <a:r>
              <a:rPr sz="2200" spc="-10" dirty="0">
                <a:latin typeface="Century Schoolbook"/>
                <a:cs typeface="Century Schoolbook"/>
              </a:rPr>
              <a:t>50% </a:t>
            </a:r>
            <a:r>
              <a:rPr sz="2200" spc="-5" dirty="0">
                <a:latin typeface="Century Schoolbook"/>
                <a:cs typeface="Century Schoolbook"/>
              </a:rPr>
              <a:t>of </a:t>
            </a:r>
            <a:r>
              <a:rPr sz="2200" spc="-10" dirty="0">
                <a:latin typeface="Century Schoolbook"/>
                <a:cs typeface="Century Schoolbook"/>
              </a:rPr>
              <a:t>the </a:t>
            </a:r>
            <a:r>
              <a:rPr sz="2200" spc="-5" dirty="0">
                <a:latin typeface="Century Schoolbook"/>
                <a:cs typeface="Century Schoolbook"/>
              </a:rPr>
              <a:t>items of </a:t>
            </a:r>
            <a:r>
              <a:rPr sz="2200" spc="-10" dirty="0">
                <a:latin typeface="Century Schoolbook"/>
                <a:cs typeface="Century Schoolbook"/>
              </a:rPr>
              <a:t>the  </a:t>
            </a:r>
            <a:r>
              <a:rPr sz="2200" spc="-5" dirty="0">
                <a:latin typeface="Century Schoolbook"/>
                <a:cs typeface="Century Schoolbook"/>
              </a:rPr>
              <a:t>series</a:t>
            </a:r>
            <a:endParaRPr sz="2200" dirty="0">
              <a:latin typeface="Century Schoolbook"/>
              <a:cs typeface="Century Schoolbook"/>
            </a:endParaRPr>
          </a:p>
          <a:p>
            <a:pPr marL="299720" indent="-274320">
              <a:lnSpc>
                <a:spcPct val="100000"/>
              </a:lnSpc>
              <a:spcBef>
                <a:spcPts val="70"/>
              </a:spcBef>
              <a:buClr>
                <a:srgbClr val="FD8537"/>
              </a:buClr>
              <a:buSzPct val="68181"/>
              <a:buFont typeface="Wingdings"/>
              <a:buChar char=""/>
              <a:tabLst>
                <a:tab pos="299720" algn="l"/>
              </a:tabLst>
            </a:pPr>
            <a:r>
              <a:rPr sz="2200" spc="-5" dirty="0">
                <a:latin typeface="Century Schoolbook"/>
                <a:cs typeface="Century Schoolbook"/>
              </a:rPr>
              <a:t>Symbolically, Interquartile </a:t>
            </a:r>
            <a:r>
              <a:rPr sz="2200" spc="-10" dirty="0">
                <a:latin typeface="Century Schoolbook"/>
                <a:cs typeface="Century Schoolbook"/>
              </a:rPr>
              <a:t>Range </a:t>
            </a:r>
            <a:r>
              <a:rPr sz="2200" spc="-5" dirty="0">
                <a:latin typeface="Century Schoolbook"/>
                <a:cs typeface="Century Schoolbook"/>
              </a:rPr>
              <a:t>= </a:t>
            </a:r>
            <a:r>
              <a:rPr sz="2200" spc="10" dirty="0">
                <a:latin typeface="Century Schoolbook"/>
                <a:cs typeface="Century Schoolbook"/>
              </a:rPr>
              <a:t>Q</a:t>
            </a:r>
            <a:r>
              <a:rPr sz="2175" spc="15" baseline="-21072" dirty="0">
                <a:latin typeface="Century Schoolbook"/>
                <a:cs typeface="Century Schoolbook"/>
              </a:rPr>
              <a:t>3 </a:t>
            </a:r>
            <a:r>
              <a:rPr sz="2200" spc="-5" dirty="0">
                <a:latin typeface="Century Schoolbook"/>
                <a:cs typeface="Century Schoolbook"/>
              </a:rPr>
              <a:t>–</a:t>
            </a:r>
            <a:r>
              <a:rPr sz="2200" spc="-175" dirty="0">
                <a:latin typeface="Century Schoolbook"/>
                <a:cs typeface="Century Schoolbook"/>
              </a:rPr>
              <a:t> </a:t>
            </a:r>
            <a:r>
              <a:rPr sz="2200" spc="-5" dirty="0" smtClean="0">
                <a:latin typeface="Century Schoolbook"/>
                <a:cs typeface="Century Schoolbook"/>
              </a:rPr>
              <a:t>Q</a:t>
            </a:r>
            <a:r>
              <a:rPr sz="2175" spc="-7" baseline="-21072" dirty="0" smtClean="0">
                <a:latin typeface="Century Schoolbook"/>
                <a:cs typeface="Century Schoolbook"/>
              </a:rPr>
              <a:t>1</a:t>
            </a:r>
            <a:endParaRPr lang="en-US" sz="2175" spc="-7" baseline="-21072" dirty="0" smtClean="0">
              <a:latin typeface="Century Schoolbook"/>
              <a:cs typeface="Century Schoolbook"/>
            </a:endParaRPr>
          </a:p>
          <a:p>
            <a:pPr marL="299720" indent="-274320">
              <a:lnSpc>
                <a:spcPct val="100000"/>
              </a:lnSpc>
              <a:spcBef>
                <a:spcPts val="70"/>
              </a:spcBef>
              <a:buClr>
                <a:srgbClr val="FD8537"/>
              </a:buClr>
              <a:buSzPct val="68181"/>
              <a:tabLst>
                <a:tab pos="299720" algn="l"/>
              </a:tabLst>
            </a:pPr>
            <a:endParaRPr sz="2175" baseline="-21072" dirty="0">
              <a:latin typeface="Century Schoolbook"/>
              <a:cs typeface="Century Schoolbook"/>
            </a:endParaRPr>
          </a:p>
          <a:p>
            <a:pPr>
              <a:lnSpc>
                <a:spcPct val="100000"/>
              </a:lnSpc>
              <a:spcBef>
                <a:spcPts val="35"/>
              </a:spcBef>
              <a:buClr>
                <a:srgbClr val="FD8537"/>
              </a:buClr>
              <a:buFont typeface="Wingdings"/>
              <a:buChar char=""/>
            </a:pPr>
            <a:endParaRPr sz="2850" dirty="0">
              <a:latin typeface="Times New Roman"/>
              <a:cs typeface="Times New Roman"/>
            </a:endParaRPr>
          </a:p>
          <a:p>
            <a:pPr marL="299085" marR="17780" indent="-274320">
              <a:lnSpc>
                <a:spcPct val="80000"/>
              </a:lnSpc>
              <a:spcBef>
                <a:spcPts val="5"/>
              </a:spcBef>
              <a:buClr>
                <a:srgbClr val="FD8537"/>
              </a:buClr>
              <a:buSzPct val="68181"/>
              <a:buFont typeface="Wingdings"/>
              <a:buChar char=""/>
              <a:tabLst>
                <a:tab pos="299720" algn="l"/>
              </a:tabLst>
            </a:pPr>
            <a:r>
              <a:rPr sz="2200" b="1" i="1" spc="-5" dirty="0">
                <a:latin typeface="Century Schoolbook"/>
                <a:cs typeface="Century Schoolbook"/>
              </a:rPr>
              <a:t>Quartile Deviation </a:t>
            </a:r>
            <a:r>
              <a:rPr sz="2200" spc="-5" dirty="0">
                <a:latin typeface="Century Schoolbook"/>
                <a:cs typeface="Century Schoolbook"/>
              </a:rPr>
              <a:t>is half </a:t>
            </a:r>
            <a:r>
              <a:rPr sz="2200" dirty="0">
                <a:latin typeface="Century Schoolbook"/>
                <a:cs typeface="Century Schoolbook"/>
              </a:rPr>
              <a:t>of </a:t>
            </a:r>
            <a:r>
              <a:rPr sz="2200" spc="-10" dirty="0">
                <a:latin typeface="Century Schoolbook"/>
                <a:cs typeface="Century Schoolbook"/>
              </a:rPr>
              <a:t>the </a:t>
            </a:r>
            <a:r>
              <a:rPr sz="2200" spc="-5" dirty="0">
                <a:latin typeface="Century Schoolbook"/>
                <a:cs typeface="Century Schoolbook"/>
              </a:rPr>
              <a:t>interquartile range. </a:t>
            </a:r>
            <a:r>
              <a:rPr sz="2200" spc="-10" dirty="0">
                <a:latin typeface="Century Schoolbook"/>
                <a:cs typeface="Century Schoolbook"/>
              </a:rPr>
              <a:t>It  </a:t>
            </a:r>
            <a:r>
              <a:rPr sz="2200" spc="-5" dirty="0">
                <a:latin typeface="Century Schoolbook"/>
                <a:cs typeface="Century Schoolbook"/>
              </a:rPr>
              <a:t>is also called Semi </a:t>
            </a:r>
            <a:r>
              <a:rPr sz="2200" spc="-10" dirty="0">
                <a:latin typeface="Century Schoolbook"/>
                <a:cs typeface="Century Schoolbook"/>
              </a:rPr>
              <a:t>Interquartile</a:t>
            </a:r>
            <a:r>
              <a:rPr sz="2200" spc="-25" dirty="0">
                <a:latin typeface="Century Schoolbook"/>
                <a:cs typeface="Century Schoolbook"/>
              </a:rPr>
              <a:t> </a:t>
            </a:r>
            <a:r>
              <a:rPr sz="2200" spc="-10" dirty="0">
                <a:latin typeface="Century Schoolbook"/>
                <a:cs typeface="Century Schoolbook"/>
              </a:rPr>
              <a:t>Range</a:t>
            </a:r>
            <a:endParaRPr sz="2200" dirty="0">
              <a:latin typeface="Century Schoolbook"/>
              <a:cs typeface="Century Schoolbook"/>
            </a:endParaRPr>
          </a:p>
        </p:txBody>
      </p:sp>
      <p:sp>
        <p:nvSpPr>
          <p:cNvPr id="4" name="object 4"/>
          <p:cNvSpPr txBox="1"/>
          <p:nvPr/>
        </p:nvSpPr>
        <p:spPr>
          <a:xfrm>
            <a:off x="838200" y="3657600"/>
            <a:ext cx="5544820" cy="350737"/>
          </a:xfrm>
          <a:prstGeom prst="rect">
            <a:avLst/>
          </a:prstGeom>
        </p:spPr>
        <p:txBody>
          <a:bodyPr vert="horz" wrap="square" lIns="0" tIns="12065" rIns="0" bIns="0" rtlCol="0">
            <a:spAutoFit/>
          </a:bodyPr>
          <a:lstStyle/>
          <a:p>
            <a:pPr marL="312420" indent="-274320">
              <a:lnSpc>
                <a:spcPct val="100000"/>
              </a:lnSpc>
              <a:spcBef>
                <a:spcPts val="95"/>
              </a:spcBef>
              <a:buClr>
                <a:srgbClr val="FD8537"/>
              </a:buClr>
              <a:buSzPct val="68181"/>
              <a:buFont typeface="Wingdings"/>
              <a:buChar char=""/>
              <a:tabLst>
                <a:tab pos="312420" algn="l"/>
              </a:tabLst>
            </a:pPr>
            <a:r>
              <a:rPr sz="2200" spc="-5" dirty="0">
                <a:latin typeface="Century Schoolbook"/>
                <a:cs typeface="Century Schoolbook"/>
              </a:rPr>
              <a:t>Symbolically, Quartile Deviation = </a:t>
            </a:r>
            <a:r>
              <a:rPr sz="2400" spc="60" baseline="45138" dirty="0">
                <a:latin typeface="Cambria Math"/>
                <a:cs typeface="Cambria Math"/>
              </a:rPr>
              <a:t>𝑄</a:t>
            </a:r>
            <a:r>
              <a:rPr sz="1575" spc="60" baseline="39682" dirty="0">
                <a:latin typeface="Cambria Math"/>
                <a:cs typeface="Cambria Math"/>
              </a:rPr>
              <a:t>3</a:t>
            </a:r>
            <a:r>
              <a:rPr sz="1575" spc="247" baseline="39682" dirty="0">
                <a:latin typeface="Cambria Math"/>
                <a:cs typeface="Cambria Math"/>
              </a:rPr>
              <a:t> </a:t>
            </a:r>
            <a:r>
              <a:rPr sz="2400" spc="15" baseline="45138" dirty="0">
                <a:latin typeface="Cambria Math"/>
                <a:cs typeface="Cambria Math"/>
              </a:rPr>
              <a:t>−𝑄</a:t>
            </a:r>
            <a:r>
              <a:rPr sz="1575" spc="15" baseline="39682" dirty="0">
                <a:latin typeface="Cambria Math"/>
                <a:cs typeface="Cambria Math"/>
              </a:rPr>
              <a:t>1</a:t>
            </a:r>
            <a:endParaRPr sz="1575" baseline="39682" dirty="0">
              <a:latin typeface="Cambria Math"/>
              <a:cs typeface="Cambria Math"/>
            </a:endParaRPr>
          </a:p>
        </p:txBody>
      </p:sp>
      <p:sp>
        <p:nvSpPr>
          <p:cNvPr id="5" name="object 5"/>
          <p:cNvSpPr txBox="1"/>
          <p:nvPr/>
        </p:nvSpPr>
        <p:spPr>
          <a:xfrm>
            <a:off x="5867400" y="3886200"/>
            <a:ext cx="144145" cy="259686"/>
          </a:xfrm>
          <a:prstGeom prst="rect">
            <a:avLst/>
          </a:prstGeom>
        </p:spPr>
        <p:txBody>
          <a:bodyPr vert="horz" wrap="square" lIns="0" tIns="13335" rIns="0" bIns="0" rtlCol="0">
            <a:spAutoFit/>
          </a:bodyPr>
          <a:lstStyle/>
          <a:p>
            <a:pPr marL="12700">
              <a:lnSpc>
                <a:spcPct val="100000"/>
              </a:lnSpc>
              <a:spcBef>
                <a:spcPts val="105"/>
              </a:spcBef>
            </a:pPr>
            <a:r>
              <a:rPr sz="1600" spc="40" dirty="0">
                <a:latin typeface="Cambria Math"/>
                <a:cs typeface="Cambria Math"/>
              </a:rPr>
              <a:t>2</a:t>
            </a:r>
            <a:endParaRPr sz="1600">
              <a:latin typeface="Cambria Math"/>
              <a:cs typeface="Cambria Math"/>
            </a:endParaRPr>
          </a:p>
        </p:txBody>
      </p:sp>
      <p:sp>
        <p:nvSpPr>
          <p:cNvPr id="6" name="object 6"/>
          <p:cNvSpPr/>
          <p:nvPr/>
        </p:nvSpPr>
        <p:spPr>
          <a:xfrm>
            <a:off x="5638800" y="3886200"/>
            <a:ext cx="637540" cy="0"/>
          </a:xfrm>
          <a:custGeom>
            <a:avLst/>
            <a:gdLst/>
            <a:ahLst/>
            <a:cxnLst/>
            <a:rect l="l" t="t" r="r" b="b"/>
            <a:pathLst>
              <a:path w="637539">
                <a:moveTo>
                  <a:pt x="0" y="0"/>
                </a:moveTo>
                <a:lnTo>
                  <a:pt x="637031" y="0"/>
                </a:lnTo>
              </a:path>
            </a:pathLst>
          </a:custGeom>
          <a:ln w="18287">
            <a:solidFill>
              <a:srgbClr val="000000"/>
            </a:solidFill>
          </a:ln>
        </p:spPr>
        <p:txBody>
          <a:bodyPr wrap="square" lIns="0" tIns="0" rIns="0" bIns="0" rtlCol="0"/>
          <a:lstStyle/>
          <a:p>
            <a:endParaRPr/>
          </a:p>
        </p:txBody>
      </p:sp>
      <p:sp>
        <p:nvSpPr>
          <p:cNvPr id="7" name="object 7"/>
          <p:cNvSpPr txBox="1"/>
          <p:nvPr/>
        </p:nvSpPr>
        <p:spPr>
          <a:xfrm>
            <a:off x="762000" y="4800600"/>
            <a:ext cx="7232015" cy="621837"/>
          </a:xfrm>
          <a:prstGeom prst="rect">
            <a:avLst/>
          </a:prstGeom>
        </p:spPr>
        <p:txBody>
          <a:bodyPr vert="horz" wrap="square" lIns="0" tIns="79375" rIns="0" bIns="0" rtlCol="0">
            <a:spAutoFit/>
          </a:bodyPr>
          <a:lstStyle/>
          <a:p>
            <a:pPr marL="286385" marR="5080" indent="-274320">
              <a:lnSpc>
                <a:spcPct val="80000"/>
              </a:lnSpc>
              <a:spcBef>
                <a:spcPts val="625"/>
              </a:spcBef>
              <a:buClr>
                <a:srgbClr val="FD8537"/>
              </a:buClr>
              <a:buSzPct val="68181"/>
              <a:buFont typeface="Wingdings"/>
              <a:buChar char=""/>
              <a:tabLst>
                <a:tab pos="287020" algn="l"/>
              </a:tabLst>
            </a:pPr>
            <a:r>
              <a:rPr sz="2200" b="1" i="1" spc="-5" dirty="0">
                <a:latin typeface="Century Schoolbook"/>
                <a:cs typeface="Century Schoolbook"/>
              </a:rPr>
              <a:t>Coefficient of </a:t>
            </a:r>
            <a:r>
              <a:rPr sz="2200" b="1" i="1" spc="-10" dirty="0">
                <a:latin typeface="Century Schoolbook"/>
                <a:cs typeface="Century Schoolbook"/>
              </a:rPr>
              <a:t>Quartile </a:t>
            </a:r>
            <a:r>
              <a:rPr sz="2200" b="1" i="1" spc="-5" dirty="0">
                <a:latin typeface="Century Schoolbook"/>
                <a:cs typeface="Century Schoolbook"/>
              </a:rPr>
              <a:t>Deviation</a:t>
            </a:r>
            <a:r>
              <a:rPr sz="2200" spc="-5" dirty="0">
                <a:latin typeface="Century Schoolbook"/>
                <a:cs typeface="Century Schoolbook"/>
              </a:rPr>
              <a:t>: It </a:t>
            </a:r>
            <a:r>
              <a:rPr sz="2200" dirty="0">
                <a:latin typeface="Century Schoolbook"/>
                <a:cs typeface="Century Schoolbook"/>
              </a:rPr>
              <a:t>is </a:t>
            </a:r>
            <a:r>
              <a:rPr sz="2200" spc="-10" dirty="0">
                <a:latin typeface="Century Schoolbook"/>
                <a:cs typeface="Century Schoolbook"/>
              </a:rPr>
              <a:t>the </a:t>
            </a:r>
            <a:r>
              <a:rPr sz="2200" spc="-5" dirty="0">
                <a:latin typeface="Century Schoolbook"/>
                <a:cs typeface="Century Schoolbook"/>
              </a:rPr>
              <a:t>relative  measure of </a:t>
            </a:r>
            <a:r>
              <a:rPr sz="2200" spc="-10" dirty="0">
                <a:latin typeface="Century Schoolbook"/>
                <a:cs typeface="Century Schoolbook"/>
              </a:rPr>
              <a:t>quartile </a:t>
            </a:r>
            <a:r>
              <a:rPr sz="2200" spc="-5" dirty="0">
                <a:latin typeface="Century Schoolbook"/>
                <a:cs typeface="Century Schoolbook"/>
              </a:rPr>
              <a:t>deviation.</a:t>
            </a:r>
            <a:endParaRPr sz="2200">
              <a:latin typeface="Century Schoolbook"/>
              <a:cs typeface="Century Schoolbook"/>
            </a:endParaRPr>
          </a:p>
        </p:txBody>
      </p:sp>
      <p:sp>
        <p:nvSpPr>
          <p:cNvPr id="8" name="object 8"/>
          <p:cNvSpPr txBox="1"/>
          <p:nvPr/>
        </p:nvSpPr>
        <p:spPr>
          <a:xfrm>
            <a:off x="762000" y="5562600"/>
            <a:ext cx="3679190" cy="350737"/>
          </a:xfrm>
          <a:prstGeom prst="rect">
            <a:avLst/>
          </a:prstGeom>
        </p:spPr>
        <p:txBody>
          <a:bodyPr vert="horz" wrap="square" lIns="0" tIns="12065" rIns="0" bIns="0" rtlCol="0">
            <a:spAutoFit/>
          </a:bodyPr>
          <a:lstStyle/>
          <a:p>
            <a:pPr marL="312420" indent="-274320">
              <a:lnSpc>
                <a:spcPct val="100000"/>
              </a:lnSpc>
              <a:spcBef>
                <a:spcPts val="95"/>
              </a:spcBef>
              <a:buClr>
                <a:srgbClr val="FD8537"/>
              </a:buClr>
              <a:buSzPct val="68181"/>
              <a:buFont typeface="Wingdings"/>
              <a:buChar char=""/>
              <a:tabLst>
                <a:tab pos="312420" algn="l"/>
              </a:tabLst>
            </a:pPr>
            <a:r>
              <a:rPr sz="2200" spc="-5" dirty="0">
                <a:latin typeface="Century Schoolbook"/>
                <a:cs typeface="Century Schoolbook"/>
              </a:rPr>
              <a:t>Coefficient of Q.D. = </a:t>
            </a:r>
            <a:r>
              <a:rPr sz="2400" spc="60" baseline="45138" dirty="0">
                <a:latin typeface="Cambria Math"/>
                <a:cs typeface="Cambria Math"/>
              </a:rPr>
              <a:t>𝑄</a:t>
            </a:r>
            <a:r>
              <a:rPr sz="1575" spc="60" baseline="39682" dirty="0">
                <a:latin typeface="Cambria Math"/>
                <a:cs typeface="Cambria Math"/>
              </a:rPr>
              <a:t>3</a:t>
            </a:r>
            <a:r>
              <a:rPr sz="1575" spc="209" baseline="39682" dirty="0">
                <a:latin typeface="Cambria Math"/>
                <a:cs typeface="Cambria Math"/>
              </a:rPr>
              <a:t> </a:t>
            </a:r>
            <a:r>
              <a:rPr sz="2400" spc="15" baseline="45138" dirty="0">
                <a:latin typeface="Cambria Math"/>
                <a:cs typeface="Cambria Math"/>
              </a:rPr>
              <a:t>−𝑄</a:t>
            </a:r>
            <a:r>
              <a:rPr sz="1575" spc="15" baseline="39682" dirty="0">
                <a:latin typeface="Cambria Math"/>
                <a:cs typeface="Cambria Math"/>
              </a:rPr>
              <a:t>1</a:t>
            </a:r>
            <a:endParaRPr sz="1575" baseline="39682" dirty="0">
              <a:latin typeface="Cambria Math"/>
              <a:cs typeface="Cambria Math"/>
            </a:endParaRPr>
          </a:p>
        </p:txBody>
      </p:sp>
      <p:sp>
        <p:nvSpPr>
          <p:cNvPr id="9" name="object 9"/>
          <p:cNvSpPr txBox="1"/>
          <p:nvPr/>
        </p:nvSpPr>
        <p:spPr>
          <a:xfrm>
            <a:off x="3733800" y="5867400"/>
            <a:ext cx="668655" cy="259686"/>
          </a:xfrm>
          <a:prstGeom prst="rect">
            <a:avLst/>
          </a:prstGeom>
        </p:spPr>
        <p:txBody>
          <a:bodyPr vert="horz" wrap="square" lIns="0" tIns="13335" rIns="0" bIns="0" rtlCol="0">
            <a:spAutoFit/>
          </a:bodyPr>
          <a:lstStyle/>
          <a:p>
            <a:pPr marL="38100">
              <a:lnSpc>
                <a:spcPct val="100000"/>
              </a:lnSpc>
              <a:spcBef>
                <a:spcPts val="105"/>
              </a:spcBef>
            </a:pPr>
            <a:r>
              <a:rPr sz="1600" spc="25" dirty="0">
                <a:latin typeface="Cambria Math"/>
                <a:cs typeface="Cambria Math"/>
              </a:rPr>
              <a:t>𝑄</a:t>
            </a:r>
            <a:r>
              <a:rPr sz="1575" spc="37" baseline="-29100" dirty="0">
                <a:latin typeface="Cambria Math"/>
                <a:cs typeface="Cambria Math"/>
              </a:rPr>
              <a:t>3</a:t>
            </a:r>
            <a:r>
              <a:rPr sz="1600" spc="25" dirty="0">
                <a:latin typeface="Cambria Math"/>
                <a:cs typeface="Cambria Math"/>
              </a:rPr>
              <a:t>+𝑄</a:t>
            </a:r>
            <a:r>
              <a:rPr sz="1575" spc="37" baseline="-29100" dirty="0">
                <a:latin typeface="Cambria Math"/>
                <a:cs typeface="Cambria Math"/>
              </a:rPr>
              <a:t>1</a:t>
            </a:r>
            <a:endParaRPr sz="1575" baseline="-29100">
              <a:latin typeface="Cambria Math"/>
              <a:cs typeface="Cambria Math"/>
            </a:endParaRPr>
          </a:p>
        </p:txBody>
      </p:sp>
      <p:sp>
        <p:nvSpPr>
          <p:cNvPr id="10" name="object 10"/>
          <p:cNvSpPr/>
          <p:nvPr/>
        </p:nvSpPr>
        <p:spPr>
          <a:xfrm>
            <a:off x="3733800" y="5791200"/>
            <a:ext cx="637540" cy="0"/>
          </a:xfrm>
          <a:custGeom>
            <a:avLst/>
            <a:gdLst/>
            <a:ahLst/>
            <a:cxnLst/>
            <a:rect l="l" t="t" r="r" b="b"/>
            <a:pathLst>
              <a:path w="637539">
                <a:moveTo>
                  <a:pt x="0" y="0"/>
                </a:moveTo>
                <a:lnTo>
                  <a:pt x="637031" y="0"/>
                </a:lnTo>
              </a:path>
            </a:pathLst>
          </a:custGeom>
          <a:ln w="18287">
            <a:solidFill>
              <a:srgbClr val="000000"/>
            </a:solidFill>
          </a:ln>
        </p:spPr>
        <p:txBody>
          <a:bodyPr wrap="square" lIns="0" tIns="0" rIns="0" bIns="0" rtlCol="0"/>
          <a:lstStyle/>
          <a:p>
            <a:endParaRPr/>
          </a:p>
        </p:txBody>
      </p:sp>
      <p:pic>
        <p:nvPicPr>
          <p:cNvPr id="12" name="Picture 11"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fr-FR" sz="2800" spc="-5" dirty="0" smtClean="0"/>
              <a:t>2. INTERQUARTILE RANGE </a:t>
            </a:r>
            <a:r>
              <a:rPr lang="fr-FR" sz="2800" dirty="0" smtClean="0"/>
              <a:t>&amp;  </a:t>
            </a:r>
            <a:r>
              <a:rPr lang="fr-FR" sz="2800" spc="-5" dirty="0" smtClean="0"/>
              <a:t>QUARTILE</a:t>
            </a:r>
            <a:r>
              <a:rPr lang="fr-FR" sz="2800" spc="185" dirty="0" smtClean="0"/>
              <a:t> </a:t>
            </a:r>
            <a:r>
              <a:rPr lang="fr-FR" sz="2800" spc="-10" dirty="0" smtClean="0"/>
              <a:t>DEVIATION</a:t>
            </a:r>
            <a:r>
              <a:rPr lang="en-US" sz="2800" dirty="0" smtClean="0"/>
              <a:t>(CO-1)</a:t>
            </a:r>
            <a:endParaRPr lang="en-US" sz="2800" dirty="0"/>
          </a:p>
        </p:txBody>
      </p:sp>
      <p:sp>
        <p:nvSpPr>
          <p:cNvPr id="14" name="Date Placeholder 13"/>
          <p:cNvSpPr>
            <a:spLocks noGrp="1"/>
          </p:cNvSpPr>
          <p:nvPr>
            <p:ph type="dt" sz="half" idx="10"/>
          </p:nvPr>
        </p:nvSpPr>
        <p:spPr/>
        <p:txBody>
          <a:bodyPr/>
          <a:lstStyle/>
          <a:p>
            <a:fld id="{2FD95129-289C-46E1-99F5-704B7702B12F}" type="datetime1">
              <a:rPr lang="en-US" smtClean="0"/>
              <a:pPr/>
              <a:t>8/31/2021</a:t>
            </a:fld>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51</a:t>
            </a:fld>
            <a:endParaRPr lang="en-US"/>
          </a:p>
        </p:txBody>
      </p:sp>
      <p:sp>
        <p:nvSpPr>
          <p:cNvPr id="16" name="Footer Placeholder 15"/>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6595411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object 3"/>
              <p:cNvSpPr txBox="1"/>
              <p:nvPr/>
            </p:nvSpPr>
            <p:spPr>
              <a:xfrm>
                <a:off x="533400" y="1676400"/>
                <a:ext cx="7924800" cy="5233484"/>
              </a:xfrm>
              <a:prstGeom prst="rect">
                <a:avLst/>
              </a:prstGeom>
            </p:spPr>
            <p:txBody>
              <a:bodyPr vert="horz" wrap="square" lIns="0" tIns="12700" rIns="0" bIns="0" rtlCol="0">
                <a:spAutoFit/>
              </a:bodyPr>
              <a:lstStyle/>
              <a:p>
                <a:pPr marL="12700" marR="5080">
                  <a:spcBef>
                    <a:spcPts val="100"/>
                  </a:spcBef>
                </a:pPr>
                <a:r>
                  <a:rPr lang="en-US" sz="2400" dirty="0" smtClean="0">
                    <a:latin typeface="Century Schoolbook"/>
                    <a:cs typeface="Century Schoolbook"/>
                  </a:rPr>
                  <a:t>Q1: Find interquartile </a:t>
                </a:r>
                <a:r>
                  <a:rPr lang="en-US" sz="2400" spc="-5" dirty="0">
                    <a:latin typeface="Century Schoolbook"/>
                    <a:cs typeface="Century Schoolbook"/>
                  </a:rPr>
                  <a:t>range, quartile</a:t>
                </a:r>
                <a:r>
                  <a:rPr lang="en-US" sz="2400" spc="-110" dirty="0">
                    <a:latin typeface="Century Schoolbook"/>
                    <a:cs typeface="Century Schoolbook"/>
                  </a:rPr>
                  <a:t/>
                </a:r>
                <a:r>
                  <a:rPr lang="en-US" sz="2400" spc="-10" dirty="0">
                    <a:latin typeface="Century Schoolbook"/>
                    <a:cs typeface="Century Schoolbook"/>
                  </a:rPr>
                  <a:t>deviation  </a:t>
                </a:r>
                <a:r>
                  <a:rPr lang="en-US" sz="2400" spc="-5" dirty="0">
                    <a:latin typeface="Century Schoolbook"/>
                    <a:cs typeface="Century Schoolbook"/>
                  </a:rPr>
                  <a:t>and </a:t>
                </a:r>
                <a:r>
                  <a:rPr lang="en-US" sz="2400" dirty="0">
                    <a:latin typeface="Century Schoolbook"/>
                    <a:cs typeface="Century Schoolbook"/>
                  </a:rPr>
                  <a:t>coefficient of </a:t>
                </a:r>
                <a:r>
                  <a:rPr lang="en-US" sz="2400" spc="-5" dirty="0">
                    <a:latin typeface="Century Schoolbook"/>
                    <a:cs typeface="Century Schoolbook"/>
                  </a:rPr>
                  <a:t>quartile</a:t>
                </a:r>
                <a:r>
                  <a:rPr lang="en-US" sz="2400" spc="-75" dirty="0">
                    <a:latin typeface="Century Schoolbook"/>
                    <a:cs typeface="Century Schoolbook"/>
                  </a:rPr>
                  <a:t/>
                </a:r>
                <a:r>
                  <a:rPr lang="en-US" sz="2400" spc="-5" dirty="0" smtClean="0">
                    <a:latin typeface="Century Schoolbook"/>
                    <a:cs typeface="Century Schoolbook"/>
                  </a:rPr>
                  <a:t>deviation:</a:t>
                </a:r>
                <a:r>
                  <a:rPr lang="en-US" sz="2400" spc="-5" dirty="0">
                    <a:latin typeface="Century Schoolbook"/>
                    <a:cs typeface="Century Schoolbook"/>
                  </a:rPr>
                  <a:t>28, 18, 20, 24, 27, 30,</a:t>
                </a:r>
                <a:r>
                  <a:rPr lang="en-US" sz="2400" spc="-85" dirty="0">
                    <a:latin typeface="Century Schoolbook"/>
                    <a:cs typeface="Century Schoolbook"/>
                  </a:rPr>
                  <a:t/>
                </a:r>
                <a:r>
                  <a:rPr lang="en-US" sz="2400" spc="-5" dirty="0" smtClean="0">
                    <a:latin typeface="Century Schoolbook"/>
                    <a:cs typeface="Century Schoolbook"/>
                  </a:rPr>
                  <a:t>15.</a:t>
                </a:r>
              </a:p>
              <a:p>
                <a:pPr marL="12700" marR="5080">
                  <a:spcBef>
                    <a:spcPts val="100"/>
                  </a:spcBef>
                </a:pPr>
                <a:r>
                  <a:rPr lang="en-US" sz="2400" spc="-5" dirty="0">
                    <a:latin typeface="Century Schoolbook"/>
                    <a:cs typeface="Century Schoolbook"/>
                  </a:rPr>
                  <a:t/>
                </a:r>
                <a:r>
                  <a:rPr lang="en-US" sz="2400" spc="-5" dirty="0" smtClean="0">
                    <a:latin typeface="Century Schoolbook"/>
                    <a:cs typeface="Century Schoolbook"/>
                  </a:rPr>
                  <a:t>Solution:</a:t>
                </a:r>
              </a:p>
              <a:p>
                <a:pPr marL="12700" marR="5080">
                  <a:spcBef>
                    <a:spcPts val="100"/>
                  </a:spcBef>
                </a:pPr>
                <a:r>
                  <a:rPr lang="en-US" sz="2400" spc="-5" dirty="0" smtClean="0">
                    <a:latin typeface="Century Schoolbook"/>
                    <a:cs typeface="Century Schoolbook"/>
                  </a:rPr>
                  <a:t>Arranging data in ascending order</a:t>
                </a:r>
              </a:p>
              <a:p>
                <a:pPr marL="12700" marR="5080">
                  <a:spcBef>
                    <a:spcPts val="100"/>
                  </a:spcBef>
                </a:pPr>
                <a:r>
                  <a:rPr lang="en-US" sz="2400" spc="-5" dirty="0" smtClean="0">
                    <a:latin typeface="Century Schoolbook"/>
                    <a:cs typeface="Century Schoolbook"/>
                  </a:rPr>
                  <a:t>15,</a:t>
                </a:r>
                <a:r>
                  <a:rPr lang="en-US" sz="2400" spc="-5" dirty="0" smtClean="0">
                    <a:solidFill>
                      <a:srgbClr val="FF0000"/>
                    </a:solidFill>
                    <a:latin typeface="Century Schoolbook"/>
                    <a:cs typeface="Century Schoolbook"/>
                  </a:rPr>
                  <a:t>18</a:t>
                </a:r>
                <a:r>
                  <a:rPr lang="en-US" sz="2400" spc="-5" dirty="0" smtClean="0">
                    <a:latin typeface="Century Schoolbook"/>
                    <a:cs typeface="Century Schoolbook"/>
                  </a:rPr>
                  <a:t>,20,24,27,</a:t>
                </a:r>
                <a:r>
                  <a:rPr lang="en-US" sz="2400" spc="-5" dirty="0" smtClean="0">
                    <a:solidFill>
                      <a:srgbClr val="FF0000"/>
                    </a:solidFill>
                    <a:latin typeface="Century Schoolbook"/>
                    <a:cs typeface="Century Schoolbook"/>
                  </a:rPr>
                  <a:t>28</a:t>
                </a:r>
                <a:r>
                  <a:rPr lang="en-US" sz="2400" spc="-5" dirty="0" smtClean="0">
                    <a:latin typeface="Century Schoolbook"/>
                    <a:cs typeface="Century Schoolbook"/>
                  </a:rPr>
                  <a:t>,30</a:t>
                </a:r>
              </a:p>
              <a:p>
                <a:pPr marL="12700" marR="5080">
                  <a:spcBef>
                    <a:spcPts val="100"/>
                  </a:spcBef>
                </a:pPr>
                <a14:m>
                  <m:oMathPara xmlns:m="http://schemas.openxmlformats.org/officeDocument/2006/math">
                    <m:oMathParaPr>
                      <m:jc m:val="left"/>
                    </m:oMathParaPr>
                    <m:oMath xmlns:m="http://schemas.openxmlformats.org/officeDocument/2006/math">
                      <m:sSub>
                        <m:sSubPr>
                          <m:ctrlPr>
                            <a:rPr lang="en-US" sz="2000" i="1" spc="10" smtClean="0">
                              <a:latin typeface="Cambria Math"/>
                            </a:rPr>
                          </m:ctrlPr>
                        </m:sSubPr>
                        <m:e>
                          <m:r>
                            <a:rPr lang="en-US" sz="2000" b="0" i="1" spc="10" smtClean="0">
                              <a:latin typeface="Cambria Math"/>
                            </a:rPr>
                            <m:t>𝑄</m:t>
                          </m:r>
                        </m:e>
                        <m:sub>
                          <m:r>
                            <a:rPr lang="en-US" sz="2000" b="0" i="1" spc="10" smtClean="0">
                              <a:latin typeface="Cambria Math"/>
                            </a:rPr>
                            <m:t>1</m:t>
                          </m:r>
                        </m:sub>
                      </m:sSub>
                      <m:r>
                        <a:rPr lang="en-US" sz="2000" b="0" i="1" spc="10" smtClean="0">
                          <a:latin typeface="Cambria Math"/>
                        </a:rPr>
                        <m:t>=</m:t>
                      </m:r>
                      <m:r>
                        <a:rPr lang="en-US" sz="2000" b="0" i="1" spc="10" smtClean="0">
                          <a:latin typeface="Cambria Math"/>
                        </a:rPr>
                        <m:t>𝑆𝑖𝑧𝑒</m:t>
                      </m:r>
                      <m:r>
                        <a:rPr lang="en-US" sz="2000" b="0" i="1" spc="10" smtClean="0">
                          <a:latin typeface="Cambria Math"/>
                        </a:rPr>
                        <m:t> </m:t>
                      </m:r>
                      <m:r>
                        <a:rPr lang="en-US" sz="2000" b="0" i="1" spc="10" smtClean="0">
                          <a:latin typeface="Cambria Math"/>
                        </a:rPr>
                        <m:t>𝑜𝑓</m:t>
                      </m:r>
                      <m:d>
                        <m:dPr>
                          <m:ctrlPr>
                            <a:rPr lang="en-US" sz="2000" b="0" i="1" spc="10" smtClean="0">
                              <a:latin typeface="Cambria Math"/>
                            </a:rPr>
                          </m:ctrlPr>
                        </m:dPr>
                        <m:e>
                          <m:f>
                            <m:fPr>
                              <m:ctrlPr>
                                <a:rPr lang="en-US" sz="2000" b="0" i="1" spc="10" smtClean="0">
                                  <a:latin typeface="Cambria Math"/>
                                </a:rPr>
                              </m:ctrlPr>
                            </m:fPr>
                            <m:num>
                              <m:r>
                                <a:rPr lang="en-US" sz="2000" b="0" i="1" spc="10" smtClean="0">
                                  <a:latin typeface="Cambria Math"/>
                                </a:rPr>
                                <m:t>𝑛</m:t>
                              </m:r>
                              <m:r>
                                <a:rPr lang="en-US" sz="2000" b="0" i="1" spc="10" smtClean="0">
                                  <a:latin typeface="Cambria Math"/>
                                </a:rPr>
                                <m:t>+</m:t>
                              </m:r>
                              <m:r>
                                <a:rPr lang="en-US" sz="2000" b="0" i="1" spc="10" smtClean="0">
                                  <a:latin typeface="Cambria Math"/>
                                </a:rPr>
                                <m:t>1</m:t>
                              </m:r>
                            </m:num>
                            <m:den>
                              <m:r>
                                <a:rPr lang="en-US" sz="2000" b="0" i="1" spc="10" smtClean="0">
                                  <a:latin typeface="Cambria Math"/>
                                </a:rPr>
                                <m:t>4</m:t>
                              </m:r>
                            </m:den>
                          </m:f>
                        </m:e>
                      </m:d>
                      <m:r>
                        <a:rPr lang="en-US" sz="2000" b="0" i="1" spc="10" smtClean="0">
                          <a:latin typeface="Cambria Math"/>
                        </a:rPr>
                        <m:t>𝑡</m:t>
                      </m:r>
                      <m:r>
                        <a:rPr lang="en-US" sz="2000" b="0" i="1" spc="10" smtClean="0">
                          <a:latin typeface="Cambria Math"/>
                        </a:rPr>
                        <m:t>h</m:t>
                      </m:r>
                      <m:r>
                        <a:rPr lang="en-US" sz="2000" b="0" i="1" spc="10" smtClean="0">
                          <a:latin typeface="Cambria Math"/>
                        </a:rPr>
                        <m:t> </m:t>
                      </m:r>
                      <m:r>
                        <a:rPr lang="en-US" sz="2000" b="0" i="1" spc="10" smtClean="0">
                          <a:latin typeface="Cambria Math"/>
                        </a:rPr>
                        <m:t>𝑖𝑡𝑒𝑚</m:t>
                      </m:r>
                      <m:r>
                        <a:rPr lang="en-US" sz="2000" b="0" i="1" spc="10" smtClean="0">
                          <a:latin typeface="Cambria Math"/>
                        </a:rPr>
                        <m:t>=</m:t>
                      </m:r>
                      <m:r>
                        <a:rPr lang="en-US" sz="2000" i="1" spc="10">
                          <a:latin typeface="Cambria Math"/>
                        </a:rPr>
                        <m:t>𝑆𝑖𝑧𝑒</m:t>
                      </m:r>
                      <m:r>
                        <a:rPr lang="en-US" sz="2000" i="1" spc="10">
                          <a:latin typeface="Cambria Math"/>
                        </a:rPr>
                        <m:t> </m:t>
                      </m:r>
                      <m:r>
                        <a:rPr lang="en-US" sz="2000" i="1" spc="10">
                          <a:latin typeface="Cambria Math"/>
                        </a:rPr>
                        <m:t>𝑜𝑓</m:t>
                      </m:r>
                      <m:d>
                        <m:dPr>
                          <m:ctrlPr>
                            <a:rPr lang="en-US" sz="2000" i="1" spc="10">
                              <a:latin typeface="Cambria Math"/>
                            </a:rPr>
                          </m:ctrlPr>
                        </m:dPr>
                        <m:e>
                          <m:f>
                            <m:fPr>
                              <m:ctrlPr>
                                <a:rPr lang="en-US" sz="2000" i="1" spc="10">
                                  <a:latin typeface="Cambria Math"/>
                                </a:rPr>
                              </m:ctrlPr>
                            </m:fPr>
                            <m:num>
                              <m:r>
                                <a:rPr lang="en-US" sz="2000" b="0" i="1" spc="10" smtClean="0">
                                  <a:latin typeface="Cambria Math"/>
                                </a:rPr>
                                <m:t>7</m:t>
                              </m:r>
                              <m:r>
                                <a:rPr lang="en-US" sz="2000" i="1" spc="10">
                                  <a:latin typeface="Cambria Math"/>
                                </a:rPr>
                                <m:t>+</m:t>
                              </m:r>
                              <m:r>
                                <a:rPr lang="en-US" sz="2000" i="1" spc="10">
                                  <a:latin typeface="Cambria Math"/>
                                </a:rPr>
                                <m:t>1</m:t>
                              </m:r>
                            </m:num>
                            <m:den>
                              <m:r>
                                <a:rPr lang="en-US" sz="2000" b="0" i="1" spc="10" smtClean="0">
                                  <a:latin typeface="Cambria Math"/>
                                </a:rPr>
                                <m:t>4</m:t>
                              </m:r>
                            </m:den>
                          </m:f>
                        </m:e>
                      </m:d>
                      <m:r>
                        <a:rPr lang="en-US" sz="2000" i="1" spc="10">
                          <a:latin typeface="Cambria Math"/>
                        </a:rPr>
                        <m:t>𝑡</m:t>
                      </m:r>
                      <m:r>
                        <a:rPr lang="en-US" sz="2000" i="1" spc="10">
                          <a:latin typeface="Cambria Math"/>
                        </a:rPr>
                        <m:t>h</m:t>
                      </m:r>
                      <m:r>
                        <a:rPr lang="en-US" sz="2000" i="1" spc="10">
                          <a:latin typeface="Cambria Math"/>
                        </a:rPr>
                        <m:t> </m:t>
                      </m:r>
                      <m:r>
                        <a:rPr lang="en-US" sz="2000" i="1" spc="10">
                          <a:latin typeface="Cambria Math"/>
                        </a:rPr>
                        <m:t>𝑖𝑡𝑒𝑚</m:t>
                      </m:r>
                      <m:r>
                        <a:rPr lang="en-US" sz="2000" i="1" spc="10">
                          <a:latin typeface="Cambria Math"/>
                        </a:rPr>
                        <m:t>=</m:t>
                      </m:r>
                      <m:r>
                        <a:rPr lang="en-US" sz="2000" i="1" spc="10">
                          <a:latin typeface="Cambria Math"/>
                        </a:rPr>
                        <m:t>18</m:t>
                      </m:r>
                    </m:oMath>
                  </m:oMathPara>
                </a14:m>
                <a:endParaRPr lang="en-US" sz="2000" spc="10" dirty="0">
                  <a:latin typeface="Century Schoolbook"/>
                  <a:cs typeface="Century Schoolbook"/>
                </a:endParaRPr>
              </a:p>
              <a:p>
                <a:pPr marL="12700" marR="5080">
                  <a:spcBef>
                    <a:spcPts val="100"/>
                  </a:spcBef>
                </a:pPr>
                <a:r>
                  <a:rPr lang="en-US" sz="2400" spc="10" dirty="0" smtClean="0">
                    <a:latin typeface="Century Schoolbook"/>
                    <a:cs typeface="Century Schoolbook"/>
                  </a:rPr>
                  <a:t>Q</a:t>
                </a:r>
                <a:r>
                  <a:rPr lang="en-US" sz="2400" spc="15" baseline="-21072" dirty="0" smtClean="0">
                    <a:latin typeface="Century Schoolbook"/>
                    <a:cs typeface="Century Schoolbook"/>
                  </a:rPr>
                  <a:t>3 </a:t>
                </a:r>
                <a14:m>
                  <m:oMath xmlns:m="http://schemas.openxmlformats.org/officeDocument/2006/math">
                    <m:r>
                      <a:rPr lang="en-US" sz="2400" b="0" i="0" spc="10" smtClean="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r>
                      <a:rPr lang="en-US" sz="2400" b="0" i="1" spc="10" smtClean="0">
                        <a:latin typeface="Cambria Math"/>
                      </a:rPr>
                      <m:t>3</m:t>
                    </m:r>
                    <m:d>
                      <m:dPr>
                        <m:ctrlPr>
                          <a:rPr lang="en-US" sz="2400" i="1" spc="10">
                            <a:latin typeface="Cambria Math"/>
                          </a:rPr>
                        </m:ctrlPr>
                      </m:dPr>
                      <m:e>
                        <m:f>
                          <m:fPr>
                            <m:ctrlPr>
                              <a:rPr lang="en-US" sz="2400" i="1" spc="10">
                                <a:latin typeface="Cambria Math"/>
                              </a:rPr>
                            </m:ctrlPr>
                          </m:fPr>
                          <m:num>
                            <m:r>
                              <a:rPr lang="en-US" sz="2400" b="0" i="1" spc="10" smtClean="0">
                                <a:latin typeface="Cambria Math"/>
                              </a:rPr>
                              <m:t>𝑛</m:t>
                            </m:r>
                            <m:r>
                              <a:rPr lang="en-US" sz="2400" i="1" spc="10">
                                <a:latin typeface="Cambria Math"/>
                              </a:rPr>
                              <m:t>+</m:t>
                            </m:r>
                            <m:r>
                              <a:rPr lang="en-US" sz="2400" i="1" spc="10">
                                <a:latin typeface="Cambria Math"/>
                              </a:rPr>
                              <m:t>1</m:t>
                            </m:r>
                          </m:num>
                          <m:den>
                            <m:r>
                              <a:rPr lang="en-US"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r>
                      <a:rPr lang="en-US" sz="2400" i="1" spc="1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r>
                      <a:rPr lang="en-US" sz="2400" b="0" i="1" spc="10" smtClean="0">
                        <a:latin typeface="Cambria Math"/>
                      </a:rPr>
                      <m:t>3</m:t>
                    </m:r>
                    <m:d>
                      <m:dPr>
                        <m:ctrlPr>
                          <a:rPr lang="en-US" sz="2400" i="1" spc="10">
                            <a:latin typeface="Cambria Math"/>
                          </a:rPr>
                        </m:ctrlPr>
                      </m:dPr>
                      <m:e>
                        <m:f>
                          <m:fPr>
                            <m:ctrlPr>
                              <a:rPr lang="en-US" sz="2400" i="1" spc="10">
                                <a:latin typeface="Cambria Math"/>
                              </a:rPr>
                            </m:ctrlPr>
                          </m:fPr>
                          <m:num>
                            <m:r>
                              <a:rPr lang="en-US" sz="2400" i="1" spc="10">
                                <a:latin typeface="Cambria Math"/>
                              </a:rPr>
                              <m:t>7</m:t>
                            </m:r>
                            <m:r>
                              <a:rPr lang="en-US" sz="2400" i="1" spc="10">
                                <a:latin typeface="Cambria Math"/>
                              </a:rPr>
                              <m:t>+</m:t>
                            </m:r>
                            <m:r>
                              <a:rPr lang="en-US" sz="2400" i="1" spc="10">
                                <a:latin typeface="Cambria Math"/>
                              </a:rPr>
                              <m:t>1</m:t>
                            </m:r>
                          </m:num>
                          <m:den>
                            <m:r>
                              <a:rPr lang="en-US"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oMath>
                </a14:m>
                <a:r>
                  <a:rPr lang="en-US" sz="2400" spc="-5" dirty="0" smtClean="0">
                    <a:latin typeface="Century Schoolbook"/>
                    <a:cs typeface="Century Schoolbook"/>
                  </a:rPr>
                  <a:t>=28</a:t>
                </a:r>
                <a:endParaRPr lang="en-US" sz="2400" spc="-5" dirty="0">
                  <a:latin typeface="Century Schoolbook"/>
                  <a:cs typeface="Century Schoolbook"/>
                </a:endParaRPr>
              </a:p>
              <a:p>
                <a:pPr marL="12700" marR="5080">
                  <a:spcBef>
                    <a:spcPts val="100"/>
                  </a:spcBef>
                </a:pPr>
                <a:r>
                  <a:rPr lang="en-US" sz="2400" spc="-175" dirty="0" smtClean="0">
                    <a:latin typeface="Century Schoolbook"/>
                    <a:cs typeface="Century Schoolbook"/>
                  </a:rPr>
                  <a:t/>
                </a:r>
                <a:r>
                  <a:rPr lang="en-US" sz="2400" spc="-5" dirty="0" smtClean="0">
                    <a:latin typeface="Century Schoolbook"/>
                    <a:cs typeface="Century Schoolbook"/>
                  </a:rPr>
                  <a:t>Symbolically</a:t>
                </a:r>
                <a:r>
                  <a:rPr lang="en-US" sz="2400" spc="-5" dirty="0">
                    <a:latin typeface="Century Schoolbook"/>
                    <a:cs typeface="Century Schoolbook"/>
                  </a:rPr>
                  <a:t>, Interquartile </a:t>
                </a:r>
                <a:r>
                  <a:rPr lang="en-US" sz="2400" spc="-10" dirty="0">
                    <a:latin typeface="Century Schoolbook"/>
                    <a:cs typeface="Century Schoolbook"/>
                  </a:rPr>
                  <a:t>Range </a:t>
                </a:r>
                <a:r>
                  <a:rPr lang="en-US" sz="2400" spc="-5" dirty="0">
                    <a:latin typeface="Century Schoolbook"/>
                    <a:cs typeface="Century Schoolbook"/>
                  </a:rPr>
                  <a:t>= </a:t>
                </a:r>
                <a:r>
                  <a:rPr lang="en-US" sz="2400" spc="10" dirty="0">
                    <a:latin typeface="Century Schoolbook"/>
                    <a:cs typeface="Century Schoolbook"/>
                  </a:rPr>
                  <a:t>Q</a:t>
                </a:r>
                <a:r>
                  <a:rPr lang="en-US" sz="2400" spc="15" baseline="-21072" dirty="0">
                    <a:latin typeface="Century Schoolbook"/>
                    <a:cs typeface="Century Schoolbook"/>
                  </a:rPr>
                  <a:t>3 </a:t>
                </a:r>
                <a:r>
                  <a:rPr lang="en-US" sz="2400" spc="-5" dirty="0">
                    <a:latin typeface="Century Schoolbook"/>
                    <a:cs typeface="Century Schoolbook"/>
                  </a:rPr>
                  <a:t>–</a:t>
                </a:r>
                <a:r>
                  <a:rPr lang="en-US" sz="2400" spc="-175" dirty="0">
                    <a:latin typeface="Century Schoolbook"/>
                    <a:cs typeface="Century Schoolbook"/>
                  </a:rPr>
                  <a:t/>
                </a:r>
                <a:r>
                  <a:rPr lang="en-US" sz="2400" spc="-5" dirty="0" smtClean="0">
                    <a:latin typeface="Century Schoolbook"/>
                    <a:cs typeface="Century Schoolbook"/>
                  </a:rPr>
                  <a:t>Q</a:t>
                </a:r>
                <a:r>
                  <a:rPr lang="en-US" sz="2400" spc="-7" baseline="-21072" dirty="0" smtClean="0">
                    <a:latin typeface="Century Schoolbook"/>
                    <a:cs typeface="Century Schoolbook"/>
                  </a:rPr>
                  <a:t>1</a:t>
                </a:r>
                <a:r>
                  <a:rPr lang="en-US" sz="2400" spc="-5" dirty="0">
                    <a:latin typeface="Century Schoolbook"/>
                    <a:cs typeface="Century Schoolbook"/>
                  </a:rPr>
                  <a:t/>
                </a:r>
                <a:r>
                  <a:rPr lang="en-US" sz="2400" spc="-5" dirty="0" smtClean="0">
                    <a:latin typeface="Century Schoolbook"/>
                    <a:cs typeface="Century Schoolbook"/>
                  </a:rPr>
                  <a:t>=28-18</a:t>
                </a:r>
                <a:r>
                  <a:rPr lang="en-US" sz="2400" spc="-5" dirty="0">
                    <a:latin typeface="Century Schoolbook"/>
                    <a:cs typeface="Century Schoolbook"/>
                  </a:rPr>
                  <a:t/>
                </a:r>
                <a:r>
                  <a:rPr lang="en-US" sz="2400" spc="-5" dirty="0" smtClean="0">
                    <a:latin typeface="Century Schoolbook"/>
                    <a:cs typeface="Century Schoolbook"/>
                  </a:rPr>
                  <a:t>=10</a:t>
                </a:r>
                <a:endParaRPr lang="en-US" sz="2400" spc="-7" baseline="-21072" dirty="0" smtClean="0">
                  <a:latin typeface="Century Schoolbook"/>
                  <a:cs typeface="Century Schoolbook"/>
                </a:endParaRPr>
              </a:p>
              <a:p>
                <a:pPr marL="12700" marR="5080">
                  <a:spcBef>
                    <a:spcPts val="100"/>
                  </a:spcBef>
                </a:pPr>
                <a:r>
                  <a:rPr lang="en-US" sz="2400" spc="-5" dirty="0">
                    <a:latin typeface="Century Schoolbook"/>
                    <a:cs typeface="Century Schoolbook"/>
                  </a:rPr>
                  <a:t>Quartile </a:t>
                </a:r>
                <a:r>
                  <a:rPr lang="en-US" sz="2400" spc="-5" dirty="0" err="1">
                    <a:latin typeface="Century Schoolbook"/>
                    <a:cs typeface="Century Schoolbook"/>
                  </a:rPr>
                  <a:t>Deviation</a:t>
                </a:r>
                <a:r>
                  <a:rPr lang="en-US" sz="2400" spc="-5" dirty="0">
                    <a:latin typeface="Century Schoolbook"/>
                    <a:cs typeface="Century Schoolbook"/>
                  </a:rPr>
                  <a:t/>
                </a:r>
                <a:r>
                  <a:rPr lang="en-US" sz="2400" spc="-5" dirty="0" smtClean="0">
                    <a:latin typeface="Century Schoolbook"/>
                    <a:cs typeface="Century Schoolbook"/>
                  </a:rPr>
                  <a:t>=</a:t>
                </a:r>
                <a14:m>
                  <m:oMath xmlns:m="http://schemas.openxmlformats.org/officeDocument/2006/math">
                    <m:f>
                      <m:fPr>
                        <m:ctrlPr>
                          <a:rPr lang="ar-AE" sz="2400" i="1" spc="-5" smtClean="0">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a:rPr lang="ar-AE" sz="2400" b="0" i="1" spc="-5" smtClean="0">
                            <a:latin typeface="Cambria Math"/>
                          </a:rPr>
                          <m:t>2</m:t>
                        </m:r>
                      </m:den>
                    </m:f>
                    <m:r>
                      <a:rPr lang="en-US" sz="2400" b="0" i="1" spc="-5" smtClean="0">
                        <a:latin typeface="Cambria Math"/>
                      </a:rPr>
                      <m:t>=</m:t>
                    </m:r>
                    <m:f>
                      <m:fPr>
                        <m:ctrlPr>
                          <a:rPr lang="ar-AE" sz="2400" i="1" spc="-5">
                            <a:latin typeface="Cambria Math"/>
                          </a:rPr>
                        </m:ctrlPr>
                      </m:fPr>
                      <m:num>
                        <m:r>
                          <m:rPr>
                            <m:nor/>
                          </m:rPr>
                          <a:rPr lang="en-US" sz="2400" b="0" i="0" spc="-5" smtClean="0">
                            <a:latin typeface="Cambria Math"/>
                          </a:rPr>
                          <m:t>28</m:t>
                        </m:r>
                        <m:r>
                          <m:rPr>
                            <m:nor/>
                          </m:rPr>
                          <a:rPr lang="en-US" sz="2400" spc="-5" dirty="0" smtClean="0">
                            <a:latin typeface="Century Schoolbook"/>
                            <a:cs typeface="Century Schoolbook"/>
                          </a:rPr>
                          <m:t>–</m:t>
                        </m:r>
                        <m:r>
                          <a:rPr lang="en-US" sz="2400" b="0" i="1" spc="-5" dirty="0" smtClean="0">
                            <a:latin typeface="Cambria Math"/>
                            <a:cs typeface="Century Schoolbook"/>
                          </a:rPr>
                          <m:t>18</m:t>
                        </m:r>
                      </m:num>
                      <m:den>
                        <m:r>
                          <a:rPr lang="ar-AE" sz="2400" i="1" spc="-5">
                            <a:latin typeface="Cambria Math"/>
                          </a:rPr>
                          <m:t>2</m:t>
                        </m:r>
                      </m:den>
                    </m:f>
                    <m:r>
                      <a:rPr lang="en-US" sz="2400" b="0" i="1" spc="-5" smtClean="0">
                        <a:latin typeface="Cambria Math"/>
                      </a:rPr>
                      <m:t>=</m:t>
                    </m:r>
                    <m:r>
                      <a:rPr lang="en-US" sz="2400" b="0" i="1" spc="-5" smtClean="0">
                        <a:latin typeface="Cambria Math"/>
                      </a:rPr>
                      <m:t>5</m:t>
                    </m:r>
                  </m:oMath>
                </a14:m>
                <a:endParaRPr lang="en-US" sz="2400" dirty="0" smtClean="0">
                  <a:latin typeface="Century Schoolbook"/>
                  <a:cs typeface="Century Schoolbook"/>
                </a:endParaRPr>
              </a:p>
              <a:p>
                <a:pPr marL="12700" marR="5080">
                  <a:spcBef>
                    <a:spcPts val="100"/>
                  </a:spcBef>
                </a:pPr>
                <a:r>
                  <a:rPr lang="en-US" sz="2400" spc="-5" dirty="0">
                    <a:latin typeface="Century Schoolbook"/>
                    <a:cs typeface="Century Schoolbook"/>
                  </a:rPr>
                  <a:t>Coefficient of Q.D. =</a:t>
                </a:r>
                <a:r>
                  <a:rPr lang="ar-AE" sz="2400" spc="-5" dirty="0"/>
                  <a:t/>
                </a:r>
                <a14:m>
                  <m:oMath xmlns:m="http://schemas.openxmlformats.org/officeDocument/2006/math">
                    <m:f>
                      <m:fPr>
                        <m:ctrlPr>
                          <a:rPr lang="ar-AE" sz="2400" i="1" spc="-5">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175" dirty="0">
                            <a:latin typeface="Century Schoolbook"/>
                            <a:cs typeface="Century Schoolbook"/>
                          </a:rPr>
                          <m:t> </m:t>
                        </m:r>
                        <m:r>
                          <m:rPr>
                            <m:nor/>
                          </m:rPr>
                          <a:rPr lang="en-US" sz="2400" b="0" i="0" spc="-175" dirty="0" smtClean="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m:t>
                        </m:r>
                      </m:den>
                    </m:f>
                  </m:oMath>
                </a14:m>
                <a:r>
                  <a:rPr lang="en-US" sz="2400" spc="-5" dirty="0">
                    <a:latin typeface="Century Schoolbook"/>
                    <a:cs typeface="Century Schoolbook"/>
                  </a:rPr>
                  <a:t/>
                </a:r>
                <a:r>
                  <a:rPr lang="en-US" sz="2400" spc="-5" dirty="0" smtClean="0">
                    <a:latin typeface="Century Schoolbook"/>
                    <a:cs typeface="Century Schoolbook"/>
                  </a:rPr>
                  <a:t>=</a:t>
                </a:r>
                <a:r>
                  <a:rPr lang="ar-AE" sz="2400" spc="-5" dirty="0"/>
                  <a:t/>
                </a:r>
                <a14:m>
                  <m:oMath xmlns:m="http://schemas.openxmlformats.org/officeDocument/2006/math">
                    <m:f>
                      <m:fPr>
                        <m:ctrlPr>
                          <a:rPr lang="ar-AE" sz="2400" i="1" spc="-5">
                            <a:latin typeface="Cambria Math"/>
                          </a:rPr>
                        </m:ctrlPr>
                      </m:fPr>
                      <m:num>
                        <m:r>
                          <m:rPr>
                            <m:nor/>
                          </m:rPr>
                          <a:rPr lang="en-US" sz="2400" b="0" i="0" spc="-5" smtClean="0">
                            <a:latin typeface="Cambria Math"/>
                          </a:rPr>
                          <m:t>28</m:t>
                        </m:r>
                        <m:r>
                          <m:rPr>
                            <m:nor/>
                          </m:rPr>
                          <a:rPr lang="en-US" sz="2400" spc="-5" dirty="0">
                            <a:latin typeface="Century Schoolbook"/>
                            <a:cs typeface="Century Schoolbook"/>
                          </a:rPr>
                          <m:t>–</m:t>
                        </m:r>
                        <m:r>
                          <a:rPr lang="en-US" sz="2400" b="0" i="1" spc="-5" dirty="0" smtClean="0">
                            <a:latin typeface="Cambria Math"/>
                            <a:cs typeface="Century Schoolbook"/>
                          </a:rPr>
                          <m:t>18</m:t>
                        </m:r>
                      </m:num>
                      <m:den>
                        <m:r>
                          <m:rPr>
                            <m:nor/>
                          </m:rPr>
                          <a:rPr lang="en-US" sz="2400" spc="-5">
                            <a:latin typeface="Cambria Math"/>
                          </a:rPr>
                          <m:t>28</m:t>
                        </m:r>
                        <m:r>
                          <m:rPr>
                            <m:nor/>
                          </m:rPr>
                          <a:rPr lang="en-US" sz="2400" b="0" i="0" spc="-5" smtClean="0">
                            <a:latin typeface="Cambria Math"/>
                          </a:rPr>
                          <m:t>+</m:t>
                        </m:r>
                        <m:r>
                          <a:rPr lang="en-US" sz="2400" i="1" spc="-5" dirty="0">
                            <a:latin typeface="Cambria Math"/>
                            <a:cs typeface="Century Schoolbook"/>
                          </a:rPr>
                          <m:t>18</m:t>
                        </m:r>
                      </m:den>
                    </m:f>
                    <m:r>
                      <a:rPr lang="en-US" sz="2400" b="0" i="1" spc="-5" smtClean="0">
                        <a:latin typeface="Cambria Math"/>
                      </a:rPr>
                      <m:t>=</m:t>
                    </m:r>
                    <m:r>
                      <a:rPr lang="en-US" sz="2400" b="0" i="1" spc="-5" smtClean="0">
                        <a:latin typeface="Cambria Math"/>
                      </a:rPr>
                      <m:t>0</m:t>
                    </m:r>
                    <m:r>
                      <a:rPr lang="en-US" sz="2400" b="0" i="1" spc="-5" smtClean="0">
                        <a:latin typeface="Cambria Math"/>
                      </a:rPr>
                      <m:t>.</m:t>
                    </m:r>
                    <m:r>
                      <a:rPr lang="en-US" sz="2400" b="0" i="1" spc="-5" smtClean="0">
                        <a:latin typeface="Cambria Math"/>
                      </a:rPr>
                      <m:t>217</m:t>
                    </m:r>
                  </m:oMath>
                </a14:m>
                <a:endParaRPr lang="ar-AE" sz="2400" dirty="0">
                  <a:latin typeface="Century Schoolbook"/>
                  <a:cs typeface="Century Schoolbook"/>
                </a:endParaRPr>
              </a:p>
              <a:p>
                <a:pPr marL="12700" marR="5080">
                  <a:lnSpc>
                    <a:spcPct val="100000"/>
                  </a:lnSpc>
                  <a:spcBef>
                    <a:spcPts val="100"/>
                  </a:spcBef>
                </a:pPr>
                <a:endParaRPr sz="2400" dirty="0">
                  <a:latin typeface="Century Schoolbook"/>
                  <a:cs typeface="Century Schoolbook"/>
                </a:endParaRPr>
              </a:p>
            </p:txBody>
          </p:sp>
        </mc:Choice>
        <mc:Fallback>
          <p:sp>
            <p:nvSpPr>
              <p:cNvPr id="3" name="object 3"/>
              <p:cNvSpPr txBox="1">
                <a:spLocks noRot="1" noChangeAspect="1" noMove="1" noResize="1" noEditPoints="1" noAdjustHandles="1" noChangeArrowheads="1" noChangeShapeType="1" noTextEdit="1"/>
              </p:cNvSpPr>
              <p:nvPr/>
            </p:nvSpPr>
            <p:spPr>
              <a:xfrm>
                <a:off x="533400" y="1676400"/>
                <a:ext cx="7924800" cy="5233484"/>
              </a:xfrm>
              <a:prstGeom prst="rect">
                <a:avLst/>
              </a:prstGeom>
              <a:blipFill rotWithShape="1">
                <a:blip r:embed="rId2"/>
                <a:stretch>
                  <a:fillRect l="-2231" t="-1513" r="-2923" b="-2561"/>
                </a:stretch>
              </a:blipFill>
            </p:spPr>
            <p:txBody>
              <a:bodyPr/>
              <a:lstStyle/>
              <a:p>
                <a:r>
                  <a:rPr lang="en-US">
                    <a:noFill/>
                  </a:rPr>
                  <a:t> </a:t>
                </a:r>
              </a:p>
            </p:txBody>
          </p:sp>
        </mc:Fallback>
      </mc:AlternateContent>
      <p:pic>
        <p:nvPicPr>
          <p:cNvPr id="13" name="Picture 1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A2A491AB-CD48-4489-B30C-90C8DF78C354}"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52</a:t>
            </a:fld>
            <a:endParaRPr lang="en-US"/>
          </a:p>
        </p:txBody>
      </p:sp>
      <p:sp>
        <p:nvSpPr>
          <p:cNvPr id="17" name="Footer Placeholder 16"/>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9197604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81000" y="2362200"/>
            <a:ext cx="7391400" cy="1910779"/>
          </a:xfrm>
          <a:prstGeom prst="rect">
            <a:avLst/>
          </a:prstGeom>
        </p:spPr>
        <p:txBody>
          <a:bodyPr vert="horz" wrap="square" lIns="0" tIns="12700" rIns="0" bIns="0" rtlCol="0">
            <a:spAutoFit/>
          </a:bodyPr>
          <a:lstStyle/>
          <a:p>
            <a:pPr marL="12700">
              <a:lnSpc>
                <a:spcPct val="100000"/>
              </a:lnSpc>
              <a:spcBef>
                <a:spcPts val="100"/>
              </a:spcBef>
            </a:pPr>
            <a:r>
              <a:rPr sz="2400" dirty="0" smtClean="0">
                <a:latin typeface="Century Schoolbook"/>
                <a:cs typeface="Century Schoolbook"/>
              </a:rPr>
              <a:t>Q</a:t>
            </a:r>
            <a:r>
              <a:rPr lang="en-US" sz="2400" dirty="0" smtClean="0">
                <a:latin typeface="Century Schoolbook"/>
                <a:cs typeface="Century Schoolbook"/>
              </a:rPr>
              <a:t>2</a:t>
            </a:r>
          </a:p>
          <a:p>
            <a:pPr marL="12700">
              <a:lnSpc>
                <a:spcPct val="100000"/>
              </a:lnSpc>
              <a:spcBef>
                <a:spcPts val="100"/>
              </a:spcBef>
            </a:pPr>
            <a:r>
              <a:rPr lang="en-US" sz="2400" dirty="0" smtClean="0">
                <a:latin typeface="Century Schoolbook"/>
                <a:cs typeface="Century Schoolbook"/>
              </a:rPr>
              <a:t>Solution:</a:t>
            </a:r>
          </a:p>
          <a:p>
            <a:pPr marL="12700">
              <a:lnSpc>
                <a:spcPct val="100000"/>
              </a:lnSpc>
              <a:spcBef>
                <a:spcPts val="100"/>
              </a:spcBef>
            </a:pPr>
            <a:endParaRPr lang="en-US" sz="2400" dirty="0">
              <a:latin typeface="Century Schoolbook"/>
              <a:cs typeface="Century Schoolbook"/>
            </a:endParaRPr>
          </a:p>
          <a:p>
            <a:pPr marL="12700">
              <a:lnSpc>
                <a:spcPct val="100000"/>
              </a:lnSpc>
              <a:spcBef>
                <a:spcPts val="100"/>
              </a:spcBef>
            </a:pPr>
            <a:endParaRPr lang="en-US" sz="2400" dirty="0" smtClean="0">
              <a:latin typeface="Century Schoolbook"/>
              <a:cs typeface="Century Schoolbook"/>
            </a:endParaRPr>
          </a:p>
          <a:p>
            <a:pPr marL="12700">
              <a:lnSpc>
                <a:spcPct val="100000"/>
              </a:lnSpc>
              <a:spcBef>
                <a:spcPts val="100"/>
              </a:spcBef>
            </a:pPr>
            <a:r>
              <a:rPr sz="2400" dirty="0" smtClean="0">
                <a:latin typeface="Century Schoolbook"/>
                <a:cs typeface="Century Schoolbook"/>
              </a:rPr>
              <a:t>:</a:t>
            </a:r>
            <a:endParaRPr sz="2400" dirty="0">
              <a:latin typeface="Century Schoolbook"/>
              <a:cs typeface="Century Schoolbook"/>
            </a:endParaRPr>
          </a:p>
        </p:txBody>
      </p:sp>
      <p:graphicFrame>
        <p:nvGraphicFramePr>
          <p:cNvPr id="11" name="object 11"/>
          <p:cNvGraphicFramePr>
            <a:graphicFrameLocks noGrp="1"/>
          </p:cNvGraphicFramePr>
          <p:nvPr>
            <p:extLst>
              <p:ext uri="{D42A27DB-BD31-4B8C-83A1-F6EECF244321}">
                <p14:modId xmlns:p14="http://schemas.microsoft.com/office/powerpoint/2010/main" xmlns="" val="1192225660"/>
              </p:ext>
            </p:extLst>
          </p:nvPr>
        </p:nvGraphicFramePr>
        <p:xfrm>
          <a:off x="990600" y="1589349"/>
          <a:ext cx="6783069" cy="556258"/>
        </p:xfrm>
        <a:graphic>
          <a:graphicData uri="http://schemas.openxmlformats.org/drawingml/2006/table">
            <a:tbl>
              <a:tblPr firstRow="1" bandRow="1">
                <a:tableStyleId>{2D5ABB26-0587-4C30-8999-92F81FD0307C}</a:tableStyleId>
              </a:tblPr>
              <a:tblGrid>
                <a:gridCol w="969010"/>
                <a:gridCol w="969010"/>
                <a:gridCol w="969009"/>
                <a:gridCol w="969010"/>
                <a:gridCol w="969010"/>
                <a:gridCol w="969010"/>
                <a:gridCol w="969010"/>
              </a:tblGrid>
              <a:tr h="278129">
                <a:tc>
                  <a:txBody>
                    <a:bodyPr/>
                    <a:lstStyle/>
                    <a:p>
                      <a:pPr marL="1270" algn="ctr">
                        <a:lnSpc>
                          <a:spcPct val="100000"/>
                        </a:lnSpc>
                        <a:spcBef>
                          <a:spcPts val="345"/>
                        </a:spcBef>
                      </a:pPr>
                      <a:r>
                        <a:rPr sz="1400" b="1" dirty="0">
                          <a:solidFill>
                            <a:srgbClr val="FFFFFF"/>
                          </a:solidFill>
                          <a:latin typeface="Century Schoolbook"/>
                          <a:cs typeface="Century Schoolbook"/>
                        </a:rPr>
                        <a:t>X</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sz="1400" b="1" spc="-5" dirty="0">
                          <a:solidFill>
                            <a:srgbClr val="FFFFFF"/>
                          </a:solidFill>
                          <a:latin typeface="Century Schoolbook"/>
                          <a:cs typeface="Century Schoolbook"/>
                        </a:rPr>
                        <a:t>10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sz="1400" b="1" spc="-5" dirty="0">
                          <a:solidFill>
                            <a:srgbClr val="FFFFFF"/>
                          </a:solidFill>
                          <a:latin typeface="Century Schoolbook"/>
                          <a:cs typeface="Century Schoolbook"/>
                        </a:rPr>
                        <a:t>20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sz="1400" b="1" spc="-5" dirty="0">
                          <a:solidFill>
                            <a:srgbClr val="FFFFFF"/>
                          </a:solidFill>
                          <a:latin typeface="Century Schoolbook"/>
                          <a:cs typeface="Century Schoolbook"/>
                        </a:rPr>
                        <a:t>30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45"/>
                        </a:spcBef>
                      </a:pPr>
                      <a:r>
                        <a:rPr sz="1400" b="1" spc="-5" dirty="0">
                          <a:solidFill>
                            <a:srgbClr val="FFFFFF"/>
                          </a:solidFill>
                          <a:latin typeface="Century Schoolbook"/>
                          <a:cs typeface="Century Schoolbook"/>
                        </a:rPr>
                        <a:t>40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45"/>
                        </a:spcBef>
                      </a:pPr>
                      <a:r>
                        <a:rPr sz="1400" b="1" spc="-5" dirty="0">
                          <a:solidFill>
                            <a:srgbClr val="FFFFFF"/>
                          </a:solidFill>
                          <a:latin typeface="Century Schoolbook"/>
                          <a:cs typeface="Century Schoolbook"/>
                        </a:rPr>
                        <a:t>50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354330">
                        <a:lnSpc>
                          <a:spcPct val="100000"/>
                        </a:lnSpc>
                        <a:spcBef>
                          <a:spcPts val="345"/>
                        </a:spcBef>
                      </a:pPr>
                      <a:r>
                        <a:rPr sz="1400" b="1" spc="-5" dirty="0">
                          <a:solidFill>
                            <a:srgbClr val="FFFFFF"/>
                          </a:solidFill>
                          <a:latin typeface="Century Schoolbook"/>
                          <a:cs typeface="Century Schoolbook"/>
                        </a:rPr>
                        <a:t>60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r>
              <a:tr h="278129">
                <a:tc>
                  <a:txBody>
                    <a:bodyPr/>
                    <a:lstStyle/>
                    <a:p>
                      <a:pPr marL="635" algn="ctr">
                        <a:lnSpc>
                          <a:spcPct val="100000"/>
                        </a:lnSpc>
                        <a:spcBef>
                          <a:spcPts val="350"/>
                        </a:spcBef>
                      </a:pPr>
                      <a:r>
                        <a:rPr sz="1400" i="1" dirty="0">
                          <a:latin typeface="Century Schoolbook"/>
                          <a:cs typeface="Century Schoolbook"/>
                        </a:rPr>
                        <a:t>F</a:t>
                      </a:r>
                      <a:endParaRPr sz="1400">
                        <a:latin typeface="Century Schoolbook"/>
                        <a:cs typeface="Century Schoolbook"/>
                      </a:endParaRPr>
                    </a:p>
                  </a:txBody>
                  <a:tcPr marL="0" marR="0" marT="3333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algn="ctr">
                        <a:lnSpc>
                          <a:spcPct val="100000"/>
                        </a:lnSpc>
                        <a:spcBef>
                          <a:spcPts val="360"/>
                        </a:spcBef>
                      </a:pPr>
                      <a:r>
                        <a:rPr sz="1400" dirty="0">
                          <a:latin typeface="Century Schoolbook"/>
                          <a:cs typeface="Century Schoolbook"/>
                        </a:rPr>
                        <a:t>2</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635" algn="ctr">
                        <a:lnSpc>
                          <a:spcPct val="100000"/>
                        </a:lnSpc>
                        <a:spcBef>
                          <a:spcPts val="360"/>
                        </a:spcBef>
                      </a:pPr>
                      <a:r>
                        <a:rPr sz="1400" dirty="0">
                          <a:latin typeface="Century Schoolbook"/>
                          <a:cs typeface="Century Schoolbook"/>
                        </a:rPr>
                        <a:t>8</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60"/>
                        </a:spcBef>
                      </a:pPr>
                      <a:r>
                        <a:rPr sz="1400" spc="-10" dirty="0">
                          <a:latin typeface="Century Schoolbook"/>
                          <a:cs typeface="Century Schoolbook"/>
                        </a:rPr>
                        <a:t>20</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60"/>
                        </a:spcBef>
                      </a:pPr>
                      <a:r>
                        <a:rPr sz="1400" spc="-10" dirty="0">
                          <a:latin typeface="Century Schoolbook"/>
                          <a:cs typeface="Century Schoolbook"/>
                        </a:rPr>
                        <a:t>35</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60"/>
                        </a:spcBef>
                      </a:pPr>
                      <a:r>
                        <a:rPr sz="1400" spc="-10" dirty="0">
                          <a:latin typeface="Century Schoolbook"/>
                          <a:cs typeface="Century Schoolbook"/>
                        </a:rPr>
                        <a:t>42</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358775">
                        <a:lnSpc>
                          <a:spcPct val="100000"/>
                        </a:lnSpc>
                        <a:spcBef>
                          <a:spcPts val="360"/>
                        </a:spcBef>
                      </a:pPr>
                      <a:r>
                        <a:rPr sz="1400" spc="-10" dirty="0">
                          <a:latin typeface="Century Schoolbook"/>
                          <a:cs typeface="Century Schoolbook"/>
                        </a:rPr>
                        <a:t>20</a:t>
                      </a:r>
                      <a:endParaRPr sz="1400" dirty="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r>
            </a:tbl>
          </a:graphicData>
        </a:graphic>
      </p:graphicFrame>
      <p:pic>
        <p:nvPicPr>
          <p:cNvPr id="13" name="Picture 1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12C1A56F-E408-48F4-9049-5BE08A550530}"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53</a:t>
            </a:fld>
            <a:endParaRPr lang="en-US"/>
          </a:p>
        </p:txBody>
      </p:sp>
      <p:sp>
        <p:nvSpPr>
          <p:cNvPr id="17" name="Footer Placeholder 16"/>
          <p:cNvSpPr>
            <a:spLocks noGrp="1"/>
          </p:cNvSpPr>
          <p:nvPr>
            <p:ph type="ftr" sz="quarter" idx="11"/>
          </p:nvPr>
        </p:nvSpPr>
        <p:spPr/>
        <p:txBody>
          <a:bodyPr/>
          <a:lstStyle/>
          <a:p>
            <a:r>
              <a:rPr lang="en-US" smtClean="0"/>
              <a:t>Aakansha Vyas        NMB-103          Unit-1</a:t>
            </a:r>
            <a:endParaRPr lang="en-US"/>
          </a:p>
        </p:txBody>
      </p:sp>
      <p:graphicFrame>
        <p:nvGraphicFramePr>
          <p:cNvPr id="2" name="Table 1"/>
          <p:cNvGraphicFramePr>
            <a:graphicFrameLocks noGrp="1"/>
          </p:cNvGraphicFramePr>
          <p:nvPr>
            <p:extLst>
              <p:ext uri="{D42A27DB-BD31-4B8C-83A1-F6EECF244321}">
                <p14:modId xmlns:p14="http://schemas.microsoft.com/office/powerpoint/2010/main" xmlns="" val="3466356579"/>
              </p:ext>
            </p:extLst>
          </p:nvPr>
        </p:nvGraphicFramePr>
        <p:xfrm>
          <a:off x="1028700" y="3317589"/>
          <a:ext cx="6096000" cy="29667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r>
              <a:tr h="370840">
                <a:tc>
                  <a:txBody>
                    <a:bodyPr/>
                    <a:lstStyle/>
                    <a:p>
                      <a:r>
                        <a:rPr lang="en-US" dirty="0" smtClean="0"/>
                        <a:t>10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20</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r>
              <a:tr h="370840">
                <a:tc>
                  <a:txBody>
                    <a:bodyPr/>
                    <a:lstStyle/>
                    <a:p>
                      <a:r>
                        <a:rPr lang="en-US" dirty="0" smtClean="0"/>
                        <a:t>30</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r>
              <a:tr h="370840">
                <a:tc>
                  <a:txBody>
                    <a:bodyPr/>
                    <a:lstStyle/>
                    <a:p>
                      <a:r>
                        <a:rPr lang="en-US" dirty="0" smtClean="0"/>
                        <a:t>40</a:t>
                      </a:r>
                      <a:endParaRPr lang="en-US" dirty="0"/>
                    </a:p>
                  </a:txBody>
                  <a:tcPr/>
                </a:tc>
                <a:tc>
                  <a:txBody>
                    <a:bodyPr/>
                    <a:lstStyle/>
                    <a:p>
                      <a:r>
                        <a:rPr lang="en-US" dirty="0" smtClean="0"/>
                        <a:t>35</a:t>
                      </a:r>
                      <a:endParaRPr lang="en-US" dirty="0"/>
                    </a:p>
                  </a:txBody>
                  <a:tcPr/>
                </a:tc>
                <a:tc>
                  <a:txBody>
                    <a:bodyPr/>
                    <a:lstStyle/>
                    <a:p>
                      <a:r>
                        <a:rPr lang="en-US" dirty="0" smtClean="0"/>
                        <a:t>65</a:t>
                      </a:r>
                      <a:endParaRPr lang="en-US" dirty="0"/>
                    </a:p>
                  </a:txBody>
                  <a:tcPr/>
                </a:tc>
              </a:tr>
              <a:tr h="370840">
                <a:tc>
                  <a:txBody>
                    <a:bodyPr/>
                    <a:lstStyle/>
                    <a:p>
                      <a:r>
                        <a:rPr lang="en-US" dirty="0" smtClean="0"/>
                        <a:t>50</a:t>
                      </a:r>
                      <a:endParaRPr lang="en-US" dirty="0"/>
                    </a:p>
                  </a:txBody>
                  <a:tcPr/>
                </a:tc>
                <a:tc>
                  <a:txBody>
                    <a:bodyPr/>
                    <a:lstStyle/>
                    <a:p>
                      <a:r>
                        <a:rPr lang="en-US" dirty="0" smtClean="0"/>
                        <a:t>42</a:t>
                      </a:r>
                      <a:endParaRPr lang="en-US" dirty="0"/>
                    </a:p>
                  </a:txBody>
                  <a:tcPr/>
                </a:tc>
                <a:tc>
                  <a:txBody>
                    <a:bodyPr/>
                    <a:lstStyle/>
                    <a:p>
                      <a:r>
                        <a:rPr lang="en-US" dirty="0" smtClean="0"/>
                        <a:t>107</a:t>
                      </a:r>
                      <a:endParaRPr lang="en-US" dirty="0"/>
                    </a:p>
                  </a:txBody>
                  <a:tcPr/>
                </a:tc>
              </a:tr>
              <a:tr h="370840">
                <a:tc>
                  <a:txBody>
                    <a:bodyPr/>
                    <a:lstStyle/>
                    <a:p>
                      <a:r>
                        <a:rPr lang="en-US" dirty="0" smtClean="0"/>
                        <a:t>60</a:t>
                      </a:r>
                      <a:endParaRPr lang="en-US" dirty="0"/>
                    </a:p>
                  </a:txBody>
                  <a:tcPr/>
                </a:tc>
                <a:tc>
                  <a:txBody>
                    <a:bodyPr/>
                    <a:lstStyle/>
                    <a:p>
                      <a:r>
                        <a:rPr lang="en-US" dirty="0" smtClean="0"/>
                        <a:t>20</a:t>
                      </a:r>
                      <a:endParaRPr lang="en-US" dirty="0"/>
                    </a:p>
                  </a:txBody>
                  <a:tcPr/>
                </a:tc>
                <a:tc>
                  <a:txBody>
                    <a:bodyPr/>
                    <a:lstStyle/>
                    <a:p>
                      <a:r>
                        <a:rPr lang="en-US" dirty="0" smtClean="0"/>
                        <a:t>127</a:t>
                      </a:r>
                      <a:endParaRPr lang="en-US" dirty="0"/>
                    </a:p>
                  </a:txBody>
                  <a:tcPr/>
                </a:tc>
              </a:tr>
              <a:tr h="370840">
                <a:tc>
                  <a:txBody>
                    <a:bodyPr/>
                    <a:lstStyle/>
                    <a:p>
                      <a:endParaRPr lang="en-US" dirty="0"/>
                    </a:p>
                  </a:txBody>
                  <a:tcPr/>
                </a:tc>
                <a:tc>
                  <a:txBody>
                    <a:bodyPr/>
                    <a:lstStyle/>
                    <a:p>
                      <a:r>
                        <a:rPr lang="en-US" dirty="0" smtClean="0"/>
                        <a:t>N=127</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xmlns="" val="24094702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8" name="object 8"/>
              <p:cNvSpPr txBox="1"/>
              <p:nvPr/>
            </p:nvSpPr>
            <p:spPr>
              <a:xfrm>
                <a:off x="381000" y="2362200"/>
                <a:ext cx="8458200" cy="4725333"/>
              </a:xfrm>
              <a:prstGeom prst="rect">
                <a:avLst/>
              </a:prstGeom>
            </p:spPr>
            <p:txBody>
              <a:bodyPr vert="horz" wrap="square" lIns="0" tIns="12700" rIns="0" bIns="0" rtlCol="0">
                <a:spAutoFit/>
              </a:bodyPr>
              <a:lstStyle/>
              <a:p>
                <a:pPr marL="12700" marR="5080">
                  <a:spcBef>
                    <a:spcPts val="100"/>
                  </a:spcBef>
                </a:pPr>
                <a:r>
                  <a:rPr lang="en-US" sz="2400" dirty="0" smtClean="0">
                    <a:latin typeface="Century Schoolbook"/>
                    <a:cs typeface="Century Schoolbook"/>
                  </a:rPr>
                  <a:t>Solution:</a:t>
                </a:r>
                <a14:m>
                  <m:oMath xmlns:m="http://schemas.openxmlformats.org/officeDocument/2006/math">
                    <m:sSub>
                      <m:sSubPr>
                        <m:ctrlPr>
                          <a:rPr lang="ar-AE" sz="2400" i="1" spc="10">
                            <a:latin typeface="Cambria Math"/>
                          </a:rPr>
                        </m:ctrlPr>
                      </m:sSubPr>
                      <m:e>
                        <m:r>
                          <a:rPr lang="en-US" sz="2400" i="1" spc="10">
                            <a:latin typeface="Cambria Math"/>
                          </a:rPr>
                          <m:t>𝑄</m:t>
                        </m:r>
                      </m:e>
                      <m:sub>
                        <m:r>
                          <a:rPr lang="ar-AE" sz="2400" i="1" spc="10">
                            <a:latin typeface="Cambria Math"/>
                          </a:rPr>
                          <m:t>1</m:t>
                        </m:r>
                      </m:sub>
                    </m:sSub>
                    <m:r>
                      <a:rPr lang="ar-AE" sz="2400" i="1" spc="1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d>
                      <m:dPr>
                        <m:ctrlPr>
                          <a:rPr lang="ar-AE" sz="2400" i="1" spc="10">
                            <a:latin typeface="Cambria Math"/>
                          </a:rPr>
                        </m:ctrlPr>
                      </m:dPr>
                      <m:e>
                        <m:f>
                          <m:fPr>
                            <m:ctrlPr>
                              <a:rPr lang="ar-AE" sz="2400" i="1" spc="10">
                                <a:latin typeface="Cambria Math"/>
                              </a:rPr>
                            </m:ctrlPr>
                          </m:fPr>
                          <m:num>
                            <m:r>
                              <a:rPr lang="en-US" sz="2400" b="0" i="1" spc="10" smtClean="0">
                                <a:latin typeface="Cambria Math"/>
                              </a:rPr>
                              <m:t>𝑁</m:t>
                            </m:r>
                            <m:r>
                              <a:rPr lang="en-US" sz="2400" i="1" spc="10">
                                <a:latin typeface="Cambria Math"/>
                              </a:rPr>
                              <m:t>+</m:t>
                            </m:r>
                            <m:r>
                              <a:rPr lang="en-US" sz="2400" i="1" spc="10">
                                <a:latin typeface="Cambria Math"/>
                              </a:rPr>
                              <m:t>1</m:t>
                            </m:r>
                          </m:num>
                          <m:den>
                            <m:r>
                              <a:rPr lang="ar-AE"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r>
                      <a:rPr lang="en-US" sz="2400" i="1" spc="1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d>
                      <m:dPr>
                        <m:ctrlPr>
                          <a:rPr lang="ar-AE" sz="2400" i="1" spc="10">
                            <a:latin typeface="Cambria Math"/>
                          </a:rPr>
                        </m:ctrlPr>
                      </m:dPr>
                      <m:e>
                        <m:f>
                          <m:fPr>
                            <m:ctrlPr>
                              <a:rPr lang="ar-AE" sz="2400" i="1" spc="10">
                                <a:latin typeface="Cambria Math"/>
                              </a:rPr>
                            </m:ctrlPr>
                          </m:fPr>
                          <m:num>
                            <m:r>
                              <a:rPr lang="en-US" sz="2400" b="0" i="1" spc="10" smtClean="0">
                                <a:latin typeface="Cambria Math"/>
                              </a:rPr>
                              <m:t>127</m:t>
                            </m:r>
                            <m:r>
                              <a:rPr lang="ar-AE" sz="2400" i="1" spc="10">
                                <a:latin typeface="Cambria Math"/>
                              </a:rPr>
                              <m:t>+</m:t>
                            </m:r>
                            <m:r>
                              <a:rPr lang="ar-AE" sz="2400" i="1" spc="10">
                                <a:latin typeface="Cambria Math"/>
                              </a:rPr>
                              <m:t>1</m:t>
                            </m:r>
                          </m:num>
                          <m:den>
                            <m:r>
                              <a:rPr lang="ar-AE"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r>
                      <a:rPr lang="en-US" sz="2400" i="1" spc="10">
                        <a:latin typeface="Cambria Math"/>
                      </a:rPr>
                      <m:t>=</m:t>
                    </m:r>
                    <m:r>
                      <a:rPr lang="en-US" sz="2400" b="0" i="1" spc="10" smtClean="0">
                        <a:latin typeface="Cambria Math"/>
                      </a:rPr>
                      <m:t>40</m:t>
                    </m:r>
                  </m:oMath>
                </a14:m>
                <a:endParaRPr lang="en-US" sz="2400" spc="10" dirty="0">
                  <a:latin typeface="Century Schoolbook"/>
                  <a:cs typeface="Century Schoolbook"/>
                </a:endParaRPr>
              </a:p>
              <a:p>
                <a:pPr marL="12700" marR="5080">
                  <a:spcBef>
                    <a:spcPts val="100"/>
                  </a:spcBef>
                </a:pPr>
                <a:r>
                  <a:rPr lang="en-US" sz="2400" spc="10" dirty="0">
                    <a:latin typeface="Century Schoolbook"/>
                    <a:cs typeface="Century Schoolbook"/>
                  </a:rPr>
                  <a:t>Q</a:t>
                </a:r>
                <a:r>
                  <a:rPr lang="en-US" sz="2400" spc="15" baseline="-21072" dirty="0">
                    <a:latin typeface="Century Schoolbook"/>
                    <a:cs typeface="Century Schoolbook"/>
                  </a:rPr>
                  <a:t>3 </a:t>
                </a:r>
                <a14:m>
                  <m:oMath xmlns:m="http://schemas.openxmlformats.org/officeDocument/2006/math">
                    <m:r>
                      <a:rPr lang="en-US" sz="2400" b="0" i="0" spc="10" smtClean="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r>
                      <a:rPr lang="en-US" sz="2400" i="1" spc="10">
                        <a:latin typeface="Cambria Math"/>
                      </a:rPr>
                      <m:t>3</m:t>
                    </m:r>
                    <m:d>
                      <m:dPr>
                        <m:ctrlPr>
                          <a:rPr lang="ar-AE" sz="2400" i="1" spc="10">
                            <a:latin typeface="Cambria Math"/>
                          </a:rPr>
                        </m:ctrlPr>
                      </m:dPr>
                      <m:e>
                        <m:f>
                          <m:fPr>
                            <m:ctrlPr>
                              <a:rPr lang="ar-AE" sz="2400" i="1" spc="10">
                                <a:latin typeface="Cambria Math"/>
                              </a:rPr>
                            </m:ctrlPr>
                          </m:fPr>
                          <m:num>
                            <m:r>
                              <a:rPr lang="en-US" sz="2400" b="0" i="1" spc="10" smtClean="0">
                                <a:latin typeface="Cambria Math"/>
                              </a:rPr>
                              <m:t>𝑁</m:t>
                            </m:r>
                            <m:r>
                              <a:rPr lang="en-US" sz="2400" i="1" spc="10">
                                <a:latin typeface="Cambria Math"/>
                              </a:rPr>
                              <m:t>+</m:t>
                            </m:r>
                            <m:r>
                              <a:rPr lang="en-US" sz="2400" i="1" spc="10">
                                <a:latin typeface="Cambria Math"/>
                              </a:rPr>
                              <m:t>1</m:t>
                            </m:r>
                          </m:num>
                          <m:den>
                            <m:r>
                              <a:rPr lang="ar-AE"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r>
                      <a:rPr lang="en-US" sz="2400" i="1" spc="10">
                        <a:latin typeface="Cambria Math"/>
                      </a:rPr>
                      <m:t>=</m:t>
                    </m:r>
                    <m:r>
                      <a:rPr lang="en-US" sz="2400" i="1" spc="10">
                        <a:latin typeface="Cambria Math"/>
                      </a:rPr>
                      <m:t>𝑆𝑖𝑧𝑒</m:t>
                    </m:r>
                    <m:r>
                      <a:rPr lang="en-US" sz="2400" i="1" spc="10">
                        <a:latin typeface="Cambria Math"/>
                      </a:rPr>
                      <m:t> </m:t>
                    </m:r>
                    <m:r>
                      <a:rPr lang="en-US" sz="2400" i="1" spc="10">
                        <a:latin typeface="Cambria Math"/>
                      </a:rPr>
                      <m:t>𝑜𝑓</m:t>
                    </m:r>
                    <m:r>
                      <a:rPr lang="en-US" sz="2400" i="1" spc="10">
                        <a:latin typeface="Cambria Math"/>
                      </a:rPr>
                      <m:t>3</m:t>
                    </m:r>
                    <m:d>
                      <m:dPr>
                        <m:ctrlPr>
                          <a:rPr lang="ar-AE" sz="2400" i="1" spc="10">
                            <a:latin typeface="Cambria Math"/>
                          </a:rPr>
                        </m:ctrlPr>
                      </m:dPr>
                      <m:e>
                        <m:f>
                          <m:fPr>
                            <m:ctrlPr>
                              <a:rPr lang="ar-AE" sz="2400" i="1" spc="10">
                                <a:latin typeface="Cambria Math"/>
                              </a:rPr>
                            </m:ctrlPr>
                          </m:fPr>
                          <m:num>
                            <m:r>
                              <a:rPr lang="en-US" sz="2400" b="0" i="1" spc="10" smtClean="0">
                                <a:latin typeface="Cambria Math"/>
                              </a:rPr>
                              <m:t>127</m:t>
                            </m:r>
                            <m:r>
                              <a:rPr lang="ar-AE" sz="2400" i="1" spc="10">
                                <a:latin typeface="Cambria Math"/>
                              </a:rPr>
                              <m:t>+</m:t>
                            </m:r>
                            <m:r>
                              <a:rPr lang="ar-AE" sz="2400" i="1" spc="10">
                                <a:latin typeface="Cambria Math"/>
                              </a:rPr>
                              <m:t>1</m:t>
                            </m:r>
                          </m:num>
                          <m:den>
                            <m:r>
                              <a:rPr lang="ar-AE" sz="2400" i="1" spc="10">
                                <a:latin typeface="Cambria Math"/>
                              </a:rPr>
                              <m:t>4</m:t>
                            </m:r>
                          </m:den>
                        </m:f>
                      </m:e>
                    </m:d>
                    <m:r>
                      <a:rPr lang="en-US" sz="2400" i="1" spc="10">
                        <a:latin typeface="Cambria Math"/>
                      </a:rPr>
                      <m:t>𝑡</m:t>
                    </m:r>
                    <m:r>
                      <a:rPr lang="en-US" sz="2400" i="1" spc="10">
                        <a:latin typeface="Cambria Math"/>
                      </a:rPr>
                      <m:t>h</m:t>
                    </m:r>
                    <m:r>
                      <a:rPr lang="en-US" sz="2400" i="1" spc="10">
                        <a:latin typeface="Cambria Math"/>
                      </a:rPr>
                      <m:t> </m:t>
                    </m:r>
                    <m:r>
                      <a:rPr lang="en-US" sz="2400" i="1" spc="10">
                        <a:latin typeface="Cambria Math"/>
                      </a:rPr>
                      <m:t>𝑖𝑡𝑒𝑚</m:t>
                    </m:r>
                  </m:oMath>
                </a14:m>
                <a:r>
                  <a:rPr lang="en-US" sz="2400" spc="-5" dirty="0" smtClean="0">
                    <a:latin typeface="Century Schoolbook"/>
                    <a:cs typeface="Century Schoolbook"/>
                  </a:rPr>
                  <a:t>=50</a:t>
                </a:r>
                <a:endParaRPr lang="en-US" sz="2400" spc="-5" dirty="0">
                  <a:latin typeface="Century Schoolbook"/>
                  <a:cs typeface="Century Schoolbook"/>
                </a:endParaRPr>
              </a:p>
              <a:p>
                <a:pPr marL="12700" marR="5080">
                  <a:spcBef>
                    <a:spcPts val="100"/>
                  </a:spcBef>
                </a:pPr>
                <a:r>
                  <a:rPr lang="en-US" sz="2400" spc="-5" dirty="0">
                    <a:latin typeface="Century Schoolbook"/>
                    <a:cs typeface="Century Schoolbook"/>
                  </a:rPr>
                  <a:t>Symbolically, Interquartile </a:t>
                </a:r>
                <a:r>
                  <a:rPr lang="en-US" sz="2400" spc="-10" dirty="0">
                    <a:latin typeface="Century Schoolbook"/>
                    <a:cs typeface="Century Schoolbook"/>
                  </a:rPr>
                  <a:t>Range </a:t>
                </a:r>
                <a:r>
                  <a:rPr lang="en-US" sz="2400" spc="-5" dirty="0">
                    <a:latin typeface="Century Schoolbook"/>
                    <a:cs typeface="Century Schoolbook"/>
                  </a:rPr>
                  <a:t>= </a:t>
                </a:r>
                <a:r>
                  <a:rPr lang="en-US" sz="2400" spc="10" dirty="0">
                    <a:latin typeface="Century Schoolbook"/>
                    <a:cs typeface="Century Schoolbook"/>
                  </a:rPr>
                  <a:t>Q</a:t>
                </a:r>
                <a:r>
                  <a:rPr lang="en-US" sz="2400" spc="15" baseline="-21072" dirty="0">
                    <a:latin typeface="Century Schoolbook"/>
                    <a:cs typeface="Century Schoolbook"/>
                  </a:rPr>
                  <a:t>3 </a:t>
                </a:r>
                <a:r>
                  <a:rPr lang="en-US" sz="2400" spc="-5" dirty="0">
                    <a:latin typeface="Century Schoolbook"/>
                    <a:cs typeface="Century Schoolbook"/>
                  </a:rPr>
                  <a:t>–</a:t>
                </a:r>
                <a:r>
                  <a:rPr lang="en-US" sz="2400" spc="-175" dirty="0">
                    <a:latin typeface="Century Schoolbook"/>
                    <a:cs typeface="Century Schoolbook"/>
                  </a:rPr>
                  <a:t/>
                </a:r>
                <a:r>
                  <a:rPr lang="en-US" sz="2400" spc="-5" dirty="0">
                    <a:latin typeface="Century Schoolbook"/>
                    <a:cs typeface="Century Schoolbook"/>
                  </a:rPr>
                  <a:t>Q</a:t>
                </a:r>
                <a:r>
                  <a:rPr lang="en-US" sz="2400" spc="-7" baseline="-21072" dirty="0">
                    <a:latin typeface="Century Schoolbook"/>
                    <a:cs typeface="Century Schoolbook"/>
                  </a:rPr>
                  <a:t>1</a:t>
                </a:r>
                <a:r>
                  <a:rPr lang="en-US" sz="2400" spc="-5" dirty="0">
                    <a:latin typeface="Century Schoolbook"/>
                    <a:cs typeface="Century Schoolbook"/>
                  </a:rPr>
                  <a:t/>
                </a:r>
                <a:r>
                  <a:rPr lang="en-US" sz="2400" spc="-5" dirty="0" smtClean="0">
                    <a:latin typeface="Century Schoolbook"/>
                    <a:cs typeface="Century Schoolbook"/>
                  </a:rPr>
                  <a:t>=50-40 </a:t>
                </a:r>
                <a:r>
                  <a:rPr lang="en-US" sz="2400" spc="-5" dirty="0">
                    <a:latin typeface="Century Schoolbook"/>
                    <a:cs typeface="Century Schoolbook"/>
                  </a:rPr>
                  <a:t>=10</a:t>
                </a:r>
                <a:endParaRPr lang="en-US" sz="2400" spc="-7" baseline="-21072" dirty="0">
                  <a:latin typeface="Century Schoolbook"/>
                  <a:cs typeface="Century Schoolbook"/>
                </a:endParaRPr>
              </a:p>
              <a:p>
                <a:pPr marL="12700" marR="5080">
                  <a:spcBef>
                    <a:spcPts val="100"/>
                  </a:spcBef>
                </a:pPr>
                <a:r>
                  <a:rPr lang="en-US" sz="2400" spc="-5" dirty="0">
                    <a:latin typeface="Century Schoolbook"/>
                    <a:cs typeface="Century Schoolbook"/>
                  </a:rPr>
                  <a:t>Quartile </a:t>
                </a:r>
                <a:r>
                  <a:rPr lang="en-US" sz="2400" spc="-5" dirty="0" err="1">
                    <a:latin typeface="Century Schoolbook"/>
                    <a:cs typeface="Century Schoolbook"/>
                  </a:rPr>
                  <a:t>Deviation</a:t>
                </a:r>
                <a:r>
                  <a:rPr lang="en-US" sz="2400" spc="-5" dirty="0">
                    <a:latin typeface="Century Schoolbook"/>
                    <a:cs typeface="Century Schoolbook"/>
                  </a:rPr>
                  <a:t> =</a:t>
                </a:r>
                <a14:m>
                  <m:oMath xmlns:m="http://schemas.openxmlformats.org/officeDocument/2006/math">
                    <m:f>
                      <m:fPr>
                        <m:ctrlPr>
                          <a:rPr lang="ar-AE" sz="2400" i="1" spc="-5">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a:rPr lang="ar-AE" sz="2400" i="1" spc="-5">
                            <a:latin typeface="Cambria Math"/>
                          </a:rPr>
                          <m:t>2</m:t>
                        </m:r>
                      </m:den>
                    </m:f>
                    <m:r>
                      <a:rPr lang="en-US" sz="2400" i="1" spc="-5">
                        <a:latin typeface="Cambria Math"/>
                      </a:rPr>
                      <m:t>=</m:t>
                    </m:r>
                    <m:f>
                      <m:fPr>
                        <m:ctrlPr>
                          <a:rPr lang="ar-AE" sz="2400" i="1" spc="-5">
                            <a:latin typeface="Cambria Math"/>
                          </a:rPr>
                        </m:ctrlPr>
                      </m:fPr>
                      <m:num>
                        <m:r>
                          <m:rPr>
                            <m:nor/>
                          </m:rPr>
                          <a:rPr lang="en-US" sz="2400" b="0" i="0" spc="-5" smtClean="0">
                            <a:latin typeface="Cambria Math"/>
                          </a:rPr>
                          <m:t>50</m:t>
                        </m:r>
                        <m:r>
                          <m:rPr>
                            <m:nor/>
                          </m:rPr>
                          <a:rPr lang="en-US" sz="2400" spc="-5" dirty="0">
                            <a:latin typeface="Century Schoolbook"/>
                            <a:cs typeface="Century Schoolbook"/>
                          </a:rPr>
                          <m:t>–</m:t>
                        </m:r>
                        <m:r>
                          <m:rPr>
                            <m:nor/>
                          </m:rPr>
                          <a:rPr lang="en-US" sz="2400" b="0" i="0" spc="-5" dirty="0" smtClean="0">
                            <a:latin typeface="Century Schoolbook"/>
                            <a:cs typeface="Century Schoolbook"/>
                          </a:rPr>
                          <m:t>40</m:t>
                        </m:r>
                      </m:num>
                      <m:den>
                        <m:r>
                          <a:rPr lang="ar-AE" sz="2400" i="1" spc="-5">
                            <a:latin typeface="Cambria Math"/>
                          </a:rPr>
                          <m:t>2</m:t>
                        </m:r>
                      </m:den>
                    </m:f>
                    <m:r>
                      <a:rPr lang="en-US" sz="2400" i="1" spc="-5">
                        <a:latin typeface="Cambria Math"/>
                      </a:rPr>
                      <m:t>=</m:t>
                    </m:r>
                    <m:r>
                      <a:rPr lang="en-US" sz="2400" i="1" spc="-5">
                        <a:latin typeface="Cambria Math"/>
                      </a:rPr>
                      <m:t>5</m:t>
                    </m:r>
                  </m:oMath>
                </a14:m>
                <a:endParaRPr lang="en-US" sz="2400" dirty="0">
                  <a:latin typeface="Century Schoolbook"/>
                  <a:cs typeface="Century Schoolbook"/>
                </a:endParaRPr>
              </a:p>
              <a:p>
                <a:pPr marL="12700" marR="5080">
                  <a:spcBef>
                    <a:spcPts val="100"/>
                  </a:spcBef>
                </a:pPr>
                <a:r>
                  <a:rPr lang="en-US" sz="2400" spc="-5" dirty="0">
                    <a:latin typeface="Century Schoolbook"/>
                    <a:cs typeface="Century Schoolbook"/>
                  </a:rPr>
                  <a:t>Coefficient of Q.D. =</a:t>
                </a:r>
                <a:r>
                  <a:rPr lang="ar-AE" sz="2400" spc="-5" dirty="0"/>
                  <a:t/>
                </a:r>
                <a14:m>
                  <m:oMath xmlns:m="http://schemas.openxmlformats.org/officeDocument/2006/math">
                    <m:f>
                      <m:fPr>
                        <m:ctrlPr>
                          <a:rPr lang="ar-AE" sz="2400" i="1" spc="-5">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175" dirty="0">
                            <a:latin typeface="Century Schoolbook"/>
                            <a:cs typeface="Century Schoolbook"/>
                          </a:rPr>
                          <m:t> </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m:t>
                        </m:r>
                      </m:den>
                    </m:f>
                  </m:oMath>
                </a14:m>
                <a:r>
                  <a:rPr lang="en-US" sz="2400" spc="-5" dirty="0">
                    <a:latin typeface="Century Schoolbook"/>
                    <a:cs typeface="Century Schoolbook"/>
                  </a:rPr>
                  <a:t> =</a:t>
                </a:r>
                <a:r>
                  <a:rPr lang="ar-AE" sz="2400" spc="-5" dirty="0"/>
                  <a:t/>
                </a:r>
                <a14:m>
                  <m:oMath xmlns:m="http://schemas.openxmlformats.org/officeDocument/2006/math">
                    <m:f>
                      <m:fPr>
                        <m:ctrlPr>
                          <a:rPr lang="ar-AE" sz="2400" i="1" spc="-5">
                            <a:latin typeface="Cambria Math"/>
                          </a:rPr>
                        </m:ctrlPr>
                      </m:fPr>
                      <m:num>
                        <m:r>
                          <m:rPr>
                            <m:nor/>
                          </m:rPr>
                          <a:rPr lang="en-US" sz="2400" spc="-5">
                            <a:latin typeface="Cambria Math"/>
                          </a:rPr>
                          <m:t>50</m:t>
                        </m:r>
                        <m:r>
                          <m:rPr>
                            <m:nor/>
                          </m:rPr>
                          <a:rPr lang="en-US" sz="2400" spc="-5" dirty="0">
                            <a:latin typeface="Century Schoolbook"/>
                            <a:cs typeface="Century Schoolbook"/>
                          </a:rPr>
                          <m:t>–</m:t>
                        </m:r>
                        <m:r>
                          <m:rPr>
                            <m:nor/>
                          </m:rPr>
                          <a:rPr lang="en-US" sz="2400" spc="-5" dirty="0">
                            <a:latin typeface="Century Schoolbook"/>
                            <a:cs typeface="Century Schoolbook"/>
                          </a:rPr>
                          <m:t>40</m:t>
                        </m:r>
                      </m:num>
                      <m:den>
                        <m:r>
                          <m:rPr>
                            <m:nor/>
                          </m:rPr>
                          <a:rPr lang="en-US" sz="2400" spc="-5">
                            <a:latin typeface="Cambria Math"/>
                          </a:rPr>
                          <m:t>50</m:t>
                        </m:r>
                        <m:r>
                          <m:rPr>
                            <m:nor/>
                          </m:rPr>
                          <a:rPr lang="en-US" sz="2400" b="0" i="0" spc="-5" dirty="0" smtClean="0">
                            <a:latin typeface="Century Schoolbook"/>
                            <a:cs typeface="Century Schoolbook"/>
                          </a:rPr>
                          <m:t>+</m:t>
                        </m:r>
                        <m:r>
                          <m:rPr>
                            <m:nor/>
                          </m:rPr>
                          <a:rPr lang="en-US" sz="2400" spc="-5" dirty="0">
                            <a:latin typeface="Century Schoolbook"/>
                            <a:cs typeface="Century Schoolbook"/>
                          </a:rPr>
                          <m:t>40</m:t>
                        </m:r>
                      </m:den>
                    </m:f>
                    <m:r>
                      <a:rPr lang="en-US" sz="2400" i="1" spc="-5">
                        <a:latin typeface="Cambria Math"/>
                      </a:rPr>
                      <m:t>=</m:t>
                    </m:r>
                    <m:r>
                      <a:rPr lang="en-US" sz="2400" i="1" spc="-5">
                        <a:latin typeface="Cambria Math"/>
                      </a:rPr>
                      <m:t>0</m:t>
                    </m:r>
                    <m:r>
                      <a:rPr lang="en-US" sz="2400" i="1" spc="-5">
                        <a:latin typeface="Cambria Math"/>
                      </a:rPr>
                      <m:t>.</m:t>
                    </m:r>
                    <m:r>
                      <a:rPr lang="en-US" sz="2400" b="0" i="1" spc="-5" smtClean="0">
                        <a:latin typeface="Cambria Math"/>
                      </a:rPr>
                      <m:t>1</m:t>
                    </m:r>
                    <m:r>
                      <a:rPr lang="en-US" sz="2400" i="1" spc="-5">
                        <a:latin typeface="Cambria Math"/>
                      </a:rPr>
                      <m:t>1</m:t>
                    </m:r>
                  </m:oMath>
                </a14:m>
                <a:endParaRPr lang="ar-AE" sz="2400" dirty="0">
                  <a:latin typeface="Century Schoolbook"/>
                  <a:cs typeface="Century Schoolbook"/>
                </a:endParaRPr>
              </a:p>
              <a:p>
                <a:pPr marL="12700">
                  <a:lnSpc>
                    <a:spcPct val="100000"/>
                  </a:lnSpc>
                  <a:spcBef>
                    <a:spcPts val="100"/>
                  </a:spcBef>
                </a:pPr>
                <a:endParaRPr lang="en-US" sz="2400" dirty="0" smtClean="0">
                  <a:latin typeface="Century Schoolbook"/>
                  <a:cs typeface="Century Schoolbook"/>
                </a:endParaRPr>
              </a:p>
              <a:p>
                <a:pPr marL="12700">
                  <a:lnSpc>
                    <a:spcPct val="100000"/>
                  </a:lnSpc>
                  <a:spcBef>
                    <a:spcPts val="100"/>
                  </a:spcBef>
                </a:pPr>
                <a:endParaRPr lang="en-US" sz="2400" dirty="0">
                  <a:latin typeface="Century Schoolbook"/>
                  <a:cs typeface="Century Schoolbook"/>
                </a:endParaRPr>
              </a:p>
              <a:p>
                <a:pPr marL="12700">
                  <a:lnSpc>
                    <a:spcPct val="100000"/>
                  </a:lnSpc>
                  <a:spcBef>
                    <a:spcPts val="100"/>
                  </a:spcBef>
                </a:pPr>
                <a:endParaRPr lang="en-US" sz="2400" dirty="0" smtClean="0">
                  <a:latin typeface="Century Schoolbook"/>
                  <a:cs typeface="Century Schoolbook"/>
                </a:endParaRPr>
              </a:p>
              <a:p>
                <a:pPr marL="12700">
                  <a:lnSpc>
                    <a:spcPct val="100000"/>
                  </a:lnSpc>
                  <a:spcBef>
                    <a:spcPts val="100"/>
                  </a:spcBef>
                </a:pPr>
                <a:r>
                  <a:rPr lang="en-US" sz="2400" dirty="0" smtClean="0">
                    <a:latin typeface="Century Schoolbook"/>
                    <a:cs typeface="Century Schoolbook"/>
                  </a:rPr>
                  <a:t>:</a:t>
                </a:r>
                <a:endParaRPr sz="2400" dirty="0">
                  <a:latin typeface="Century Schoolbook"/>
                  <a:cs typeface="Century Schoolbook"/>
                </a:endParaRPr>
              </a:p>
            </p:txBody>
          </p:sp>
        </mc:Choice>
        <mc:Fallback>
          <p:sp>
            <p:nvSpPr>
              <p:cNvPr id="8" name="object 8"/>
              <p:cNvSpPr txBox="1">
                <a:spLocks noRot="1" noChangeAspect="1" noMove="1" noResize="1" noEditPoints="1" noAdjustHandles="1" noChangeArrowheads="1" noChangeShapeType="1" noTextEdit="1"/>
              </p:cNvSpPr>
              <p:nvPr/>
            </p:nvSpPr>
            <p:spPr>
              <a:xfrm>
                <a:off x="381000" y="2362200"/>
                <a:ext cx="8458200" cy="4725333"/>
              </a:xfrm>
              <a:prstGeom prst="rect">
                <a:avLst/>
              </a:prstGeom>
              <a:blipFill rotWithShape="1">
                <a:blip r:embed="rId2"/>
                <a:stretch>
                  <a:fillRect l="-2091" b="-2968"/>
                </a:stretch>
              </a:blipFill>
            </p:spPr>
            <p:txBody>
              <a:bodyPr/>
              <a:lstStyle/>
              <a:p>
                <a:r>
                  <a:rPr lang="en-US">
                    <a:noFill/>
                  </a:rPr>
                  <a:t> </a:t>
                </a:r>
              </a:p>
            </p:txBody>
          </p:sp>
        </mc:Fallback>
      </mc:AlternateContent>
      <p:pic>
        <p:nvPicPr>
          <p:cNvPr id="13" name="Picture 1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12D330F0-2011-46A9-A735-3DB52381135A}"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54</a:t>
            </a:fld>
            <a:endParaRPr lang="en-US"/>
          </a:p>
        </p:txBody>
      </p:sp>
      <p:sp>
        <p:nvSpPr>
          <p:cNvPr id="17" name="Footer Placeholder 16"/>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8862528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8" name="object 8"/>
              <p:cNvSpPr txBox="1"/>
              <p:nvPr/>
            </p:nvSpPr>
            <p:spPr>
              <a:xfrm>
                <a:off x="465137" y="1295400"/>
                <a:ext cx="7612063" cy="6530570"/>
              </a:xfrm>
              <a:prstGeom prst="rect">
                <a:avLst/>
              </a:prstGeom>
            </p:spPr>
            <p:txBody>
              <a:bodyPr vert="horz" wrap="square" lIns="0" tIns="12700" rIns="0" bIns="0" rtlCol="0">
                <a:spAutoFit/>
              </a:bodyPr>
              <a:lstStyle/>
              <a:p>
                <a:pPr marL="12700">
                  <a:lnSpc>
                    <a:spcPct val="100000"/>
                  </a:lnSpc>
                  <a:spcBef>
                    <a:spcPts val="100"/>
                  </a:spcBef>
                </a:pPr>
                <a:r>
                  <a:rPr lang="en-US" sz="2400" dirty="0" smtClean="0">
                    <a:latin typeface="Century Schoolbook"/>
                    <a:cs typeface="Century Schoolbook"/>
                  </a:rPr>
                  <a:t>Q3:</a:t>
                </a:r>
              </a:p>
              <a:p>
                <a:pPr marL="12700">
                  <a:lnSpc>
                    <a:spcPct val="100000"/>
                  </a:lnSpc>
                  <a:spcBef>
                    <a:spcPts val="100"/>
                  </a:spcBef>
                </a:pPr>
                <a:r>
                  <a:rPr lang="en-US" sz="2400" dirty="0" smtClean="0">
                    <a:latin typeface="Century Schoolbook"/>
                    <a:cs typeface="Century Schoolbook"/>
                  </a:rPr>
                  <a:t>Solution:</a:t>
                </a:r>
              </a:p>
              <a:p>
                <a:pPr marL="12700">
                  <a:lnSpc>
                    <a:spcPct val="100000"/>
                  </a:lnSpc>
                  <a:spcBef>
                    <a:spcPts val="100"/>
                  </a:spcBef>
                </a:pPr>
                <a:r>
                  <a:rPr lang="en-US" sz="2400" dirty="0" smtClean="0">
                    <a:latin typeface="Century Schoolbook"/>
                    <a:cs typeface="Century Schoolbook"/>
                  </a:rPr>
                  <a:t>Calculation of </a:t>
                </a:r>
                <a14:m>
                  <m:oMath xmlns:m="http://schemas.openxmlformats.org/officeDocument/2006/math">
                    <m:sSub>
                      <m:sSubPr>
                        <m:ctrlPr>
                          <a:rPr lang="ar-AE" sz="2400" i="1" smtClean="0">
                            <a:latin typeface="Cambria Math"/>
                          </a:rPr>
                        </m:ctrlPr>
                      </m:sSubPr>
                      <m:e>
                        <m:r>
                          <a:rPr lang="en-US" sz="2400" b="0" i="1" smtClean="0">
                            <a:latin typeface="Cambria Math"/>
                          </a:rPr>
                          <m:t>𝑄</m:t>
                        </m:r>
                      </m:e>
                      <m:sub>
                        <m:r>
                          <a:rPr lang="en-US" sz="2400" b="0" i="1" smtClean="0">
                            <a:latin typeface="Cambria Math"/>
                          </a:rPr>
                          <m:t>1</m:t>
                        </m:r>
                      </m:sub>
                    </m:sSub>
                  </m:oMath>
                </a14:m>
                <a:r>
                  <a:rPr lang="en-US" sz="2400" dirty="0" smtClean="0">
                    <a:latin typeface="Century Schoolbook"/>
                    <a:cs typeface="Century Schoolbook"/>
                  </a:rPr>
                  <a:t>: </a:t>
                </a:r>
                <a14:m>
                  <m:oMath xmlns:m="http://schemas.openxmlformats.org/officeDocument/2006/math">
                    <m:f>
                      <m:fPr>
                        <m:ctrlPr>
                          <a:rPr lang="en-US" sz="2400" i="1">
                            <a:latin typeface="Cambria Math"/>
                          </a:rPr>
                        </m:ctrlPr>
                      </m:fPr>
                      <m:num>
                        <m:r>
                          <a:rPr lang="en-US" sz="2400" i="1">
                            <a:latin typeface="Cambria Math"/>
                          </a:rPr>
                          <m:t>𝑁</m:t>
                        </m:r>
                      </m:num>
                      <m:den>
                        <m:r>
                          <a:rPr lang="en-US" sz="2400" i="1">
                            <a:latin typeface="Cambria Math"/>
                          </a:rPr>
                          <m:t>4</m:t>
                        </m:r>
                      </m:den>
                    </m:f>
                    <m:r>
                      <a:rPr lang="en-US" sz="2400" b="0" i="1" smtClean="0">
                        <a:latin typeface="Cambria Math"/>
                      </a:rPr>
                      <m:t>=</m:t>
                    </m:r>
                    <m:f>
                      <m:fPr>
                        <m:ctrlPr>
                          <a:rPr lang="en-US" sz="2400" i="1">
                            <a:latin typeface="Cambria Math"/>
                          </a:rPr>
                        </m:ctrlPr>
                      </m:fPr>
                      <m:num>
                        <m:r>
                          <a:rPr lang="en-US" sz="2400" b="0" i="1" smtClean="0">
                            <a:latin typeface="Cambria Math"/>
                          </a:rPr>
                          <m:t>60</m:t>
                        </m:r>
                      </m:num>
                      <m:den>
                        <m:r>
                          <a:rPr lang="en-US" sz="2400" i="1">
                            <a:latin typeface="Cambria Math"/>
                          </a:rPr>
                          <m:t>4</m:t>
                        </m:r>
                      </m:den>
                    </m:f>
                    <m:r>
                      <a:rPr lang="en-US" sz="2400" b="0" i="1" smtClean="0">
                        <a:latin typeface="Cambria Math"/>
                      </a:rPr>
                      <m:t>=</m:t>
                    </m:r>
                    <m:r>
                      <a:rPr lang="en-US" sz="2400" b="0" i="1" smtClean="0">
                        <a:latin typeface="Cambria Math"/>
                      </a:rPr>
                      <m:t>15</m:t>
                    </m:r>
                  </m:oMath>
                </a14:m>
                <a:endParaRPr lang="en-US" sz="2400" dirty="0" smtClean="0">
                  <a:latin typeface="Century Schoolbook"/>
                  <a:cs typeface="Century Schoolbook"/>
                </a:endParaRPr>
              </a:p>
              <a:p>
                <a:pPr marL="12700">
                  <a:spcBef>
                    <a:spcPts val="100"/>
                  </a:spcBef>
                </a:pPr>
                <a14:m>
                  <m:oMath xmlns:m="http://schemas.openxmlformats.org/officeDocument/2006/math">
                    <m:sSub>
                      <m:sSubPr>
                        <m:ctrlPr>
                          <a:rPr lang="en-US" sz="2400" i="1" smtClean="0">
                            <a:latin typeface="Cambria Math"/>
                          </a:rPr>
                        </m:ctrlPr>
                      </m:sSubPr>
                      <m:e>
                        <m:r>
                          <a:rPr lang="en-US" sz="2400" b="0" i="1" smtClean="0">
                            <a:latin typeface="Cambria Math"/>
                          </a:rPr>
                          <m:t>𝑄</m:t>
                        </m:r>
                      </m:e>
                      <m:sub>
                        <m:r>
                          <a:rPr lang="en-US" sz="2400" b="0" i="1" smtClean="0">
                            <a:latin typeface="Cambria Math"/>
                          </a:rPr>
                          <m:t>1</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𝑙</m:t>
                        </m:r>
                      </m:e>
                      <m:sub>
                        <m:r>
                          <a:rPr lang="en-US" sz="2400" b="0" i="1" smtClean="0">
                            <a:latin typeface="Cambria Math"/>
                          </a:rPr>
                          <m:t>1</m:t>
                        </m:r>
                      </m:sub>
                    </m:sSub>
                    <m:r>
                      <a:rPr lang="en-US" sz="2400" b="0" i="1" smtClean="0">
                        <a:latin typeface="Cambria Math"/>
                      </a:rPr>
                      <m:t>+</m:t>
                    </m:r>
                    <m:f>
                      <m:fPr>
                        <m:ctrlPr>
                          <a:rPr lang="en-US" sz="2400" b="0" i="1" smtClean="0">
                            <a:latin typeface="Cambria Math"/>
                          </a:rPr>
                        </m:ctrlPr>
                      </m:fPr>
                      <m:num>
                        <m:f>
                          <m:fPr>
                            <m:ctrlPr>
                              <a:rPr lang="en-US" sz="2400" b="0" i="1" smtClean="0">
                                <a:latin typeface="Cambria Math"/>
                              </a:rPr>
                            </m:ctrlPr>
                          </m:fPr>
                          <m:num>
                            <m:r>
                              <a:rPr lang="en-US" sz="2400" b="0" i="1" smtClean="0">
                                <a:latin typeface="Cambria Math"/>
                              </a:rPr>
                              <m:t>𝑁</m:t>
                            </m:r>
                          </m:num>
                          <m:den>
                            <m:r>
                              <a:rPr lang="en-US" sz="2400" b="0" i="1" smtClean="0">
                                <a:latin typeface="Cambria Math"/>
                              </a:rPr>
                              <m:t>4</m:t>
                            </m:r>
                          </m:den>
                        </m:f>
                        <m:r>
                          <a:rPr lang="en-US" sz="2400" b="0" i="1" smtClean="0">
                            <a:latin typeface="Cambria Math"/>
                          </a:rPr>
                          <m:t>−</m:t>
                        </m:r>
                        <m:r>
                          <a:rPr lang="en-US" sz="2400" b="0" i="1" smtClean="0">
                            <a:latin typeface="Cambria Math"/>
                          </a:rPr>
                          <m:t>𝑐</m:t>
                        </m:r>
                        <m:r>
                          <a:rPr lang="en-US" sz="2400" b="0" i="1" smtClean="0">
                            <a:latin typeface="Cambria Math"/>
                          </a:rPr>
                          <m:t>.</m:t>
                        </m:r>
                        <m:r>
                          <a:rPr lang="en-US" sz="2400" b="0" i="1" smtClean="0">
                            <a:latin typeface="Cambria Math"/>
                          </a:rPr>
                          <m:t>𝑓</m:t>
                        </m:r>
                        <m:r>
                          <a:rPr lang="en-US" sz="2400" b="0" i="1" smtClean="0">
                            <a:latin typeface="Cambria Math"/>
                          </a:rPr>
                          <m:t>.</m:t>
                        </m:r>
                      </m:num>
                      <m:den>
                        <m:r>
                          <a:rPr lang="en-US" sz="2400" b="0" i="1" smtClean="0">
                            <a:latin typeface="Cambria Math"/>
                          </a:rPr>
                          <m:t>𝑓</m:t>
                        </m:r>
                      </m:den>
                    </m:f>
                    <m:r>
                      <a:rPr lang="en-US" sz="2400" b="0" i="1" smtClean="0">
                        <a:latin typeface="Cambria Math"/>
                        <a:ea typeface="Cambria Math"/>
                      </a:rPr>
                      <m:t>×</m:t>
                    </m:r>
                    <m:r>
                      <a:rPr lang="en-US" sz="2400" b="0" i="1" smtClean="0">
                        <a:latin typeface="Cambria Math"/>
                        <a:ea typeface="Cambria Math"/>
                      </a:rPr>
                      <m:t>𝑖</m:t>
                    </m:r>
                  </m:oMath>
                </a14:m>
                <a:r>
                  <a:rPr lang="en-US" sz="2400" dirty="0" smtClean="0">
                    <a:latin typeface="Century Schoolbook"/>
                    <a:cs typeface="Century Schoolbook"/>
                  </a:rPr>
                  <a:t>=40</a:t>
                </a:r>
                <a14:m>
                  <m:oMath xmlns:m="http://schemas.openxmlformats.org/officeDocument/2006/math">
                    <m:r>
                      <a:rPr lang="en-US" sz="2400" i="1">
                        <a:latin typeface="Cambria Math"/>
                      </a:rPr>
                      <m:t>+</m:t>
                    </m:r>
                    <m:f>
                      <m:fPr>
                        <m:ctrlPr>
                          <a:rPr lang="en-US" sz="2400" i="1">
                            <a:latin typeface="Cambria Math"/>
                          </a:rPr>
                        </m:ctrlPr>
                      </m:fPr>
                      <m:num>
                        <m:r>
                          <a:rPr lang="en-US" sz="2400" b="0" i="1" smtClean="0">
                            <a:latin typeface="Cambria Math"/>
                          </a:rPr>
                          <m:t>15</m:t>
                        </m:r>
                        <m:r>
                          <a:rPr lang="en-US" sz="2400" i="1">
                            <a:latin typeface="Cambria Math"/>
                          </a:rPr>
                          <m:t>−</m:t>
                        </m:r>
                        <m:r>
                          <a:rPr lang="en-US" sz="2400" b="0" i="1" smtClean="0">
                            <a:latin typeface="Cambria Math"/>
                          </a:rPr>
                          <m:t>14</m:t>
                        </m:r>
                      </m:num>
                      <m:den>
                        <m:r>
                          <a:rPr lang="en-US" sz="2400" b="0" i="1" smtClean="0">
                            <a:latin typeface="Cambria Math"/>
                          </a:rPr>
                          <m:t>15</m:t>
                        </m:r>
                      </m:den>
                    </m:f>
                    <m:r>
                      <a:rPr lang="en-US" sz="2400" i="1">
                        <a:latin typeface="Cambria Math"/>
                        <a:ea typeface="Cambria Math"/>
                      </a:rPr>
                      <m:t>×</m:t>
                    </m:r>
                  </m:oMath>
                </a14:m>
                <a:r>
                  <a:rPr lang="en-US" sz="2400" dirty="0" smtClean="0">
                    <a:latin typeface="Century Schoolbook"/>
                    <a:cs typeface="Century Schoolbook"/>
                  </a:rPr>
                  <a:t>20=41.33</a:t>
                </a:r>
                <a:endParaRPr lang="en-US" sz="2400" dirty="0">
                  <a:latin typeface="Century Schoolbook"/>
                  <a:cs typeface="Century Schoolbook"/>
                </a:endParaRPr>
              </a:p>
              <a:p>
                <a:pPr marL="12700">
                  <a:lnSpc>
                    <a:spcPct val="100000"/>
                  </a:lnSpc>
                  <a:spcBef>
                    <a:spcPts val="100"/>
                  </a:spcBef>
                </a:pPr>
                <a:r>
                  <a:rPr lang="en-US" sz="2400" dirty="0" smtClean="0">
                    <a:latin typeface="Century Schoolbook"/>
                    <a:cs typeface="Century Schoolbook"/>
                  </a:rPr>
                  <a:t>Calculation </a:t>
                </a:r>
                <a:r>
                  <a:rPr lang="en-US" sz="2400" dirty="0">
                    <a:latin typeface="Century Schoolbook"/>
                    <a:cs typeface="Century Schoolbook"/>
                  </a:rPr>
                  <a:t>of </a:t>
                </a:r>
                <a14:m>
                  <m:oMath xmlns:m="http://schemas.openxmlformats.org/officeDocument/2006/math">
                    <m:sSub>
                      <m:sSubPr>
                        <m:ctrlPr>
                          <a:rPr lang="ar-AE" sz="2400" i="1">
                            <a:latin typeface="Cambria Math"/>
                          </a:rPr>
                        </m:ctrlPr>
                      </m:sSubPr>
                      <m:e>
                        <m:r>
                          <a:rPr lang="en-US" sz="2400" i="1">
                            <a:latin typeface="Cambria Math"/>
                          </a:rPr>
                          <m:t>𝑄</m:t>
                        </m:r>
                      </m:e>
                      <m:sub>
                        <m:r>
                          <a:rPr lang="en-US" sz="2400" b="0" i="1" smtClean="0">
                            <a:latin typeface="Cambria Math"/>
                          </a:rPr>
                          <m:t>3</m:t>
                        </m:r>
                      </m:sub>
                    </m:sSub>
                  </m:oMath>
                </a14:m>
                <a:r>
                  <a:rPr lang="en-US" sz="2400" dirty="0" smtClean="0">
                    <a:latin typeface="Century Schoolbook"/>
                    <a:cs typeface="Century Schoolbook"/>
                  </a:rPr>
                  <a:t>: </a:t>
                </a:r>
                <a14:m>
                  <m:oMath xmlns:m="http://schemas.openxmlformats.org/officeDocument/2006/math">
                    <m:f>
                      <m:fPr>
                        <m:ctrlPr>
                          <a:rPr lang="en-US" sz="2400" i="1">
                            <a:latin typeface="Cambria Math"/>
                          </a:rPr>
                        </m:ctrlPr>
                      </m:fPr>
                      <m:num>
                        <m:r>
                          <a:rPr lang="en-US" sz="2400" b="0" i="1" smtClean="0">
                            <a:latin typeface="Cambria Math"/>
                          </a:rPr>
                          <m:t>3</m:t>
                        </m:r>
                        <m:r>
                          <a:rPr lang="en-US" sz="2400" i="1">
                            <a:latin typeface="Cambria Math"/>
                          </a:rPr>
                          <m:t>𝑁</m:t>
                        </m:r>
                      </m:num>
                      <m:den>
                        <m:r>
                          <a:rPr lang="en-US" sz="2400" i="1">
                            <a:latin typeface="Cambria Math"/>
                          </a:rPr>
                          <m:t>4</m:t>
                        </m:r>
                      </m:den>
                    </m:f>
                    <m:r>
                      <a:rPr lang="en-US" sz="2400" b="0" i="1" smtClean="0">
                        <a:latin typeface="Cambria Math"/>
                      </a:rPr>
                      <m:t>=</m:t>
                    </m:r>
                    <m:r>
                      <a:rPr lang="en-US" sz="2400" b="0" i="1" smtClean="0">
                        <a:latin typeface="Cambria Math"/>
                      </a:rPr>
                      <m:t>3</m:t>
                    </m:r>
                    <m:r>
                      <a:rPr lang="en-US" sz="2400" b="0" i="1" smtClean="0">
                        <a:latin typeface="Cambria Math"/>
                        <a:ea typeface="Cambria Math"/>
                      </a:rPr>
                      <m:t>×</m:t>
                    </m:r>
                    <m:r>
                      <a:rPr lang="en-US" sz="2400" b="0" i="1" smtClean="0">
                        <a:latin typeface="Cambria Math"/>
                        <a:ea typeface="Cambria Math"/>
                      </a:rPr>
                      <m:t>15</m:t>
                    </m:r>
                  </m:oMath>
                </a14:m>
                <a:r>
                  <a:rPr lang="en-US" sz="2400" dirty="0" smtClean="0">
                    <a:latin typeface="Century Schoolbook"/>
                    <a:cs typeface="Century Schoolbook"/>
                  </a:rPr>
                  <a:t>=45</a:t>
                </a:r>
                <a:endParaRPr lang="ar-AE" sz="2400" dirty="0">
                  <a:latin typeface="Century Schoolbook"/>
                  <a:cs typeface="Century Schoolbook"/>
                </a:endParaRPr>
              </a:p>
              <a:p>
                <a:pPr marL="12700">
                  <a:spcBef>
                    <a:spcPts val="100"/>
                  </a:spcBef>
                </a:pPr>
                <a14:m>
                  <m:oMath xmlns:m="http://schemas.openxmlformats.org/officeDocument/2006/math">
                    <m:sSub>
                      <m:sSubPr>
                        <m:ctrlPr>
                          <a:rPr lang="ar-AE" sz="2400" i="1">
                            <a:latin typeface="Cambria Math"/>
                          </a:rPr>
                        </m:ctrlPr>
                      </m:sSubPr>
                      <m:e>
                        <m:r>
                          <a:rPr lang="en-US" sz="2400" i="1">
                            <a:latin typeface="Cambria Math"/>
                          </a:rPr>
                          <m:t>𝑄</m:t>
                        </m:r>
                      </m:e>
                      <m:sub>
                        <m:r>
                          <a:rPr lang="en-US" sz="2400" b="0" i="1" smtClean="0">
                            <a:latin typeface="Cambria Math"/>
                          </a:rPr>
                          <m:t>3</m:t>
                        </m:r>
                      </m:sub>
                    </m:sSub>
                    <m:r>
                      <a:rPr lang="ar-AE" sz="2400" i="1">
                        <a:latin typeface="Cambria Math"/>
                      </a:rPr>
                      <m:t>=</m:t>
                    </m:r>
                    <m:sSub>
                      <m:sSubPr>
                        <m:ctrlPr>
                          <a:rPr lang="ar-AE" sz="2400" i="1">
                            <a:latin typeface="Cambria Math"/>
                          </a:rPr>
                        </m:ctrlPr>
                      </m:sSubPr>
                      <m:e>
                        <m:r>
                          <a:rPr lang="en-US" sz="2400" i="1">
                            <a:latin typeface="Cambria Math"/>
                          </a:rPr>
                          <m:t>𝑙</m:t>
                        </m:r>
                      </m:e>
                      <m:sub>
                        <m:r>
                          <a:rPr lang="ar-AE" sz="2400" i="1">
                            <a:latin typeface="Cambria Math"/>
                          </a:rPr>
                          <m:t>1</m:t>
                        </m:r>
                      </m:sub>
                    </m:sSub>
                    <m:r>
                      <a:rPr lang="ar-AE" sz="2400" i="1">
                        <a:latin typeface="Cambria Math"/>
                      </a:rPr>
                      <m:t>+</m:t>
                    </m:r>
                    <m:f>
                      <m:fPr>
                        <m:ctrlPr>
                          <a:rPr lang="ar-AE" sz="2400" i="1">
                            <a:latin typeface="Cambria Math"/>
                          </a:rPr>
                        </m:ctrlPr>
                      </m:fPr>
                      <m:num>
                        <m:r>
                          <a:rPr lang="en-US" sz="2400" b="0" i="1" smtClean="0">
                            <a:latin typeface="Cambria Math"/>
                          </a:rPr>
                          <m:t>3</m:t>
                        </m:r>
                        <m:f>
                          <m:fPr>
                            <m:ctrlPr>
                              <a:rPr lang="ar-AE" sz="2400" i="1">
                                <a:latin typeface="Cambria Math"/>
                              </a:rPr>
                            </m:ctrlPr>
                          </m:fPr>
                          <m:num>
                            <m:r>
                              <a:rPr lang="en-US" sz="2400" i="1">
                                <a:latin typeface="Cambria Math"/>
                              </a:rPr>
                              <m:t>𝑁</m:t>
                            </m:r>
                          </m:num>
                          <m:den>
                            <m:r>
                              <a:rPr lang="ar-AE" sz="2400" i="1">
                                <a:latin typeface="Cambria Math"/>
                              </a:rPr>
                              <m:t>4</m:t>
                            </m:r>
                          </m:den>
                        </m:f>
                        <m:r>
                          <a:rPr lang="ar-AE" sz="2400" i="1">
                            <a:latin typeface="Cambria Math"/>
                          </a:rPr>
                          <m:t>−</m:t>
                        </m:r>
                        <m:r>
                          <a:rPr lang="en-US" sz="2400" i="1">
                            <a:latin typeface="Cambria Math"/>
                          </a:rPr>
                          <m:t>𝑐</m:t>
                        </m:r>
                        <m:r>
                          <a:rPr lang="en-US" sz="2400" i="1">
                            <a:latin typeface="Cambria Math"/>
                          </a:rPr>
                          <m:t>.</m:t>
                        </m:r>
                        <m:r>
                          <a:rPr lang="en-US" sz="2400" i="1">
                            <a:latin typeface="Cambria Math"/>
                          </a:rPr>
                          <m:t>𝑓</m:t>
                        </m:r>
                        <m:r>
                          <a:rPr lang="en-US" sz="2400" i="1">
                            <a:latin typeface="Cambria Math"/>
                          </a:rPr>
                          <m:t>.</m:t>
                        </m:r>
                      </m:num>
                      <m:den>
                        <m:r>
                          <a:rPr lang="en-US" sz="2400" i="1">
                            <a:latin typeface="Cambria Math"/>
                          </a:rPr>
                          <m:t>𝑓</m:t>
                        </m:r>
                      </m:den>
                    </m:f>
                    <m:r>
                      <a:rPr lang="ar-AE" sz="2400" i="1">
                        <a:latin typeface="Cambria Math"/>
                        <a:ea typeface="Cambria Math"/>
                      </a:rPr>
                      <m:t>×</m:t>
                    </m:r>
                    <m:r>
                      <a:rPr lang="en-US" sz="2400" i="1">
                        <a:latin typeface="Cambria Math"/>
                        <a:ea typeface="Cambria Math"/>
                      </a:rPr>
                      <m:t>𝑖</m:t>
                    </m:r>
                    <m:r>
                      <a:rPr lang="en-US" sz="2400" b="0" i="1" smtClean="0">
                        <a:latin typeface="Cambria Math"/>
                        <a:ea typeface="Cambria Math"/>
                      </a:rPr>
                      <m:t>=</m:t>
                    </m:r>
                    <m:r>
                      <a:rPr lang="en-US" sz="2400" b="0" i="1" smtClean="0">
                        <a:latin typeface="Cambria Math"/>
                        <a:ea typeface="Cambria Math"/>
                      </a:rPr>
                      <m:t>60</m:t>
                    </m:r>
                    <m:r>
                      <a:rPr lang="en-US" sz="2400" i="1">
                        <a:latin typeface="Cambria Math"/>
                      </a:rPr>
                      <m:t>+</m:t>
                    </m:r>
                    <m:f>
                      <m:fPr>
                        <m:ctrlPr>
                          <a:rPr lang="en-US" sz="2400" i="1">
                            <a:latin typeface="Cambria Math"/>
                          </a:rPr>
                        </m:ctrlPr>
                      </m:fPr>
                      <m:num>
                        <m:r>
                          <a:rPr lang="en-US" sz="2400" b="0" i="1" smtClean="0">
                            <a:latin typeface="Cambria Math"/>
                          </a:rPr>
                          <m:t>45</m:t>
                        </m:r>
                        <m:r>
                          <a:rPr lang="en-US" sz="2400" i="1">
                            <a:latin typeface="Cambria Math"/>
                          </a:rPr>
                          <m:t>−</m:t>
                        </m:r>
                        <m:r>
                          <a:rPr lang="en-US" sz="2400" b="0" i="1" smtClean="0">
                            <a:latin typeface="Cambria Math"/>
                          </a:rPr>
                          <m:t>29</m:t>
                        </m:r>
                      </m:num>
                      <m:den>
                        <m:r>
                          <a:rPr lang="en-US" sz="2400" b="0" i="1" smtClean="0">
                            <a:latin typeface="Cambria Math"/>
                          </a:rPr>
                          <m:t>20</m:t>
                        </m:r>
                      </m:den>
                    </m:f>
                    <m:r>
                      <a:rPr lang="en-US" sz="2400" i="1">
                        <a:latin typeface="Cambria Math"/>
                        <a:ea typeface="Cambria Math"/>
                      </a:rPr>
                      <m:t>×</m:t>
                    </m:r>
                    <m:r>
                      <a:rPr lang="en-US" sz="2400" b="0" i="1" smtClean="0">
                        <a:latin typeface="Cambria Math"/>
                        <a:ea typeface="Cambria Math"/>
                      </a:rPr>
                      <m:t>20</m:t>
                    </m:r>
                  </m:oMath>
                </a14:m>
                <a:r>
                  <a:rPr lang="en-US" sz="2400" dirty="0" smtClean="0">
                    <a:latin typeface="Century Schoolbook"/>
                    <a:cs typeface="Century Schoolbook"/>
                  </a:rPr>
                  <a:t>=76</a:t>
                </a:r>
              </a:p>
              <a:p>
                <a:pPr marL="12700" marR="5080">
                  <a:spcBef>
                    <a:spcPts val="100"/>
                  </a:spcBef>
                </a:pPr>
                <a:r>
                  <a:rPr lang="en-US" sz="2400" spc="-5" dirty="0">
                    <a:latin typeface="Century Schoolbook"/>
                    <a:cs typeface="Century Schoolbook"/>
                  </a:rPr>
                  <a:t>Symbolically, Interquartile </a:t>
                </a:r>
                <a:r>
                  <a:rPr lang="en-US" sz="2400" spc="-10" dirty="0">
                    <a:latin typeface="Century Schoolbook"/>
                    <a:cs typeface="Century Schoolbook"/>
                  </a:rPr>
                  <a:t>Range </a:t>
                </a:r>
                <a:r>
                  <a:rPr lang="en-US" sz="2400" spc="-5" dirty="0">
                    <a:latin typeface="Century Schoolbook"/>
                    <a:cs typeface="Century Schoolbook"/>
                  </a:rPr>
                  <a:t>= </a:t>
                </a:r>
                <a:r>
                  <a:rPr lang="en-US" sz="2400" spc="10" dirty="0">
                    <a:latin typeface="Century Schoolbook"/>
                    <a:cs typeface="Century Schoolbook"/>
                  </a:rPr>
                  <a:t>Q</a:t>
                </a:r>
                <a:r>
                  <a:rPr lang="en-US" sz="2400" spc="15" baseline="-21072" dirty="0">
                    <a:latin typeface="Century Schoolbook"/>
                    <a:cs typeface="Century Schoolbook"/>
                  </a:rPr>
                  <a:t>3 </a:t>
                </a:r>
                <a:r>
                  <a:rPr lang="en-US" sz="2400" spc="-5" dirty="0">
                    <a:latin typeface="Century Schoolbook"/>
                    <a:cs typeface="Century Schoolbook"/>
                  </a:rPr>
                  <a:t>–</a:t>
                </a:r>
                <a:r>
                  <a:rPr lang="en-US" sz="2400" spc="-175" dirty="0">
                    <a:latin typeface="Century Schoolbook"/>
                    <a:cs typeface="Century Schoolbook"/>
                  </a:rPr>
                  <a:t/>
                </a:r>
                <a:r>
                  <a:rPr lang="en-US" sz="2400" spc="-5" dirty="0">
                    <a:latin typeface="Century Schoolbook"/>
                    <a:cs typeface="Century Schoolbook"/>
                  </a:rPr>
                  <a:t>Q</a:t>
                </a:r>
                <a:r>
                  <a:rPr lang="en-US" sz="2400" spc="-7" baseline="-21072" dirty="0">
                    <a:latin typeface="Century Schoolbook"/>
                    <a:cs typeface="Century Schoolbook"/>
                  </a:rPr>
                  <a:t>1</a:t>
                </a:r>
                <a:r>
                  <a:rPr lang="en-US" sz="2400" spc="-5" dirty="0">
                    <a:latin typeface="Century Schoolbook"/>
                    <a:cs typeface="Century Schoolbook"/>
                  </a:rPr>
                  <a:t/>
                </a:r>
                <a:r>
                  <a:rPr lang="en-US" sz="2400" spc="-5" dirty="0" smtClean="0">
                    <a:latin typeface="Century Schoolbook"/>
                    <a:cs typeface="Century Schoolbook"/>
                  </a:rPr>
                  <a:t>=76-41.33 =34.67</a:t>
                </a:r>
                <a:endParaRPr lang="en-US" sz="2400" spc="-7" baseline="-21072" dirty="0">
                  <a:latin typeface="Century Schoolbook"/>
                  <a:cs typeface="Century Schoolbook"/>
                </a:endParaRPr>
              </a:p>
              <a:p>
                <a:pPr marL="12700" marR="5080">
                  <a:spcBef>
                    <a:spcPts val="100"/>
                  </a:spcBef>
                </a:pPr>
                <a:r>
                  <a:rPr lang="en-US" sz="2400" spc="-5" dirty="0">
                    <a:latin typeface="Century Schoolbook"/>
                    <a:cs typeface="Century Schoolbook"/>
                  </a:rPr>
                  <a:t>Quartile </a:t>
                </a:r>
                <a:r>
                  <a:rPr lang="en-US" sz="2400" spc="-5" dirty="0" err="1">
                    <a:latin typeface="Century Schoolbook"/>
                    <a:cs typeface="Century Schoolbook"/>
                  </a:rPr>
                  <a:t>Deviation</a:t>
                </a:r>
                <a:r>
                  <a:rPr lang="en-US" sz="2400" spc="-5" dirty="0">
                    <a:latin typeface="Century Schoolbook"/>
                    <a:cs typeface="Century Schoolbook"/>
                  </a:rPr>
                  <a:t> =</a:t>
                </a:r>
                <a14:m>
                  <m:oMath xmlns:m="http://schemas.openxmlformats.org/officeDocument/2006/math">
                    <m:f>
                      <m:fPr>
                        <m:ctrlPr>
                          <a:rPr lang="ar-AE" sz="2400" i="1" spc="-5">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a:rPr lang="ar-AE" sz="2400" i="1" spc="-5">
                            <a:latin typeface="Cambria Math"/>
                          </a:rPr>
                          <m:t>2</m:t>
                        </m:r>
                      </m:den>
                    </m:f>
                    <m:r>
                      <a:rPr lang="en-US" sz="2400" i="1" spc="-5">
                        <a:latin typeface="Cambria Math"/>
                      </a:rPr>
                      <m:t>=</m:t>
                    </m:r>
                    <m:f>
                      <m:fPr>
                        <m:ctrlPr>
                          <a:rPr lang="ar-AE" sz="2400" i="1" spc="-5">
                            <a:latin typeface="Cambria Math"/>
                          </a:rPr>
                        </m:ctrlPr>
                      </m:fPr>
                      <m:num>
                        <m:r>
                          <m:rPr>
                            <m:nor/>
                          </m:rPr>
                          <a:rPr lang="en-US" sz="2400" b="0" i="0" spc="-5" smtClean="0">
                            <a:latin typeface="Cambria Math"/>
                          </a:rPr>
                          <m:t>76</m:t>
                        </m:r>
                        <m:r>
                          <m:rPr>
                            <m:nor/>
                          </m:rPr>
                          <a:rPr lang="en-US" sz="2400" spc="-5" dirty="0">
                            <a:latin typeface="Century Schoolbook"/>
                            <a:cs typeface="Century Schoolbook"/>
                          </a:rPr>
                          <m:t>–</m:t>
                        </m:r>
                        <m:r>
                          <m:rPr>
                            <m:nor/>
                          </m:rPr>
                          <a:rPr lang="en-US" sz="2400" spc="-5" dirty="0">
                            <a:latin typeface="Century Schoolbook"/>
                            <a:cs typeface="Century Schoolbook"/>
                          </a:rPr>
                          <m:t>41.33</m:t>
                        </m:r>
                      </m:num>
                      <m:den>
                        <m:r>
                          <a:rPr lang="ar-AE" sz="2400" i="1" spc="-5">
                            <a:latin typeface="Cambria Math"/>
                          </a:rPr>
                          <m:t>2</m:t>
                        </m:r>
                      </m:den>
                    </m:f>
                    <m:r>
                      <a:rPr lang="en-US" sz="2400" i="1" spc="-5">
                        <a:latin typeface="Cambria Math"/>
                      </a:rPr>
                      <m:t>=</m:t>
                    </m:r>
                    <m:r>
                      <a:rPr lang="en-US" sz="2400" b="0" i="1" spc="-5" smtClean="0">
                        <a:latin typeface="Cambria Math"/>
                      </a:rPr>
                      <m:t>17</m:t>
                    </m:r>
                    <m:r>
                      <a:rPr lang="en-US" sz="2400" b="0" i="1" spc="-5" smtClean="0">
                        <a:latin typeface="Cambria Math"/>
                      </a:rPr>
                      <m:t>.</m:t>
                    </m:r>
                    <m:r>
                      <a:rPr lang="en-US" sz="2400" b="0" i="1" spc="-5" smtClean="0">
                        <a:latin typeface="Cambria Math"/>
                      </a:rPr>
                      <m:t>33</m:t>
                    </m:r>
                  </m:oMath>
                </a14:m>
                <a:endParaRPr lang="en-US" sz="2400" dirty="0">
                  <a:latin typeface="Century Schoolbook"/>
                  <a:cs typeface="Century Schoolbook"/>
                </a:endParaRPr>
              </a:p>
              <a:p>
                <a:pPr marL="12700" marR="5080">
                  <a:spcBef>
                    <a:spcPts val="100"/>
                  </a:spcBef>
                </a:pPr>
                <a:r>
                  <a:rPr lang="en-US" sz="2400" spc="-5" dirty="0">
                    <a:latin typeface="Century Schoolbook"/>
                    <a:cs typeface="Century Schoolbook"/>
                  </a:rPr>
                  <a:t>Coefficient of Q.D. =</a:t>
                </a:r>
                <a:r>
                  <a:rPr lang="ar-AE" sz="2400" spc="-5" dirty="0"/>
                  <a:t/>
                </a:r>
                <a14:m>
                  <m:oMath xmlns:m="http://schemas.openxmlformats.org/officeDocument/2006/math">
                    <m:f>
                      <m:fPr>
                        <m:ctrlPr>
                          <a:rPr lang="ar-AE" sz="2400" i="1" spc="-5">
                            <a:latin typeface="Cambria Math"/>
                          </a:rPr>
                        </m:ctrlPr>
                      </m:fPr>
                      <m:num>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5" dirty="0">
                            <a:latin typeface="Century Schoolbook"/>
                            <a:cs typeface="Century Schoolbook"/>
                          </a:rPr>
                          <m:t>–</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1 </m:t>
                        </m:r>
                      </m:num>
                      <m:den>
                        <m:r>
                          <m:rPr>
                            <m:nor/>
                          </m:rPr>
                          <a:rPr lang="en-US" sz="2400" spc="10" dirty="0">
                            <a:latin typeface="Century Schoolbook"/>
                            <a:cs typeface="Century Schoolbook"/>
                          </a:rPr>
                          <m:t>Q</m:t>
                        </m:r>
                        <m:r>
                          <m:rPr>
                            <m:nor/>
                          </m:rPr>
                          <a:rPr lang="en-US" sz="2400" spc="15" baseline="-21072" dirty="0">
                            <a:latin typeface="Century Schoolbook"/>
                            <a:cs typeface="Century Schoolbook"/>
                          </a:rPr>
                          <m:t>3 </m:t>
                        </m:r>
                        <m:r>
                          <m:rPr>
                            <m:nor/>
                          </m:rPr>
                          <a:rPr lang="en-US" sz="2400" spc="-175" dirty="0">
                            <a:latin typeface="Century Schoolbook"/>
                            <a:cs typeface="Century Schoolbook"/>
                          </a:rPr>
                          <m:t> </m:t>
                        </m:r>
                        <m:r>
                          <m:rPr>
                            <m:nor/>
                          </m:rPr>
                          <a:rPr lang="en-US" sz="2400" spc="-175" dirty="0">
                            <a:latin typeface="Century Schoolbook"/>
                            <a:cs typeface="Century Schoolbook"/>
                          </a:rPr>
                          <m:t>+ </m:t>
                        </m:r>
                        <m:r>
                          <m:rPr>
                            <m:nor/>
                          </m:rPr>
                          <a:rPr lang="en-US" sz="2400" spc="-5" dirty="0">
                            <a:latin typeface="Century Schoolbook"/>
                            <a:cs typeface="Century Schoolbook"/>
                          </a:rPr>
                          <m:t>Q</m:t>
                        </m:r>
                        <m:r>
                          <m:rPr>
                            <m:nor/>
                          </m:rPr>
                          <a:rPr lang="en-US" sz="2400" spc="-7" baseline="-21072" dirty="0">
                            <a:latin typeface="Century Schoolbook"/>
                            <a:cs typeface="Century Schoolbook"/>
                          </a:rPr>
                          <m:t>1</m:t>
                        </m:r>
                      </m:den>
                    </m:f>
                  </m:oMath>
                </a14:m>
                <a:r>
                  <a:rPr lang="en-US" sz="2400" spc="-5" dirty="0">
                    <a:latin typeface="Century Schoolbook"/>
                    <a:cs typeface="Century Schoolbook"/>
                  </a:rPr>
                  <a:t> =</a:t>
                </a:r>
                <a:r>
                  <a:rPr lang="ar-AE" sz="2400" spc="-5" dirty="0"/>
                  <a:t/>
                </a:r>
                <a14:m>
                  <m:oMath xmlns:m="http://schemas.openxmlformats.org/officeDocument/2006/math">
                    <m:f>
                      <m:fPr>
                        <m:ctrlPr>
                          <a:rPr lang="ar-AE" sz="2400" i="1" spc="-5">
                            <a:latin typeface="Cambria Math"/>
                          </a:rPr>
                        </m:ctrlPr>
                      </m:fPr>
                      <m:num>
                        <m:r>
                          <m:rPr>
                            <m:nor/>
                          </m:rPr>
                          <a:rPr lang="en-US" sz="2400" spc="-5">
                            <a:latin typeface="Cambria Math"/>
                          </a:rPr>
                          <m:t>76</m:t>
                        </m:r>
                        <m:r>
                          <m:rPr>
                            <m:nor/>
                          </m:rPr>
                          <a:rPr lang="en-US" sz="2400" spc="-5" dirty="0">
                            <a:latin typeface="Century Schoolbook"/>
                            <a:cs typeface="Century Schoolbook"/>
                          </a:rPr>
                          <m:t>–</m:t>
                        </m:r>
                        <m:r>
                          <m:rPr>
                            <m:nor/>
                          </m:rPr>
                          <a:rPr lang="en-US" sz="2400" spc="-5" dirty="0">
                            <a:latin typeface="Century Schoolbook"/>
                            <a:cs typeface="Century Schoolbook"/>
                          </a:rPr>
                          <m:t>41.33</m:t>
                        </m:r>
                      </m:num>
                      <m:den>
                        <m:r>
                          <m:rPr>
                            <m:nor/>
                          </m:rPr>
                          <a:rPr lang="en-US" sz="2400" spc="-5">
                            <a:latin typeface="Cambria Math"/>
                          </a:rPr>
                          <m:t>76</m:t>
                        </m:r>
                        <m:r>
                          <m:rPr>
                            <m:nor/>
                          </m:rPr>
                          <a:rPr lang="en-US" sz="2400" b="0" i="0" spc="-5" smtClean="0">
                            <a:latin typeface="Cambria Math"/>
                          </a:rPr>
                          <m:t>+</m:t>
                        </m:r>
                        <m:r>
                          <m:rPr>
                            <m:nor/>
                          </m:rPr>
                          <a:rPr lang="en-US" sz="2400" spc="-5" dirty="0">
                            <a:latin typeface="Century Schoolbook"/>
                            <a:cs typeface="Century Schoolbook"/>
                          </a:rPr>
                          <m:t>41.33</m:t>
                        </m:r>
                      </m:den>
                    </m:f>
                    <m:r>
                      <a:rPr lang="en-US" sz="2400" i="1" spc="-5">
                        <a:latin typeface="Cambria Math"/>
                      </a:rPr>
                      <m:t>=</m:t>
                    </m:r>
                    <m:r>
                      <a:rPr lang="en-US" sz="2400" i="1" spc="-5">
                        <a:latin typeface="Cambria Math"/>
                      </a:rPr>
                      <m:t>0</m:t>
                    </m:r>
                    <m:r>
                      <a:rPr lang="en-US" sz="2400" i="1" spc="-5">
                        <a:latin typeface="Cambria Math"/>
                      </a:rPr>
                      <m:t>.</m:t>
                    </m:r>
                    <m:r>
                      <a:rPr lang="en-US" sz="2400" b="0" i="1" spc="-5" smtClean="0">
                        <a:latin typeface="Cambria Math"/>
                      </a:rPr>
                      <m:t>295</m:t>
                    </m:r>
                  </m:oMath>
                </a14:m>
                <a:endParaRPr lang="ar-AE" sz="2400" dirty="0">
                  <a:latin typeface="Century Schoolbook"/>
                  <a:cs typeface="Century Schoolbook"/>
                </a:endParaRPr>
              </a:p>
              <a:p>
                <a:pPr marL="12700">
                  <a:spcBef>
                    <a:spcPts val="100"/>
                  </a:spcBef>
                </a:pPr>
                <a:endParaRPr lang="en-US" sz="2400" dirty="0">
                  <a:latin typeface="Century Schoolbook"/>
                  <a:cs typeface="Century Schoolbook"/>
                </a:endParaRPr>
              </a:p>
              <a:p>
                <a:pPr marL="12700">
                  <a:lnSpc>
                    <a:spcPct val="100000"/>
                  </a:lnSpc>
                  <a:spcBef>
                    <a:spcPts val="100"/>
                  </a:spcBef>
                </a:pPr>
                <a:endParaRPr lang="en-US" sz="2400" dirty="0">
                  <a:latin typeface="Century Schoolbook"/>
                  <a:cs typeface="Century Schoolbook"/>
                </a:endParaRPr>
              </a:p>
              <a:p>
                <a:pPr marL="12700">
                  <a:lnSpc>
                    <a:spcPct val="100000"/>
                  </a:lnSpc>
                  <a:spcBef>
                    <a:spcPts val="100"/>
                  </a:spcBef>
                </a:pPr>
                <a:endParaRPr sz="2400" dirty="0">
                  <a:latin typeface="Century Schoolbook"/>
                  <a:cs typeface="Century Schoolbook"/>
                </a:endParaRPr>
              </a:p>
            </p:txBody>
          </p:sp>
        </mc:Choice>
        <mc:Fallback>
          <p:sp>
            <p:nvSpPr>
              <p:cNvPr id="8" name="object 8"/>
              <p:cNvSpPr txBox="1">
                <a:spLocks noRot="1" noChangeAspect="1" noMove="1" noResize="1" noEditPoints="1" noAdjustHandles="1" noChangeArrowheads="1" noChangeShapeType="1" noTextEdit="1"/>
              </p:cNvSpPr>
              <p:nvPr/>
            </p:nvSpPr>
            <p:spPr>
              <a:xfrm>
                <a:off x="465137" y="1295400"/>
                <a:ext cx="7612063" cy="6530570"/>
              </a:xfrm>
              <a:prstGeom prst="rect">
                <a:avLst/>
              </a:prstGeom>
              <a:blipFill rotWithShape="1">
                <a:blip r:embed="rId2"/>
                <a:stretch>
                  <a:fillRect l="-2242" t="-1307" r="-3042" b="-1867"/>
                </a:stretch>
              </a:blipFill>
            </p:spPr>
            <p:txBody>
              <a:bodyPr/>
              <a:lstStyle/>
              <a:p>
                <a:r>
                  <a:rPr lang="en-US">
                    <a:noFill/>
                  </a:rPr>
                  <a:t> </a:t>
                </a:r>
              </a:p>
            </p:txBody>
          </p:sp>
        </mc:Fallback>
      </mc:AlternateContent>
      <p:graphicFrame>
        <p:nvGraphicFramePr>
          <p:cNvPr id="12" name="object 12"/>
          <p:cNvGraphicFramePr>
            <a:graphicFrameLocks noGrp="1"/>
          </p:cNvGraphicFramePr>
          <p:nvPr>
            <p:extLst>
              <p:ext uri="{D42A27DB-BD31-4B8C-83A1-F6EECF244321}">
                <p14:modId xmlns:p14="http://schemas.microsoft.com/office/powerpoint/2010/main" xmlns="" val="738992651"/>
              </p:ext>
            </p:extLst>
          </p:nvPr>
        </p:nvGraphicFramePr>
        <p:xfrm>
          <a:off x="982662" y="1212158"/>
          <a:ext cx="7086600" cy="548639"/>
        </p:xfrm>
        <a:graphic>
          <a:graphicData uri="http://schemas.openxmlformats.org/drawingml/2006/table">
            <a:tbl>
              <a:tblPr firstRow="1" bandRow="1">
                <a:tableStyleId>{2D5ABB26-0587-4C30-8999-92F81FD0307C}</a:tableStyleId>
              </a:tblPr>
              <a:tblGrid>
                <a:gridCol w="1181100"/>
                <a:gridCol w="1181100"/>
                <a:gridCol w="1181100"/>
                <a:gridCol w="1181100"/>
                <a:gridCol w="1181100"/>
                <a:gridCol w="1181100"/>
              </a:tblGrid>
              <a:tr h="274319">
                <a:tc>
                  <a:txBody>
                    <a:bodyPr/>
                    <a:lstStyle/>
                    <a:p>
                      <a:pPr algn="ctr">
                        <a:lnSpc>
                          <a:spcPct val="100000"/>
                        </a:lnSpc>
                        <a:spcBef>
                          <a:spcPts val="330"/>
                        </a:spcBef>
                      </a:pPr>
                      <a:r>
                        <a:rPr sz="1400" b="1" dirty="0">
                          <a:solidFill>
                            <a:srgbClr val="FFFFFF"/>
                          </a:solidFill>
                          <a:latin typeface="Century Schoolbook"/>
                          <a:cs typeface="Century Schoolbook"/>
                        </a:rPr>
                        <a:t>Age</a:t>
                      </a:r>
                      <a:endParaRPr sz="1400" dirty="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0-20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635" algn="ctr">
                        <a:lnSpc>
                          <a:spcPct val="100000"/>
                        </a:lnSpc>
                        <a:spcBef>
                          <a:spcPts val="330"/>
                        </a:spcBef>
                      </a:pPr>
                      <a:r>
                        <a:rPr sz="1400" b="1" spc="-5" dirty="0">
                          <a:solidFill>
                            <a:srgbClr val="FFFFFF"/>
                          </a:solidFill>
                          <a:latin typeface="Century Schoolbook"/>
                          <a:cs typeface="Century Schoolbook"/>
                        </a:rPr>
                        <a:t>20-40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40-60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60-80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30"/>
                        </a:spcBef>
                      </a:pPr>
                      <a:r>
                        <a:rPr sz="1400" b="1" spc="-5" dirty="0">
                          <a:solidFill>
                            <a:srgbClr val="FFFFFF"/>
                          </a:solidFill>
                          <a:latin typeface="Century Schoolbook"/>
                          <a:cs typeface="Century Schoolbook"/>
                        </a:rPr>
                        <a:t>80-100</a:t>
                      </a:r>
                      <a:endParaRPr sz="1400" dirty="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r>
              <a:tr h="274320">
                <a:tc>
                  <a:txBody>
                    <a:bodyPr/>
                    <a:lstStyle/>
                    <a:p>
                      <a:pPr algn="ctr">
                        <a:lnSpc>
                          <a:spcPct val="100000"/>
                        </a:lnSpc>
                        <a:spcBef>
                          <a:spcPts val="345"/>
                        </a:spcBef>
                      </a:pPr>
                      <a:r>
                        <a:rPr sz="1400" spc="-5" dirty="0">
                          <a:latin typeface="Century Schoolbook"/>
                          <a:cs typeface="Century Schoolbook"/>
                        </a:rPr>
                        <a:t>Persons</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algn="ctr">
                        <a:lnSpc>
                          <a:spcPct val="100000"/>
                        </a:lnSpc>
                        <a:spcBef>
                          <a:spcPts val="345"/>
                        </a:spcBef>
                      </a:pPr>
                      <a:r>
                        <a:rPr sz="1400" dirty="0">
                          <a:latin typeface="Century Schoolbook"/>
                          <a:cs typeface="Century Schoolbook"/>
                        </a:rPr>
                        <a:t>4</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635" algn="ctr">
                        <a:lnSpc>
                          <a:spcPct val="100000"/>
                        </a:lnSpc>
                        <a:spcBef>
                          <a:spcPts val="345"/>
                        </a:spcBef>
                      </a:pPr>
                      <a:r>
                        <a:rPr sz="1400" spc="-10" dirty="0">
                          <a:latin typeface="Century Schoolbook"/>
                          <a:cs typeface="Century Schoolbook"/>
                        </a:rPr>
                        <a:t>10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45"/>
                        </a:spcBef>
                      </a:pPr>
                      <a:r>
                        <a:rPr sz="1400" spc="-10" dirty="0">
                          <a:latin typeface="Century Schoolbook"/>
                          <a:cs typeface="Century Schoolbook"/>
                        </a:rPr>
                        <a:t>15</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45"/>
                        </a:spcBef>
                      </a:pPr>
                      <a:r>
                        <a:rPr sz="1400" spc="-10" dirty="0">
                          <a:latin typeface="Century Schoolbook"/>
                          <a:cs typeface="Century Schoolbook"/>
                        </a:rPr>
                        <a:t>20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45"/>
                        </a:spcBef>
                      </a:pPr>
                      <a:r>
                        <a:rPr sz="1400" spc="-10" dirty="0">
                          <a:latin typeface="Century Schoolbook"/>
                          <a:cs typeface="Century Schoolbook"/>
                        </a:rPr>
                        <a:t>11</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r>
            </a:tbl>
          </a:graphicData>
        </a:graphic>
      </p:graphicFrame>
      <p:pic>
        <p:nvPicPr>
          <p:cNvPr id="13" name="Picture 1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29237B55-9D52-4060-A55F-434EDDF89DA5}"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55</a:t>
            </a:fld>
            <a:endParaRPr lang="en-US"/>
          </a:p>
        </p:txBody>
      </p:sp>
      <p:sp>
        <p:nvSpPr>
          <p:cNvPr id="17" name="Footer Placeholder 16"/>
          <p:cNvSpPr>
            <a:spLocks noGrp="1"/>
          </p:cNvSpPr>
          <p:nvPr>
            <p:ph type="ftr" sz="quarter" idx="11"/>
          </p:nvPr>
        </p:nvSpPr>
        <p:spPr/>
        <p:txBody>
          <a:bodyPr/>
          <a:lstStyle/>
          <a:p>
            <a:r>
              <a:rPr lang="en-US" dirty="0" smtClean="0"/>
              <a:t>Aakansha Vyas        NMB-103          Unit-1</a:t>
            </a:r>
            <a:endParaRPr lang="en-US" dirty="0"/>
          </a:p>
        </p:txBody>
      </p:sp>
    </p:spTree>
    <p:extLst>
      <p:ext uri="{BB962C8B-B14F-4D97-AF65-F5344CB8AC3E}">
        <p14:creationId xmlns:p14="http://schemas.microsoft.com/office/powerpoint/2010/main" xmlns="" val="13639210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640D5CCA-0C86-44BC-BD31-D5366A9E2650}"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56</a:t>
            </a:fld>
            <a:endParaRPr lang="en-US"/>
          </a:p>
        </p:txBody>
      </p:sp>
      <p:sp>
        <p:nvSpPr>
          <p:cNvPr id="17" name="Footer Placeholder 16"/>
          <p:cNvSpPr>
            <a:spLocks noGrp="1"/>
          </p:cNvSpPr>
          <p:nvPr>
            <p:ph type="ftr" sz="quarter" idx="11"/>
          </p:nvPr>
        </p:nvSpPr>
        <p:spPr/>
        <p:txBody>
          <a:bodyPr/>
          <a:lstStyle/>
          <a:p>
            <a:r>
              <a:rPr lang="en-US" smtClean="0"/>
              <a:t>Aakansha Vyas        NMB-103          Unit-1</a:t>
            </a:r>
            <a:endParaRPr lang="en-US"/>
          </a:p>
        </p:txBody>
      </p:sp>
      <p:graphicFrame>
        <p:nvGraphicFramePr>
          <p:cNvPr id="2" name="Table 1"/>
          <p:cNvGraphicFramePr>
            <a:graphicFrameLocks noGrp="1"/>
          </p:cNvGraphicFramePr>
          <p:nvPr>
            <p:extLst>
              <p:ext uri="{D42A27DB-BD31-4B8C-83A1-F6EECF244321}">
                <p14:modId xmlns:p14="http://schemas.microsoft.com/office/powerpoint/2010/main" xmlns="" val="1078467370"/>
              </p:ext>
            </p:extLst>
          </p:nvPr>
        </p:nvGraphicFramePr>
        <p:xfrm>
          <a:off x="533400" y="1260996"/>
          <a:ext cx="6438900" cy="2595880"/>
        </p:xfrm>
        <a:graphic>
          <a:graphicData uri="http://schemas.openxmlformats.org/drawingml/2006/table">
            <a:tbl>
              <a:tblPr firstRow="1" bandRow="1">
                <a:tableStyleId>{5C22544A-7EE6-4342-B048-85BDC9FD1C3A}</a:tableStyleId>
              </a:tblPr>
              <a:tblGrid>
                <a:gridCol w="2374900"/>
                <a:gridCol w="2032000"/>
                <a:gridCol w="2032000"/>
              </a:tblGrid>
              <a:tr h="370840">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r>
              <a:tr h="370840">
                <a:tc>
                  <a:txBody>
                    <a:bodyPr/>
                    <a:lstStyle/>
                    <a:p>
                      <a:r>
                        <a:rPr lang="en-US" dirty="0" smtClean="0"/>
                        <a:t>0-20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20-40</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r>
              <a:tr h="370840">
                <a:tc>
                  <a:txBody>
                    <a:bodyPr/>
                    <a:lstStyle/>
                    <a:p>
                      <a:r>
                        <a:rPr lang="en-US" dirty="0" smtClean="0"/>
                        <a:t>40-60</a:t>
                      </a:r>
                      <a:endParaRPr lang="en-US" dirty="0"/>
                    </a:p>
                  </a:txBody>
                  <a:tcPr/>
                </a:tc>
                <a:tc>
                  <a:txBody>
                    <a:bodyPr/>
                    <a:lstStyle/>
                    <a:p>
                      <a:r>
                        <a:rPr lang="en-US" dirty="0" smtClean="0"/>
                        <a:t>15</a:t>
                      </a:r>
                      <a:endParaRPr lang="en-US" dirty="0"/>
                    </a:p>
                  </a:txBody>
                  <a:tcPr/>
                </a:tc>
                <a:tc>
                  <a:txBody>
                    <a:bodyPr/>
                    <a:lstStyle/>
                    <a:p>
                      <a:r>
                        <a:rPr lang="en-US" dirty="0" smtClean="0"/>
                        <a:t>29</a:t>
                      </a:r>
                      <a:endParaRPr lang="en-US" dirty="0"/>
                    </a:p>
                  </a:txBody>
                  <a:tcPr/>
                </a:tc>
              </a:tr>
              <a:tr h="370840">
                <a:tc>
                  <a:txBody>
                    <a:bodyPr/>
                    <a:lstStyle/>
                    <a:p>
                      <a:r>
                        <a:rPr lang="en-US" dirty="0" smtClean="0"/>
                        <a:t>60-80</a:t>
                      </a:r>
                      <a:endParaRPr lang="en-US" dirty="0"/>
                    </a:p>
                  </a:txBody>
                  <a:tcPr/>
                </a:tc>
                <a:tc>
                  <a:txBody>
                    <a:bodyPr/>
                    <a:lstStyle/>
                    <a:p>
                      <a:r>
                        <a:rPr lang="en-US" dirty="0" smtClean="0"/>
                        <a:t>20</a:t>
                      </a:r>
                      <a:endParaRPr lang="en-US" dirty="0"/>
                    </a:p>
                  </a:txBody>
                  <a:tcPr/>
                </a:tc>
                <a:tc>
                  <a:txBody>
                    <a:bodyPr/>
                    <a:lstStyle/>
                    <a:p>
                      <a:r>
                        <a:rPr lang="en-US" dirty="0" smtClean="0"/>
                        <a:t>49</a:t>
                      </a:r>
                      <a:endParaRPr lang="en-US" dirty="0"/>
                    </a:p>
                  </a:txBody>
                  <a:tcPr/>
                </a:tc>
              </a:tr>
              <a:tr h="370840">
                <a:tc>
                  <a:txBody>
                    <a:bodyPr/>
                    <a:lstStyle/>
                    <a:p>
                      <a:r>
                        <a:rPr lang="en-US" dirty="0" smtClean="0"/>
                        <a:t>80-100</a:t>
                      </a:r>
                      <a:endParaRPr lang="en-US" dirty="0"/>
                    </a:p>
                  </a:txBody>
                  <a:tcPr/>
                </a:tc>
                <a:tc>
                  <a:txBody>
                    <a:bodyPr/>
                    <a:lstStyle/>
                    <a:p>
                      <a:r>
                        <a:rPr lang="en-US" dirty="0" smtClean="0"/>
                        <a:t>11</a:t>
                      </a:r>
                      <a:endParaRPr lang="en-US" dirty="0"/>
                    </a:p>
                  </a:txBody>
                  <a:tcPr/>
                </a:tc>
                <a:tc>
                  <a:txBody>
                    <a:bodyPr/>
                    <a:lstStyle/>
                    <a:p>
                      <a:r>
                        <a:rPr lang="en-US" dirty="0" smtClean="0"/>
                        <a:t>60</a:t>
                      </a:r>
                      <a:endParaRPr lang="en-US" dirty="0"/>
                    </a:p>
                  </a:txBody>
                  <a:tcPr/>
                </a:tc>
              </a:tr>
              <a:tr h="370840">
                <a:tc>
                  <a:txBody>
                    <a:bodyPr/>
                    <a:lstStyle/>
                    <a:p>
                      <a:endParaRPr lang="en-US" dirty="0"/>
                    </a:p>
                  </a:txBody>
                  <a:tcPr/>
                </a:tc>
                <a:tc>
                  <a:txBody>
                    <a:bodyPr/>
                    <a:lstStyle/>
                    <a:p>
                      <a:r>
                        <a:rPr lang="en-US" dirty="0" smtClean="0"/>
                        <a:t>N=60</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xmlns="" val="32408153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3400" y="1676400"/>
            <a:ext cx="6727825" cy="751488"/>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entury Schoolbook"/>
                <a:cs typeface="Century Schoolbook"/>
              </a:rPr>
              <a:t>Q1: Find </a:t>
            </a:r>
            <a:r>
              <a:rPr sz="2400" spc="-5" dirty="0" smtClean="0">
                <a:latin typeface="Century Schoolbook"/>
                <a:cs typeface="Century Schoolbook"/>
              </a:rPr>
              <a:t>quartile</a:t>
            </a:r>
            <a:r>
              <a:rPr sz="2400" spc="-110" dirty="0" smtClean="0">
                <a:latin typeface="Century Schoolbook"/>
                <a:cs typeface="Century Schoolbook"/>
              </a:rPr>
              <a:t> </a:t>
            </a:r>
            <a:r>
              <a:rPr sz="2400" spc="-10" dirty="0">
                <a:latin typeface="Century Schoolbook"/>
                <a:cs typeface="Century Schoolbook"/>
              </a:rPr>
              <a:t>deviation  </a:t>
            </a:r>
            <a:r>
              <a:rPr sz="2400" spc="-5" dirty="0">
                <a:latin typeface="Century Schoolbook"/>
                <a:cs typeface="Century Schoolbook"/>
              </a:rPr>
              <a:t>and </a:t>
            </a:r>
            <a:r>
              <a:rPr sz="2400" dirty="0">
                <a:latin typeface="Century Schoolbook"/>
                <a:cs typeface="Century Schoolbook"/>
              </a:rPr>
              <a:t>coefficient of </a:t>
            </a:r>
            <a:r>
              <a:rPr sz="2400" spc="-5" dirty="0">
                <a:latin typeface="Century Schoolbook"/>
                <a:cs typeface="Century Schoolbook"/>
              </a:rPr>
              <a:t>quartile</a:t>
            </a:r>
            <a:r>
              <a:rPr sz="2400" spc="-75" dirty="0">
                <a:latin typeface="Century Schoolbook"/>
                <a:cs typeface="Century Schoolbook"/>
              </a:rPr>
              <a:t> </a:t>
            </a:r>
            <a:r>
              <a:rPr sz="2400" spc="-5" dirty="0">
                <a:latin typeface="Century Schoolbook"/>
                <a:cs typeface="Century Schoolbook"/>
              </a:rPr>
              <a:t>deviation:</a:t>
            </a:r>
            <a:endParaRPr sz="2400" dirty="0">
              <a:latin typeface="Century Schoolbook"/>
              <a:cs typeface="Century Schoolbook"/>
            </a:endParaRPr>
          </a:p>
        </p:txBody>
      </p:sp>
      <p:sp>
        <p:nvSpPr>
          <p:cNvPr id="4" name="object 4"/>
          <p:cNvSpPr txBox="1"/>
          <p:nvPr/>
        </p:nvSpPr>
        <p:spPr>
          <a:xfrm>
            <a:off x="1447800" y="2438400"/>
            <a:ext cx="40386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smtClean="0">
                <a:latin typeface="Century Schoolbook"/>
                <a:cs typeface="Century Schoolbook"/>
              </a:rPr>
              <a:t>4,</a:t>
            </a:r>
            <a:r>
              <a:rPr sz="2400" spc="-5" dirty="0" smtClean="0">
                <a:latin typeface="Century Schoolbook"/>
                <a:cs typeface="Century Schoolbook"/>
              </a:rPr>
              <a:t>8,</a:t>
            </a:r>
            <a:r>
              <a:rPr lang="en-US" sz="2400" spc="-5" dirty="0" smtClean="0">
                <a:latin typeface="Century Schoolbook"/>
                <a:cs typeface="Century Schoolbook"/>
              </a:rPr>
              <a:t>10,7,15,11,18,14,12,16</a:t>
            </a:r>
            <a:endParaRPr sz="2400" dirty="0">
              <a:latin typeface="Century Schoolbook"/>
              <a:cs typeface="Century Schoolbook"/>
            </a:endParaRPr>
          </a:p>
        </p:txBody>
      </p:sp>
      <p:sp>
        <p:nvSpPr>
          <p:cNvPr id="5" name="object 5"/>
          <p:cNvSpPr txBox="1"/>
          <p:nvPr/>
        </p:nvSpPr>
        <p:spPr>
          <a:xfrm>
            <a:off x="5715000" y="2667000"/>
            <a:ext cx="1760220" cy="289823"/>
          </a:xfrm>
          <a:prstGeom prst="rect">
            <a:avLst/>
          </a:prstGeom>
        </p:spPr>
        <p:txBody>
          <a:bodyPr vert="horz" wrap="square" lIns="0" tIns="12700" rIns="0" bIns="0" rtlCol="0">
            <a:spAutoFit/>
          </a:bodyPr>
          <a:lstStyle/>
          <a:p>
            <a:pPr marL="12700">
              <a:lnSpc>
                <a:spcPct val="100000"/>
              </a:lnSpc>
              <a:spcBef>
                <a:spcPts val="100"/>
              </a:spcBef>
            </a:pPr>
            <a:r>
              <a:rPr sz="1800" i="1" dirty="0">
                <a:latin typeface="Century Schoolbook"/>
                <a:cs typeface="Century Schoolbook"/>
              </a:rPr>
              <a:t>Ans: </a:t>
            </a:r>
            <a:r>
              <a:rPr lang="en-US" sz="1800" i="1" dirty="0" smtClean="0">
                <a:latin typeface="Century Schoolbook"/>
                <a:cs typeface="Century Schoolbook"/>
              </a:rPr>
              <a:t>3.7</a:t>
            </a:r>
            <a:r>
              <a:rPr sz="1800" i="1" spc="-5" dirty="0" smtClean="0">
                <a:latin typeface="Century Schoolbook"/>
                <a:cs typeface="Century Schoolbook"/>
              </a:rPr>
              <a:t>5</a:t>
            </a:r>
            <a:r>
              <a:rPr sz="1800" i="1" spc="-5" dirty="0">
                <a:latin typeface="Century Schoolbook"/>
                <a:cs typeface="Century Schoolbook"/>
              </a:rPr>
              <a:t>,</a:t>
            </a:r>
            <a:r>
              <a:rPr sz="1800" i="1" spc="-105" dirty="0">
                <a:latin typeface="Century Schoolbook"/>
                <a:cs typeface="Century Schoolbook"/>
              </a:rPr>
              <a:t> </a:t>
            </a:r>
            <a:r>
              <a:rPr sz="1800" i="1" spc="-5" dirty="0" smtClean="0">
                <a:latin typeface="Century Schoolbook"/>
                <a:cs typeface="Century Schoolbook"/>
              </a:rPr>
              <a:t>0.</a:t>
            </a:r>
            <a:r>
              <a:rPr lang="en-US" sz="1800" i="1" spc="-5" dirty="0" smtClean="0">
                <a:latin typeface="Century Schoolbook"/>
                <a:cs typeface="Century Schoolbook"/>
              </a:rPr>
              <a:t>32</a:t>
            </a:r>
            <a:endParaRPr sz="1800" dirty="0">
              <a:latin typeface="Century Schoolbook"/>
              <a:cs typeface="Century Schoolbook"/>
            </a:endParaRPr>
          </a:p>
        </p:txBody>
      </p:sp>
      <p:sp>
        <p:nvSpPr>
          <p:cNvPr id="6" name="object 6"/>
          <p:cNvSpPr txBox="1"/>
          <p:nvPr/>
        </p:nvSpPr>
        <p:spPr>
          <a:xfrm>
            <a:off x="533400" y="3276600"/>
            <a:ext cx="51752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entury Schoolbook"/>
                <a:cs typeface="Century Schoolbook"/>
              </a:rPr>
              <a:t>Q2:</a:t>
            </a:r>
            <a:endParaRPr sz="2400">
              <a:latin typeface="Century Schoolbook"/>
              <a:cs typeface="Century Schoolbook"/>
            </a:endParaRPr>
          </a:p>
        </p:txBody>
      </p:sp>
      <p:sp>
        <p:nvSpPr>
          <p:cNvPr id="7" name="object 7"/>
          <p:cNvSpPr txBox="1"/>
          <p:nvPr/>
        </p:nvSpPr>
        <p:spPr>
          <a:xfrm>
            <a:off x="5715000" y="3886200"/>
            <a:ext cx="1632585" cy="289823"/>
          </a:xfrm>
          <a:prstGeom prst="rect">
            <a:avLst/>
          </a:prstGeom>
        </p:spPr>
        <p:txBody>
          <a:bodyPr vert="horz" wrap="square" lIns="0" tIns="12700" rIns="0" bIns="0" rtlCol="0">
            <a:spAutoFit/>
          </a:bodyPr>
          <a:lstStyle/>
          <a:p>
            <a:pPr marL="12700">
              <a:lnSpc>
                <a:spcPct val="100000"/>
              </a:lnSpc>
              <a:spcBef>
                <a:spcPts val="100"/>
              </a:spcBef>
            </a:pPr>
            <a:r>
              <a:rPr sz="1800" i="1" dirty="0">
                <a:latin typeface="Century Schoolbook"/>
                <a:cs typeface="Century Schoolbook"/>
              </a:rPr>
              <a:t>Ans: </a:t>
            </a:r>
            <a:r>
              <a:rPr sz="1800" i="1" spc="-5" dirty="0">
                <a:latin typeface="Century Schoolbook"/>
                <a:cs typeface="Century Schoolbook"/>
              </a:rPr>
              <a:t>10, 5,</a:t>
            </a:r>
            <a:r>
              <a:rPr sz="1800" i="1" spc="-114" dirty="0">
                <a:latin typeface="Century Schoolbook"/>
                <a:cs typeface="Century Schoolbook"/>
              </a:rPr>
              <a:t> </a:t>
            </a:r>
            <a:r>
              <a:rPr sz="1800" i="1" spc="-5" dirty="0">
                <a:latin typeface="Century Schoolbook"/>
                <a:cs typeface="Century Schoolbook"/>
              </a:rPr>
              <a:t>0.11</a:t>
            </a:r>
            <a:endParaRPr sz="1800">
              <a:latin typeface="Century Schoolbook"/>
              <a:cs typeface="Century Schoolbook"/>
            </a:endParaRPr>
          </a:p>
        </p:txBody>
      </p:sp>
      <p:sp>
        <p:nvSpPr>
          <p:cNvPr id="8" name="object 8"/>
          <p:cNvSpPr txBox="1"/>
          <p:nvPr/>
        </p:nvSpPr>
        <p:spPr>
          <a:xfrm>
            <a:off x="685800" y="4648200"/>
            <a:ext cx="51752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entury Schoolbook"/>
                <a:cs typeface="Century Schoolbook"/>
              </a:rPr>
              <a:t>Q3:</a:t>
            </a:r>
            <a:endParaRPr sz="2400">
              <a:latin typeface="Century Schoolbook"/>
              <a:cs typeface="Century Schoolbook"/>
            </a:endParaRPr>
          </a:p>
        </p:txBody>
      </p:sp>
      <p:sp>
        <p:nvSpPr>
          <p:cNvPr id="9" name="object 9"/>
          <p:cNvSpPr txBox="1"/>
          <p:nvPr/>
        </p:nvSpPr>
        <p:spPr>
          <a:xfrm>
            <a:off x="5791200" y="5334000"/>
            <a:ext cx="1695450" cy="289823"/>
          </a:xfrm>
          <a:prstGeom prst="rect">
            <a:avLst/>
          </a:prstGeom>
        </p:spPr>
        <p:txBody>
          <a:bodyPr vert="horz" wrap="square" lIns="0" tIns="12700" rIns="0" bIns="0" rtlCol="0">
            <a:spAutoFit/>
          </a:bodyPr>
          <a:lstStyle/>
          <a:p>
            <a:pPr marL="12700">
              <a:lnSpc>
                <a:spcPct val="100000"/>
              </a:lnSpc>
              <a:spcBef>
                <a:spcPts val="100"/>
              </a:spcBef>
            </a:pPr>
            <a:r>
              <a:rPr sz="1800" i="1" dirty="0">
                <a:latin typeface="Century Schoolbook"/>
                <a:cs typeface="Century Schoolbook"/>
              </a:rPr>
              <a:t>Ans: </a:t>
            </a:r>
            <a:r>
              <a:rPr sz="1800" i="1" spc="-5" dirty="0">
                <a:latin typeface="Century Schoolbook"/>
                <a:cs typeface="Century Schoolbook"/>
              </a:rPr>
              <a:t>14.33,</a:t>
            </a:r>
            <a:r>
              <a:rPr sz="1800" i="1" spc="-110" dirty="0">
                <a:latin typeface="Century Schoolbook"/>
                <a:cs typeface="Century Schoolbook"/>
              </a:rPr>
              <a:t> </a:t>
            </a:r>
            <a:r>
              <a:rPr sz="1800" i="1" spc="-5" dirty="0">
                <a:latin typeface="Century Schoolbook"/>
                <a:cs typeface="Century Schoolbook"/>
              </a:rPr>
              <a:t>0.19</a:t>
            </a:r>
            <a:endParaRPr sz="1800">
              <a:latin typeface="Century Schoolbook"/>
              <a:cs typeface="Century Schoolbook"/>
            </a:endParaRPr>
          </a:p>
        </p:txBody>
      </p:sp>
      <p:graphicFrame>
        <p:nvGraphicFramePr>
          <p:cNvPr id="11" name="object 11"/>
          <p:cNvGraphicFramePr>
            <a:graphicFrameLocks noGrp="1"/>
          </p:cNvGraphicFramePr>
          <p:nvPr>
            <p:extLst>
              <p:ext uri="{D42A27DB-BD31-4B8C-83A1-F6EECF244321}">
                <p14:modId xmlns:p14="http://schemas.microsoft.com/office/powerpoint/2010/main" xmlns="" val="500312256"/>
              </p:ext>
            </p:extLst>
          </p:nvPr>
        </p:nvGraphicFramePr>
        <p:xfrm>
          <a:off x="1219200" y="3200400"/>
          <a:ext cx="6783069" cy="556258"/>
        </p:xfrm>
        <a:graphic>
          <a:graphicData uri="http://schemas.openxmlformats.org/drawingml/2006/table">
            <a:tbl>
              <a:tblPr firstRow="1" bandRow="1">
                <a:tableStyleId>{2D5ABB26-0587-4C30-8999-92F81FD0307C}</a:tableStyleId>
              </a:tblPr>
              <a:tblGrid>
                <a:gridCol w="969010"/>
                <a:gridCol w="969010"/>
                <a:gridCol w="969009"/>
                <a:gridCol w="969010"/>
                <a:gridCol w="969010"/>
                <a:gridCol w="969010"/>
                <a:gridCol w="969010"/>
              </a:tblGrid>
              <a:tr h="278129">
                <a:tc>
                  <a:txBody>
                    <a:bodyPr/>
                    <a:lstStyle/>
                    <a:p>
                      <a:pPr marL="1270" algn="ctr">
                        <a:lnSpc>
                          <a:spcPct val="100000"/>
                        </a:lnSpc>
                        <a:spcBef>
                          <a:spcPts val="345"/>
                        </a:spcBef>
                      </a:pPr>
                      <a:r>
                        <a:rPr sz="1400" b="1" dirty="0">
                          <a:solidFill>
                            <a:srgbClr val="FFFFFF"/>
                          </a:solidFill>
                          <a:latin typeface="Century Schoolbook"/>
                          <a:cs typeface="Century Schoolbook"/>
                        </a:rPr>
                        <a:t>X</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lang="en-US" sz="1400" b="1" spc="-5" dirty="0" smtClean="0">
                          <a:solidFill>
                            <a:srgbClr val="FFFFFF"/>
                          </a:solidFill>
                          <a:latin typeface="Century Schoolbook"/>
                          <a:cs typeface="Century Schoolbook"/>
                        </a:rPr>
                        <a:t>0-</a:t>
                      </a:r>
                      <a:r>
                        <a:rPr sz="1400" b="1" spc="-5" dirty="0" smtClean="0">
                          <a:solidFill>
                            <a:srgbClr val="FFFFFF"/>
                          </a:solidFill>
                          <a:latin typeface="Century Schoolbook"/>
                          <a:cs typeface="Century Schoolbook"/>
                        </a:rPr>
                        <a:t>10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lang="en-US" sz="1400" b="1" spc="-5" dirty="0" smtClean="0">
                          <a:solidFill>
                            <a:srgbClr val="FFFFFF"/>
                          </a:solidFill>
                          <a:latin typeface="Century Schoolbook"/>
                          <a:cs typeface="Century Schoolbook"/>
                        </a:rPr>
                        <a:t>10-20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45"/>
                        </a:spcBef>
                      </a:pPr>
                      <a:r>
                        <a:rPr lang="en-US" sz="1400" b="1" spc="-5" dirty="0" smtClean="0">
                          <a:solidFill>
                            <a:srgbClr val="FFFFFF"/>
                          </a:solidFill>
                          <a:latin typeface="Century Schoolbook"/>
                          <a:cs typeface="Century Schoolbook"/>
                        </a:rPr>
                        <a:t>20-30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45"/>
                        </a:spcBef>
                      </a:pPr>
                      <a:r>
                        <a:rPr lang="en-US" sz="1400" b="1" spc="-5" dirty="0" smtClean="0">
                          <a:solidFill>
                            <a:srgbClr val="FFFFFF"/>
                          </a:solidFill>
                          <a:latin typeface="Century Schoolbook"/>
                          <a:cs typeface="Century Schoolbook"/>
                        </a:rPr>
                        <a:t>30-40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45"/>
                        </a:spcBef>
                      </a:pPr>
                      <a:r>
                        <a:rPr lang="en-US" sz="1400" b="1" spc="-5" dirty="0" smtClean="0">
                          <a:solidFill>
                            <a:srgbClr val="FFFFFF"/>
                          </a:solidFill>
                          <a:latin typeface="Century Schoolbook"/>
                          <a:cs typeface="Century Schoolbook"/>
                        </a:rPr>
                        <a:t>40-50</a:t>
                      </a:r>
                      <a:endParaRPr sz="1400" dirty="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354330">
                        <a:lnSpc>
                          <a:spcPct val="100000"/>
                        </a:lnSpc>
                        <a:spcBef>
                          <a:spcPts val="345"/>
                        </a:spcBef>
                      </a:pPr>
                      <a:r>
                        <a:rPr sz="1400" b="1" spc="-5" dirty="0">
                          <a:solidFill>
                            <a:srgbClr val="FFFFFF"/>
                          </a:solidFill>
                          <a:latin typeface="Century Schoolbook"/>
                          <a:cs typeface="Century Schoolbook"/>
                        </a:rPr>
                        <a:t>60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r>
              <a:tr h="278129">
                <a:tc>
                  <a:txBody>
                    <a:bodyPr/>
                    <a:lstStyle/>
                    <a:p>
                      <a:pPr marL="635" algn="ctr">
                        <a:lnSpc>
                          <a:spcPct val="100000"/>
                        </a:lnSpc>
                        <a:spcBef>
                          <a:spcPts val="350"/>
                        </a:spcBef>
                      </a:pPr>
                      <a:r>
                        <a:rPr sz="1400" i="1" dirty="0">
                          <a:latin typeface="Century Schoolbook"/>
                          <a:cs typeface="Century Schoolbook"/>
                        </a:rPr>
                        <a:t>F</a:t>
                      </a:r>
                      <a:endParaRPr sz="1400">
                        <a:latin typeface="Century Schoolbook"/>
                        <a:cs typeface="Century Schoolbook"/>
                      </a:endParaRPr>
                    </a:p>
                  </a:txBody>
                  <a:tcPr marL="0" marR="0" marT="3333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algn="ctr">
                        <a:lnSpc>
                          <a:spcPct val="100000"/>
                        </a:lnSpc>
                        <a:spcBef>
                          <a:spcPts val="360"/>
                        </a:spcBef>
                      </a:pPr>
                      <a:r>
                        <a:rPr sz="1400" dirty="0">
                          <a:latin typeface="Century Schoolbook"/>
                          <a:cs typeface="Century Schoolbook"/>
                        </a:rPr>
                        <a:t>2</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635" algn="ctr">
                        <a:lnSpc>
                          <a:spcPct val="100000"/>
                        </a:lnSpc>
                        <a:spcBef>
                          <a:spcPts val="360"/>
                        </a:spcBef>
                      </a:pPr>
                      <a:r>
                        <a:rPr sz="1400" dirty="0">
                          <a:latin typeface="Century Schoolbook"/>
                          <a:cs typeface="Century Schoolbook"/>
                        </a:rPr>
                        <a:t>8</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60"/>
                        </a:spcBef>
                      </a:pPr>
                      <a:r>
                        <a:rPr sz="1400" spc="-10" dirty="0">
                          <a:latin typeface="Century Schoolbook"/>
                          <a:cs typeface="Century Schoolbook"/>
                        </a:rPr>
                        <a:t>20</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60"/>
                        </a:spcBef>
                      </a:pPr>
                      <a:r>
                        <a:rPr sz="1400" spc="-10" dirty="0">
                          <a:latin typeface="Century Schoolbook"/>
                          <a:cs typeface="Century Schoolbook"/>
                        </a:rPr>
                        <a:t>35</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60"/>
                        </a:spcBef>
                      </a:pPr>
                      <a:r>
                        <a:rPr sz="1400" spc="-10" dirty="0">
                          <a:latin typeface="Century Schoolbook"/>
                          <a:cs typeface="Century Schoolbook"/>
                        </a:rPr>
                        <a:t>42</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358775">
                        <a:lnSpc>
                          <a:spcPct val="100000"/>
                        </a:lnSpc>
                        <a:spcBef>
                          <a:spcPts val="360"/>
                        </a:spcBef>
                      </a:pPr>
                      <a:r>
                        <a:rPr sz="1400" spc="-10" dirty="0">
                          <a:latin typeface="Century Schoolbook"/>
                          <a:cs typeface="Century Schoolbook"/>
                        </a:rPr>
                        <a:t>20</a:t>
                      </a:r>
                      <a:endParaRPr sz="1400">
                        <a:latin typeface="Century Schoolbook"/>
                        <a:cs typeface="Century Schoolbook"/>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r>
            </a:tbl>
          </a:graphicData>
        </a:graphic>
      </p:graphicFrame>
      <p:graphicFrame>
        <p:nvGraphicFramePr>
          <p:cNvPr id="12" name="object 12"/>
          <p:cNvGraphicFramePr>
            <a:graphicFrameLocks noGrp="1"/>
          </p:cNvGraphicFramePr>
          <p:nvPr/>
        </p:nvGraphicFramePr>
        <p:xfrm>
          <a:off x="1295400" y="4572000"/>
          <a:ext cx="7086600" cy="548639"/>
        </p:xfrm>
        <a:graphic>
          <a:graphicData uri="http://schemas.openxmlformats.org/drawingml/2006/table">
            <a:tbl>
              <a:tblPr firstRow="1" bandRow="1">
                <a:tableStyleId>{2D5ABB26-0587-4C30-8999-92F81FD0307C}</a:tableStyleId>
              </a:tblPr>
              <a:tblGrid>
                <a:gridCol w="1181100"/>
                <a:gridCol w="1181100"/>
                <a:gridCol w="1181100"/>
                <a:gridCol w="1181100"/>
                <a:gridCol w="1181100"/>
                <a:gridCol w="1181100"/>
              </a:tblGrid>
              <a:tr h="274319">
                <a:tc>
                  <a:txBody>
                    <a:bodyPr/>
                    <a:lstStyle/>
                    <a:p>
                      <a:pPr algn="ctr">
                        <a:lnSpc>
                          <a:spcPct val="100000"/>
                        </a:lnSpc>
                        <a:spcBef>
                          <a:spcPts val="330"/>
                        </a:spcBef>
                      </a:pPr>
                      <a:r>
                        <a:rPr sz="1400" b="1" dirty="0">
                          <a:solidFill>
                            <a:srgbClr val="FFFFFF"/>
                          </a:solidFill>
                          <a:latin typeface="Century Schoolbook"/>
                          <a:cs typeface="Century Schoolbook"/>
                        </a:rPr>
                        <a:t>Age</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0-20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635" algn="ctr">
                        <a:lnSpc>
                          <a:spcPct val="100000"/>
                        </a:lnSpc>
                        <a:spcBef>
                          <a:spcPts val="330"/>
                        </a:spcBef>
                      </a:pPr>
                      <a:r>
                        <a:rPr sz="1400" b="1" spc="-5" dirty="0">
                          <a:solidFill>
                            <a:srgbClr val="FFFFFF"/>
                          </a:solidFill>
                          <a:latin typeface="Century Schoolbook"/>
                          <a:cs typeface="Century Schoolbook"/>
                        </a:rPr>
                        <a:t>20-40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40-60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270" algn="ctr">
                        <a:lnSpc>
                          <a:spcPct val="100000"/>
                        </a:lnSpc>
                        <a:spcBef>
                          <a:spcPts val="330"/>
                        </a:spcBef>
                      </a:pPr>
                      <a:r>
                        <a:rPr sz="1400" b="1" spc="-5" dirty="0">
                          <a:solidFill>
                            <a:srgbClr val="FFFFFF"/>
                          </a:solidFill>
                          <a:latin typeface="Century Schoolbook"/>
                          <a:cs typeface="Century Schoolbook"/>
                        </a:rPr>
                        <a:t>60-80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c>
                  <a:txBody>
                    <a:bodyPr/>
                    <a:lstStyle/>
                    <a:p>
                      <a:pPr marL="1905" algn="ctr">
                        <a:lnSpc>
                          <a:spcPct val="100000"/>
                        </a:lnSpc>
                        <a:spcBef>
                          <a:spcPts val="330"/>
                        </a:spcBef>
                      </a:pPr>
                      <a:r>
                        <a:rPr sz="1400" b="1" spc="-5" dirty="0">
                          <a:solidFill>
                            <a:srgbClr val="FFFFFF"/>
                          </a:solidFill>
                          <a:latin typeface="Century Schoolbook"/>
                          <a:cs typeface="Century Schoolbook"/>
                        </a:rPr>
                        <a:t>80-100</a:t>
                      </a:r>
                      <a:endParaRPr sz="1400">
                        <a:latin typeface="Century Schoolbook"/>
                        <a:cs typeface="Century Schoolbook"/>
                      </a:endParaRPr>
                    </a:p>
                  </a:txBody>
                  <a:tcPr marL="0" marR="0" marT="314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D8537"/>
                    </a:solidFill>
                  </a:tcPr>
                </a:tc>
              </a:tr>
              <a:tr h="274320">
                <a:tc>
                  <a:txBody>
                    <a:bodyPr/>
                    <a:lstStyle/>
                    <a:p>
                      <a:pPr algn="ctr">
                        <a:lnSpc>
                          <a:spcPct val="100000"/>
                        </a:lnSpc>
                        <a:spcBef>
                          <a:spcPts val="345"/>
                        </a:spcBef>
                      </a:pPr>
                      <a:r>
                        <a:rPr sz="1400" spc="-5" dirty="0">
                          <a:latin typeface="Century Schoolbook"/>
                          <a:cs typeface="Century Schoolbook"/>
                        </a:rPr>
                        <a:t>Persons</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algn="ctr">
                        <a:lnSpc>
                          <a:spcPct val="100000"/>
                        </a:lnSpc>
                        <a:spcBef>
                          <a:spcPts val="345"/>
                        </a:spcBef>
                      </a:pPr>
                      <a:r>
                        <a:rPr sz="1400" dirty="0">
                          <a:latin typeface="Century Schoolbook"/>
                          <a:cs typeface="Century Schoolbook"/>
                        </a:rPr>
                        <a:t>4</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635" algn="ctr">
                        <a:lnSpc>
                          <a:spcPct val="100000"/>
                        </a:lnSpc>
                        <a:spcBef>
                          <a:spcPts val="345"/>
                        </a:spcBef>
                      </a:pPr>
                      <a:r>
                        <a:rPr sz="1400" spc="-10" dirty="0">
                          <a:latin typeface="Century Schoolbook"/>
                          <a:cs typeface="Century Schoolbook"/>
                        </a:rPr>
                        <a:t>10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45"/>
                        </a:spcBef>
                      </a:pPr>
                      <a:r>
                        <a:rPr sz="1400" spc="-10" dirty="0">
                          <a:latin typeface="Century Schoolbook"/>
                          <a:cs typeface="Century Schoolbook"/>
                        </a:rPr>
                        <a:t>15</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270" algn="ctr">
                        <a:lnSpc>
                          <a:spcPct val="100000"/>
                        </a:lnSpc>
                        <a:spcBef>
                          <a:spcPts val="345"/>
                        </a:spcBef>
                      </a:pPr>
                      <a:r>
                        <a:rPr sz="1400" spc="-10" dirty="0">
                          <a:latin typeface="Century Schoolbook"/>
                          <a:cs typeface="Century Schoolbook"/>
                        </a:rPr>
                        <a:t>20</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c>
                  <a:txBody>
                    <a:bodyPr/>
                    <a:lstStyle/>
                    <a:p>
                      <a:pPr marL="1905" algn="ctr">
                        <a:lnSpc>
                          <a:spcPct val="100000"/>
                        </a:lnSpc>
                        <a:spcBef>
                          <a:spcPts val="345"/>
                        </a:spcBef>
                      </a:pPr>
                      <a:r>
                        <a:rPr sz="1400" spc="-10" dirty="0">
                          <a:latin typeface="Century Schoolbook"/>
                          <a:cs typeface="Century Schoolbook"/>
                        </a:rPr>
                        <a:t>11</a:t>
                      </a:r>
                      <a:endParaRPr sz="1400">
                        <a:latin typeface="Century Schoolbook"/>
                        <a:cs typeface="Century Schoolbook"/>
                      </a:endParaRPr>
                    </a:p>
                  </a:txBody>
                  <a:tcPr marL="0" marR="0" marT="32861"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D9CE"/>
                    </a:solidFill>
                  </a:tcPr>
                </a:tc>
              </a:tr>
            </a:tbl>
          </a:graphicData>
        </a:graphic>
      </p:graphicFrame>
      <p:pic>
        <p:nvPicPr>
          <p:cNvPr id="13" name="Picture 1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IQR </a:t>
            </a:r>
            <a:r>
              <a:rPr lang="en-US" sz="3200" dirty="0" smtClean="0"/>
              <a:t>&amp;</a:t>
            </a:r>
            <a:r>
              <a:rPr lang="en-US" sz="3200" spc="-305" dirty="0" smtClean="0"/>
              <a:t> </a:t>
            </a:r>
            <a:r>
              <a:rPr lang="en-US" sz="3200" dirty="0" smtClean="0"/>
              <a:t>QD(CO-1)</a:t>
            </a:r>
            <a:endParaRPr lang="en-US" sz="3200" dirty="0"/>
          </a:p>
        </p:txBody>
      </p:sp>
      <p:sp>
        <p:nvSpPr>
          <p:cNvPr id="15" name="Date Placeholder 14"/>
          <p:cNvSpPr>
            <a:spLocks noGrp="1"/>
          </p:cNvSpPr>
          <p:nvPr>
            <p:ph type="dt" sz="half" idx="10"/>
          </p:nvPr>
        </p:nvSpPr>
        <p:spPr/>
        <p:txBody>
          <a:bodyPr/>
          <a:lstStyle/>
          <a:p>
            <a:fld id="{DFF6BCF3-4726-4B0C-902B-15F7D2BB22C9}" type="datetime1">
              <a:rPr lang="en-US" smtClean="0"/>
              <a:pPr/>
              <a:t>8/31/2021</a:t>
            </a:fld>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57</a:t>
            </a:fld>
            <a:endParaRPr lang="en-US"/>
          </a:p>
        </p:txBody>
      </p:sp>
      <p:sp>
        <p:nvSpPr>
          <p:cNvPr id="17" name="Footer Placeholder 16"/>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1861626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914400"/>
            <a:ext cx="7219315" cy="1936428"/>
          </a:xfrm>
          <a:prstGeom prst="rect">
            <a:avLst/>
          </a:prstGeom>
        </p:spPr>
        <p:txBody>
          <a:bodyPr vert="horz" wrap="square" lIns="0" tIns="88900" rIns="0" bIns="0" rtlCol="0">
            <a:spAutoFit/>
          </a:bodyPr>
          <a:lstStyle/>
          <a:p>
            <a:pPr marL="287020" indent="-274320">
              <a:lnSpc>
                <a:spcPct val="100000"/>
              </a:lnSpc>
              <a:spcBef>
                <a:spcPts val="700"/>
              </a:spcBef>
              <a:buClr>
                <a:srgbClr val="FD8537"/>
              </a:buClr>
              <a:buSzPct val="68750"/>
              <a:buFont typeface="Wingdings"/>
              <a:buChar char=""/>
              <a:tabLst>
                <a:tab pos="287020" algn="l"/>
              </a:tabLst>
            </a:pPr>
            <a:r>
              <a:rPr sz="2200" spc="-5" dirty="0">
                <a:cs typeface="Century Schoolbook"/>
              </a:rPr>
              <a:t>It </a:t>
            </a:r>
            <a:r>
              <a:rPr sz="2200" dirty="0">
                <a:cs typeface="Century Schoolbook"/>
              </a:rPr>
              <a:t>is </a:t>
            </a:r>
            <a:r>
              <a:rPr sz="2200" spc="-5" dirty="0">
                <a:cs typeface="Century Schoolbook"/>
              </a:rPr>
              <a:t>also </a:t>
            </a:r>
            <a:r>
              <a:rPr sz="2200" dirty="0">
                <a:cs typeface="Century Schoolbook"/>
              </a:rPr>
              <a:t>called </a:t>
            </a:r>
            <a:r>
              <a:rPr sz="2200" spc="-5" dirty="0">
                <a:cs typeface="Century Schoolbook"/>
              </a:rPr>
              <a:t>Average</a:t>
            </a:r>
            <a:r>
              <a:rPr sz="2200" spc="-55" dirty="0">
                <a:cs typeface="Century Schoolbook"/>
              </a:rPr>
              <a:t> </a:t>
            </a:r>
            <a:r>
              <a:rPr sz="2200" dirty="0">
                <a:cs typeface="Century Schoolbook"/>
              </a:rPr>
              <a:t>Deviation</a:t>
            </a:r>
          </a:p>
          <a:p>
            <a:pPr marL="286385" marR="5080" indent="-274320">
              <a:lnSpc>
                <a:spcPct val="100000"/>
              </a:lnSpc>
              <a:spcBef>
                <a:spcPts val="605"/>
              </a:spcBef>
              <a:buClr>
                <a:srgbClr val="FD8537"/>
              </a:buClr>
              <a:buSzPct val="68750"/>
              <a:buFont typeface="Wingdings"/>
              <a:buChar char=""/>
              <a:tabLst>
                <a:tab pos="287020" algn="l"/>
              </a:tabLst>
            </a:pPr>
            <a:r>
              <a:rPr sz="2200" spc="-5" dirty="0">
                <a:cs typeface="Century Schoolbook"/>
              </a:rPr>
              <a:t>It </a:t>
            </a:r>
            <a:r>
              <a:rPr sz="2200" dirty="0">
                <a:cs typeface="Century Schoolbook"/>
              </a:rPr>
              <a:t>is </a:t>
            </a:r>
            <a:r>
              <a:rPr sz="2200" spc="-5" dirty="0">
                <a:cs typeface="Century Schoolbook"/>
              </a:rPr>
              <a:t>defined as </a:t>
            </a:r>
            <a:r>
              <a:rPr sz="2200" dirty="0">
                <a:cs typeface="Century Schoolbook"/>
              </a:rPr>
              <a:t>the </a:t>
            </a:r>
            <a:r>
              <a:rPr sz="2200" spc="-5" dirty="0">
                <a:cs typeface="Century Schoolbook"/>
              </a:rPr>
              <a:t>arithmetic </a:t>
            </a:r>
            <a:r>
              <a:rPr sz="2200" spc="-10" dirty="0">
                <a:cs typeface="Century Schoolbook"/>
              </a:rPr>
              <a:t>average </a:t>
            </a:r>
            <a:r>
              <a:rPr sz="2200" dirty="0">
                <a:cs typeface="Century Schoolbook"/>
              </a:rPr>
              <a:t>of </a:t>
            </a:r>
            <a:r>
              <a:rPr sz="2200" spc="-5" dirty="0">
                <a:cs typeface="Century Schoolbook"/>
              </a:rPr>
              <a:t>the  deviation </a:t>
            </a:r>
            <a:r>
              <a:rPr sz="2200" dirty="0">
                <a:cs typeface="Century Schoolbook"/>
              </a:rPr>
              <a:t>of </a:t>
            </a:r>
            <a:r>
              <a:rPr sz="2200" spc="-5" dirty="0">
                <a:cs typeface="Century Schoolbook"/>
              </a:rPr>
              <a:t>the various </a:t>
            </a:r>
            <a:r>
              <a:rPr sz="2200" dirty="0">
                <a:cs typeface="Century Schoolbook"/>
              </a:rPr>
              <a:t>items </a:t>
            </a:r>
            <a:r>
              <a:rPr sz="2200" spc="-5" dirty="0">
                <a:cs typeface="Century Schoolbook"/>
              </a:rPr>
              <a:t>of </a:t>
            </a:r>
            <a:r>
              <a:rPr sz="2200" dirty="0">
                <a:cs typeface="Century Schoolbook"/>
              </a:rPr>
              <a:t>a series  computed from </a:t>
            </a:r>
            <a:r>
              <a:rPr sz="2200" spc="-5" dirty="0">
                <a:cs typeface="Century Schoolbook"/>
              </a:rPr>
              <a:t>measures </a:t>
            </a:r>
            <a:r>
              <a:rPr sz="2200" dirty="0">
                <a:cs typeface="Century Schoolbook"/>
              </a:rPr>
              <a:t>of central </a:t>
            </a:r>
            <a:r>
              <a:rPr sz="2200" spc="-5" dirty="0">
                <a:cs typeface="Century Schoolbook"/>
              </a:rPr>
              <a:t>tendency</a:t>
            </a:r>
            <a:r>
              <a:rPr sz="2200" spc="-145" dirty="0">
                <a:cs typeface="Century Schoolbook"/>
              </a:rPr>
              <a:t> </a:t>
            </a:r>
            <a:r>
              <a:rPr sz="2200" dirty="0">
                <a:cs typeface="Century Schoolbook"/>
              </a:rPr>
              <a:t>like  </a:t>
            </a:r>
            <a:r>
              <a:rPr sz="2200" spc="-5" dirty="0">
                <a:cs typeface="Century Schoolbook"/>
              </a:rPr>
              <a:t>mean </a:t>
            </a:r>
            <a:r>
              <a:rPr sz="2200" dirty="0">
                <a:cs typeface="Century Schoolbook"/>
              </a:rPr>
              <a:t>or</a:t>
            </a:r>
            <a:r>
              <a:rPr sz="2200" spc="-25" dirty="0">
                <a:cs typeface="Century Schoolbook"/>
              </a:rPr>
              <a:t> </a:t>
            </a:r>
            <a:r>
              <a:rPr sz="2200" spc="-5" dirty="0">
                <a:cs typeface="Century Schoolbook"/>
              </a:rPr>
              <a:t>median</a:t>
            </a:r>
            <a:r>
              <a:rPr sz="2200" spc="-5" dirty="0" smtClean="0">
                <a:cs typeface="Century Schoolbook"/>
              </a:rPr>
              <a:t>.</a:t>
            </a:r>
            <a:endParaRPr lang="en-US" sz="2200" spc="-5" dirty="0" smtClean="0">
              <a:cs typeface="Century Schoolbook"/>
            </a:endParaRPr>
          </a:p>
          <a:p>
            <a:pPr marL="286385" marR="5080" indent="-274320">
              <a:lnSpc>
                <a:spcPct val="100000"/>
              </a:lnSpc>
              <a:spcBef>
                <a:spcPts val="605"/>
              </a:spcBef>
              <a:buClr>
                <a:srgbClr val="FD8537"/>
              </a:buClr>
              <a:buSzPct val="68750"/>
              <a:tabLst>
                <a:tab pos="287020" algn="l"/>
              </a:tabLst>
            </a:pPr>
            <a:r>
              <a:rPr lang="en-US" sz="2200" spc="-5" dirty="0" smtClean="0">
                <a:cs typeface="Century Schoolbook"/>
              </a:rPr>
              <a:t>			</a:t>
            </a:r>
            <a:r>
              <a:rPr lang="en-US" sz="2200" b="1" spc="-5" dirty="0" smtClean="0">
                <a:cs typeface="Century Schoolbook"/>
              </a:rPr>
              <a:t>There are some formulas to calculate mean deviation</a:t>
            </a:r>
            <a:r>
              <a:rPr lang="en-US" sz="2200" spc="-5" dirty="0" smtClean="0">
                <a:cs typeface="Century Schoolbook"/>
              </a:rPr>
              <a:t>.</a:t>
            </a:r>
            <a:endParaRPr sz="2200" dirty="0">
              <a:cs typeface="Century Schoolbook"/>
            </a:endParaRPr>
          </a:p>
        </p:txBody>
      </p:sp>
      <p:pic>
        <p:nvPicPr>
          <p:cNvPr id="268290" name="Picture 2" descr="C:\Users\Lenovo\Desktop\BLOCK DESIGN\zFUyPle.jpg"/>
          <p:cNvPicPr>
            <a:picLocks noChangeAspect="1" noChangeArrowheads="1"/>
          </p:cNvPicPr>
          <p:nvPr/>
        </p:nvPicPr>
        <p:blipFill>
          <a:blip r:embed="rId2"/>
          <a:srcRect/>
          <a:stretch>
            <a:fillRect/>
          </a:stretch>
        </p:blipFill>
        <p:spPr bwMode="auto">
          <a:xfrm>
            <a:off x="1219200" y="3124200"/>
            <a:ext cx="6705600" cy="2314575"/>
          </a:xfrm>
          <a:prstGeom prst="rect">
            <a:avLst/>
          </a:prstGeom>
          <a:noFill/>
        </p:spPr>
      </p:pic>
      <p:pic>
        <p:nvPicPr>
          <p:cNvPr id="26" name="Picture 25"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2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5" dirty="0" smtClean="0"/>
              <a:t>3. MEAN </a:t>
            </a:r>
            <a:r>
              <a:rPr lang="en-US" sz="3200" spc="-10" dirty="0" smtClean="0"/>
              <a:t>DEVIATION</a:t>
            </a:r>
            <a:r>
              <a:rPr lang="en-US" sz="3200" spc="350" dirty="0" smtClean="0"/>
              <a:t> </a:t>
            </a:r>
            <a:r>
              <a:rPr lang="en-US" sz="3200" spc="-5" dirty="0" smtClean="0"/>
              <a:t>(M.D.)</a:t>
            </a:r>
            <a:r>
              <a:rPr lang="en-US" sz="3200" dirty="0" smtClean="0"/>
              <a:t> (CO-1)</a:t>
            </a:r>
            <a:endParaRPr lang="en-US" sz="3200" dirty="0"/>
          </a:p>
        </p:txBody>
      </p:sp>
      <p:sp>
        <p:nvSpPr>
          <p:cNvPr id="7" name="Date Placeholder 6"/>
          <p:cNvSpPr>
            <a:spLocks noGrp="1"/>
          </p:cNvSpPr>
          <p:nvPr>
            <p:ph type="dt" sz="half" idx="10"/>
          </p:nvPr>
        </p:nvSpPr>
        <p:spPr/>
        <p:txBody>
          <a:bodyPr/>
          <a:lstStyle/>
          <a:p>
            <a:fld id="{F09FB751-1758-4403-BF4F-2976C7AFFBA4}" type="datetime1">
              <a:rPr lang="en-US" smtClean="0"/>
              <a:pPr/>
              <a:t>8/31/2021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58</a:t>
            </a:fld>
            <a:endParaRPr lang="en-US"/>
          </a:p>
        </p:txBody>
      </p:sp>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1141045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Autofit/>
              </a:bodyPr>
              <a:lstStyle/>
              <a:p>
                <a:pPr marL="0" marR="5080" indent="0">
                  <a:lnSpc>
                    <a:spcPct val="100000"/>
                  </a:lnSpc>
                  <a:spcBef>
                    <a:spcPts val="100"/>
                  </a:spcBef>
                  <a:buNone/>
                </a:pPr>
                <a:r>
                  <a:rPr lang="en-US" sz="2200" dirty="0" smtClean="0">
                    <a:latin typeface="Century Schoolbook"/>
                    <a:cs typeface="Century Schoolbook"/>
                  </a:rPr>
                  <a:t>Q1: </a:t>
                </a:r>
                <a:r>
                  <a:rPr lang="en-US" sz="2200" spc="-5" dirty="0">
                    <a:latin typeface="Century Schoolbook"/>
                    <a:cs typeface="Century Schoolbook"/>
                  </a:rPr>
                  <a:t>Calculate </a:t>
                </a:r>
                <a:r>
                  <a:rPr lang="en-US" sz="2200" dirty="0">
                    <a:latin typeface="Century Schoolbook"/>
                    <a:cs typeface="Century Schoolbook"/>
                  </a:rPr>
                  <a:t>M.D. from Mean &amp; Median &amp;  coefficient of Mean Deviation from </a:t>
                </a:r>
                <a:r>
                  <a:rPr lang="en-US" sz="2200" spc="-5" dirty="0">
                    <a:latin typeface="Century Schoolbook"/>
                    <a:cs typeface="Century Schoolbook"/>
                  </a:rPr>
                  <a:t>the</a:t>
                </a:r>
                <a:r>
                  <a:rPr lang="en-US" sz="2200" spc="-185" dirty="0">
                    <a:latin typeface="Century Schoolbook"/>
                    <a:cs typeface="Century Schoolbook"/>
                  </a:rPr>
                  <a:t/>
                </a:r>
                <a:r>
                  <a:rPr lang="en-US" sz="2200" dirty="0">
                    <a:latin typeface="Century Schoolbook"/>
                    <a:cs typeface="Century Schoolbook"/>
                  </a:rPr>
                  <a:t>following  </a:t>
                </a:r>
                <a:r>
                  <a:rPr lang="en-US" sz="2200" spc="-5" dirty="0">
                    <a:latin typeface="Century Schoolbook"/>
                    <a:cs typeface="Century Schoolbook"/>
                  </a:rPr>
                  <a:t>data: 20, 22, 25, 38, 40, 50, 65, 70,</a:t>
                </a:r>
                <a:r>
                  <a:rPr lang="en-US" sz="2200" spc="-40" dirty="0">
                    <a:latin typeface="Century Schoolbook"/>
                    <a:cs typeface="Century Schoolbook"/>
                  </a:rPr>
                  <a:t/>
                </a:r>
                <a:r>
                  <a:rPr lang="en-US" sz="2200" spc="-5" dirty="0">
                    <a:latin typeface="Century Schoolbook"/>
                    <a:cs typeface="Century Schoolbook"/>
                  </a:rPr>
                  <a:t>75</a:t>
                </a:r>
              </a:p>
              <a:p>
                <a:pPr marL="0" marR="5080" indent="0">
                  <a:spcBef>
                    <a:spcPts val="100"/>
                  </a:spcBef>
                  <a:buNone/>
                </a:pPr>
                <a:r>
                  <a:rPr lang="en-US" sz="2200" i="1" spc="-5" dirty="0" smtClean="0">
                    <a:latin typeface="Century Schoolbook"/>
                    <a:cs typeface="Century Schoolbook"/>
                  </a:rPr>
                  <a:t>Solution:</a:t>
                </a:r>
                <a14:m>
                  <m:oMath xmlns:m="http://schemas.openxmlformats.org/officeDocument/2006/math">
                    <m:r>
                      <a:rPr lang="en-US" sz="2200" b="0" i="1" spc="-5" smtClean="0">
                        <a:latin typeface="Cambria Math"/>
                        <a:cs typeface="Century Schoolbook"/>
                      </a:rPr>
                      <m:t>𝑀𝑒𝑎𝑛</m:t>
                    </m:r>
                    <m:acc>
                      <m:accPr>
                        <m:chr m:val="̅"/>
                        <m:ctrlPr>
                          <a:rPr lang="en-US" sz="2200" b="0" i="1" spc="-5" smtClean="0">
                            <a:latin typeface="Cambria Math"/>
                          </a:rPr>
                        </m:ctrlPr>
                      </m:accPr>
                      <m:e>
                        <m:r>
                          <a:rPr lang="en-US" sz="2200" b="0" i="1" spc="-5" smtClean="0">
                            <a:latin typeface="Cambria Math"/>
                          </a:rPr>
                          <m:t>𝑥</m:t>
                        </m:r>
                      </m:e>
                    </m:acc>
                    <m:r>
                      <a:rPr lang="en-US" sz="2200" b="0" i="1" spc="-5" smtClean="0">
                        <a:latin typeface="Cambria Math"/>
                      </a:rPr>
                      <m:t>=</m:t>
                    </m:r>
                    <m:f>
                      <m:fPr>
                        <m:ctrlPr>
                          <a:rPr lang="en-US" sz="2200" b="0" i="1" spc="-5" smtClean="0">
                            <a:latin typeface="Cambria Math"/>
                          </a:rPr>
                        </m:ctrlPr>
                      </m:fPr>
                      <m:num>
                        <m:nary>
                          <m:naryPr>
                            <m:chr m:val="∑"/>
                            <m:subHide m:val="on"/>
                            <m:supHide m:val="on"/>
                            <m:ctrlPr>
                              <a:rPr lang="en-US" sz="2200" b="0" i="1" spc="-5" smtClean="0">
                                <a:latin typeface="Cambria Math"/>
                              </a:rPr>
                            </m:ctrlPr>
                          </m:naryPr>
                          <m:sub/>
                          <m:sup/>
                          <m:e>
                            <m:r>
                              <a:rPr lang="en-US" sz="2200" b="0" i="1" spc="-5" smtClean="0">
                                <a:latin typeface="Cambria Math"/>
                              </a:rPr>
                              <m:t>𝑥</m:t>
                            </m:r>
                          </m:e>
                        </m:nary>
                      </m:num>
                      <m:den>
                        <m:r>
                          <a:rPr lang="en-US" sz="2200" b="0" i="1" spc="-5" smtClean="0">
                            <a:latin typeface="Cambria Math"/>
                          </a:rPr>
                          <m:t>𝑛</m:t>
                        </m:r>
                      </m:den>
                    </m:f>
                    <m:r>
                      <a:rPr lang="en-US" sz="2200" b="0" i="1" spc="-5" smtClean="0">
                        <a:latin typeface="Cambria Math"/>
                      </a:rPr>
                      <m:t>=</m:t>
                    </m:r>
                    <m:f>
                      <m:fPr>
                        <m:ctrlPr>
                          <a:rPr lang="en-US" sz="2200" i="1" spc="-5">
                            <a:latin typeface="Cambria Math"/>
                          </a:rPr>
                        </m:ctrlPr>
                      </m:fPr>
                      <m:num>
                        <m:r>
                          <a:rPr lang="en-US" sz="2200" b="0" i="1" spc="-5" smtClean="0">
                            <a:latin typeface="Cambria Math"/>
                          </a:rPr>
                          <m:t>20</m:t>
                        </m:r>
                        <m:r>
                          <a:rPr lang="en-US" sz="2200" b="0" i="1" spc="-5" smtClean="0">
                            <a:latin typeface="Cambria Math"/>
                          </a:rPr>
                          <m:t>+</m:t>
                        </m:r>
                        <m:r>
                          <a:rPr lang="en-US" sz="2200" b="0" i="1" spc="-5" smtClean="0">
                            <a:latin typeface="Cambria Math"/>
                          </a:rPr>
                          <m:t>22</m:t>
                        </m:r>
                        <m:r>
                          <a:rPr lang="en-US" sz="2200" b="0" i="1" spc="-5" smtClean="0">
                            <a:latin typeface="Cambria Math"/>
                          </a:rPr>
                          <m:t>+</m:t>
                        </m:r>
                        <m:r>
                          <a:rPr lang="en-US" sz="2200" b="0" i="1" spc="-5" smtClean="0">
                            <a:latin typeface="Cambria Math"/>
                          </a:rPr>
                          <m:t>25</m:t>
                        </m:r>
                        <m:r>
                          <a:rPr lang="en-US" sz="2200" b="0" i="1" spc="-5" smtClean="0">
                            <a:latin typeface="Cambria Math"/>
                          </a:rPr>
                          <m:t>+</m:t>
                        </m:r>
                        <m:r>
                          <a:rPr lang="en-US" sz="2200" b="0" i="1" spc="-5" smtClean="0">
                            <a:latin typeface="Cambria Math"/>
                          </a:rPr>
                          <m:t>38</m:t>
                        </m:r>
                        <m:r>
                          <a:rPr lang="en-US" sz="2200" b="0" i="1" spc="-5" smtClean="0">
                            <a:latin typeface="Cambria Math"/>
                          </a:rPr>
                          <m:t>+</m:t>
                        </m:r>
                        <m:r>
                          <a:rPr lang="en-US" sz="2200" b="0" i="1" spc="-5" smtClean="0">
                            <a:latin typeface="Cambria Math"/>
                          </a:rPr>
                          <m:t>40</m:t>
                        </m:r>
                        <m:r>
                          <a:rPr lang="en-US" sz="2200" b="0" i="1" spc="-5" smtClean="0">
                            <a:latin typeface="Cambria Math"/>
                          </a:rPr>
                          <m:t>+</m:t>
                        </m:r>
                        <m:r>
                          <a:rPr lang="en-US" sz="2200" b="0" i="1" spc="-5" smtClean="0">
                            <a:latin typeface="Cambria Math"/>
                          </a:rPr>
                          <m:t>50</m:t>
                        </m:r>
                        <m:r>
                          <a:rPr lang="en-US" sz="2200" b="0" i="1" spc="-5" smtClean="0">
                            <a:latin typeface="Cambria Math"/>
                          </a:rPr>
                          <m:t>+</m:t>
                        </m:r>
                        <m:r>
                          <a:rPr lang="en-US" sz="2200" b="0" i="1" spc="-5" smtClean="0">
                            <a:latin typeface="Cambria Math"/>
                          </a:rPr>
                          <m:t>65</m:t>
                        </m:r>
                        <m:r>
                          <a:rPr lang="en-US" sz="2200" b="0" i="1" spc="-5" smtClean="0">
                            <a:latin typeface="Cambria Math"/>
                          </a:rPr>
                          <m:t>+</m:t>
                        </m:r>
                        <m:r>
                          <a:rPr lang="en-US" sz="2200" b="0" i="1" spc="-5" smtClean="0">
                            <a:latin typeface="Cambria Math"/>
                          </a:rPr>
                          <m:t>70</m:t>
                        </m:r>
                        <m:r>
                          <a:rPr lang="en-US" sz="2200" b="0" i="1" spc="-5" smtClean="0">
                            <a:latin typeface="Cambria Math"/>
                          </a:rPr>
                          <m:t>+</m:t>
                        </m:r>
                        <m:r>
                          <a:rPr lang="en-US" sz="2200" b="0" i="1" spc="-5" smtClean="0">
                            <a:latin typeface="Cambria Math"/>
                          </a:rPr>
                          <m:t>75</m:t>
                        </m:r>
                      </m:num>
                      <m:den>
                        <m:r>
                          <a:rPr lang="en-US" sz="2200" i="1" spc="-5">
                            <a:latin typeface="Cambria Math"/>
                          </a:rPr>
                          <m:t>9</m:t>
                        </m:r>
                      </m:den>
                    </m:f>
                    <m:r>
                      <a:rPr lang="en-US" sz="2200" i="1" spc="-5">
                        <a:latin typeface="Cambria Math"/>
                      </a:rPr>
                      <m:t>=</m:t>
                    </m:r>
                    <m:f>
                      <m:fPr>
                        <m:ctrlPr>
                          <a:rPr lang="en-US" sz="2200" b="0" i="1" spc="-5" smtClean="0">
                            <a:latin typeface="Cambria Math"/>
                          </a:rPr>
                        </m:ctrlPr>
                      </m:fPr>
                      <m:num>
                        <m:r>
                          <a:rPr lang="en-US" sz="2200" b="0" i="1" spc="-5" smtClean="0">
                            <a:latin typeface="Cambria Math"/>
                          </a:rPr>
                          <m:t>405</m:t>
                        </m:r>
                      </m:num>
                      <m:den>
                        <m:r>
                          <a:rPr lang="en-US" sz="2200" b="0" i="1" spc="-5" smtClean="0">
                            <a:latin typeface="Cambria Math"/>
                          </a:rPr>
                          <m:t>9</m:t>
                        </m:r>
                      </m:den>
                    </m:f>
                    <m:r>
                      <a:rPr lang="en-US" sz="2200" b="0" i="1" spc="-5" smtClean="0">
                        <a:latin typeface="Cambria Math"/>
                      </a:rPr>
                      <m:t>=</m:t>
                    </m:r>
                    <m:r>
                      <a:rPr lang="en-US" sz="2200" b="0" i="1" spc="-5" smtClean="0">
                        <a:latin typeface="Cambria Math"/>
                      </a:rPr>
                      <m:t>45</m:t>
                    </m:r>
                  </m:oMath>
                </a14:m>
                <a:endParaRPr lang="en-US" sz="2200" b="0" i="1" spc="-5" dirty="0" smtClean="0">
                  <a:latin typeface="Century Schoolbook"/>
                </a:endParaRPr>
              </a:p>
              <a:p>
                <a:pPr marL="0" marR="5080" indent="0">
                  <a:spcBef>
                    <a:spcPts val="100"/>
                  </a:spcBef>
                  <a:buNone/>
                </a:pPr>
                <a14:m>
                  <m:oMathPara xmlns:m="http://schemas.openxmlformats.org/officeDocument/2006/math">
                    <m:oMathParaPr>
                      <m:jc m:val="left"/>
                    </m:oMathParaPr>
                    <m:oMath xmlns:m="http://schemas.openxmlformats.org/officeDocument/2006/math">
                      <m:r>
                        <a:rPr lang="en-US" sz="2200" b="0" i="1" spc="-5" smtClean="0">
                          <a:latin typeface="Cambria Math"/>
                          <a:cs typeface="Century Schoolbook"/>
                        </a:rPr>
                        <m:t>𝑀𝑒𝑑𝑖𝑎𝑛</m:t>
                      </m:r>
                      <m:r>
                        <a:rPr lang="en-US" sz="2200" b="0" i="1" spc="-5" smtClean="0">
                          <a:latin typeface="Cambria Math"/>
                          <a:cs typeface="Century Schoolbook"/>
                        </a:rPr>
                        <m:t>=</m:t>
                      </m:r>
                      <m:r>
                        <a:rPr lang="en-US" sz="2200" b="0" i="1" spc="-5" smtClean="0">
                          <a:latin typeface="Cambria Math"/>
                          <a:cs typeface="Century Schoolbook"/>
                        </a:rPr>
                        <m:t>𝑆𝑖𝑧𝑒</m:t>
                      </m:r>
                      <m:r>
                        <a:rPr lang="en-US" sz="2200" b="0" i="1" spc="-5" smtClean="0">
                          <a:latin typeface="Cambria Math"/>
                          <a:cs typeface="Century Schoolbook"/>
                        </a:rPr>
                        <m:t> </m:t>
                      </m:r>
                      <m:r>
                        <a:rPr lang="en-US" sz="2200" b="0" i="1" spc="-5" smtClean="0">
                          <a:latin typeface="Cambria Math"/>
                          <a:cs typeface="Century Schoolbook"/>
                        </a:rPr>
                        <m:t>𝑜𝑓</m:t>
                      </m:r>
                      <m:r>
                        <a:rPr lang="en-US" sz="2200" b="0" i="1" spc="-5" smtClean="0">
                          <a:latin typeface="Cambria Math"/>
                          <a:cs typeface="Century Schoolbook"/>
                        </a:rPr>
                        <m:t> </m:t>
                      </m:r>
                      <m:d>
                        <m:dPr>
                          <m:ctrlPr>
                            <a:rPr lang="en-US" sz="2200" b="0" i="1" spc="-5" smtClean="0">
                              <a:latin typeface="Cambria Math"/>
                            </a:rPr>
                          </m:ctrlPr>
                        </m:dPr>
                        <m:e>
                          <m:f>
                            <m:fPr>
                              <m:ctrlPr>
                                <a:rPr lang="en-US" sz="2200" b="0" i="1" spc="-5" smtClean="0">
                                  <a:latin typeface="Cambria Math"/>
                                </a:rPr>
                              </m:ctrlPr>
                            </m:fPr>
                            <m:num>
                              <m:r>
                                <a:rPr lang="en-US" sz="2200" b="0" i="1" spc="-5" smtClean="0">
                                  <a:latin typeface="Cambria Math"/>
                                </a:rPr>
                                <m:t>𝑛</m:t>
                              </m:r>
                              <m:r>
                                <a:rPr lang="en-US" sz="2200" b="0" i="1" spc="-5" smtClean="0">
                                  <a:latin typeface="Cambria Math"/>
                                </a:rPr>
                                <m:t>+</m:t>
                              </m:r>
                              <m:r>
                                <a:rPr lang="en-US" sz="2200" b="0" i="1" spc="-5" smtClean="0">
                                  <a:latin typeface="Cambria Math"/>
                                </a:rPr>
                                <m:t>1</m:t>
                              </m:r>
                            </m:num>
                            <m:den>
                              <m:r>
                                <a:rPr lang="en-US" sz="2200" b="0" i="1" spc="-5" smtClean="0">
                                  <a:latin typeface="Cambria Math"/>
                                </a:rPr>
                                <m:t>2</m:t>
                              </m:r>
                            </m:den>
                          </m:f>
                        </m:e>
                      </m:d>
                      <m:r>
                        <a:rPr lang="en-US" sz="2200" b="0" i="1" spc="-5" smtClean="0">
                          <a:latin typeface="Cambria Math"/>
                        </a:rPr>
                        <m:t> </m:t>
                      </m:r>
                      <m:r>
                        <a:rPr lang="en-US" sz="2200" b="0" i="1" spc="-5" smtClean="0">
                          <a:latin typeface="Cambria Math"/>
                        </a:rPr>
                        <m:t>𝑡</m:t>
                      </m:r>
                      <m:r>
                        <a:rPr lang="en-US" sz="2200" b="0" i="1" spc="-5" smtClean="0">
                          <a:latin typeface="Cambria Math"/>
                        </a:rPr>
                        <m:t>h</m:t>
                      </m:r>
                      <m:r>
                        <a:rPr lang="en-US" sz="2200" b="0" i="1" spc="-5" smtClean="0">
                          <a:latin typeface="Cambria Math"/>
                        </a:rPr>
                        <m:t> </m:t>
                      </m:r>
                      <m:r>
                        <a:rPr lang="en-US" sz="2200" b="0" i="1" spc="-5" smtClean="0">
                          <a:latin typeface="Cambria Math"/>
                        </a:rPr>
                        <m:t>𝑡𝑒𝑟𝑚</m:t>
                      </m:r>
                      <m:r>
                        <a:rPr lang="en-US" sz="2200" b="0" i="1" spc="-5" smtClean="0">
                          <a:latin typeface="Cambria Math"/>
                        </a:rPr>
                        <m:t>=</m:t>
                      </m:r>
                      <m:r>
                        <a:rPr lang="en-US" sz="2200" i="1" spc="-5">
                          <a:latin typeface="Cambria Math"/>
                          <a:cs typeface="Century Schoolbook"/>
                        </a:rPr>
                        <m:t>𝑆𝑖𝑧𝑒</m:t>
                      </m:r>
                      <m:r>
                        <a:rPr lang="en-US" sz="2200" i="1" spc="-5">
                          <a:latin typeface="Cambria Math"/>
                          <a:cs typeface="Century Schoolbook"/>
                        </a:rPr>
                        <m:t> </m:t>
                      </m:r>
                      <m:r>
                        <a:rPr lang="en-US" sz="2200" i="1" spc="-5">
                          <a:latin typeface="Cambria Math"/>
                          <a:cs typeface="Century Schoolbook"/>
                        </a:rPr>
                        <m:t>𝑜𝑓</m:t>
                      </m:r>
                      <m:r>
                        <a:rPr lang="en-US" sz="2200" i="1" spc="-5">
                          <a:latin typeface="Cambria Math"/>
                          <a:cs typeface="Century Schoolbook"/>
                        </a:rPr>
                        <m:t> </m:t>
                      </m:r>
                      <m:d>
                        <m:dPr>
                          <m:ctrlPr>
                            <a:rPr lang="en-US" sz="2200" i="1" spc="-5">
                              <a:latin typeface="Cambria Math"/>
                            </a:rPr>
                          </m:ctrlPr>
                        </m:dPr>
                        <m:e>
                          <m:f>
                            <m:fPr>
                              <m:ctrlPr>
                                <a:rPr lang="en-US" sz="2200" i="1" spc="-5">
                                  <a:latin typeface="Cambria Math"/>
                                </a:rPr>
                              </m:ctrlPr>
                            </m:fPr>
                            <m:num>
                              <m:r>
                                <a:rPr lang="en-US" sz="2200" b="0" i="1" spc="-5" smtClean="0">
                                  <a:latin typeface="Cambria Math"/>
                                </a:rPr>
                                <m:t>9</m:t>
                              </m:r>
                              <m:r>
                                <a:rPr lang="en-US" sz="2200" i="1" spc="-5">
                                  <a:latin typeface="Cambria Math"/>
                                </a:rPr>
                                <m:t>+</m:t>
                              </m:r>
                              <m:r>
                                <a:rPr lang="en-US" sz="2200" i="1" spc="-5">
                                  <a:latin typeface="Cambria Math"/>
                                </a:rPr>
                                <m:t>1</m:t>
                              </m:r>
                            </m:num>
                            <m:den>
                              <m:r>
                                <a:rPr lang="en-US" sz="2200" i="1" spc="-5">
                                  <a:latin typeface="Cambria Math"/>
                                </a:rPr>
                                <m:t>2</m:t>
                              </m:r>
                            </m:den>
                          </m:f>
                        </m:e>
                      </m:d>
                      <m:r>
                        <a:rPr lang="en-US" sz="2200" i="1" spc="-5">
                          <a:latin typeface="Cambria Math"/>
                        </a:rPr>
                        <m:t> </m:t>
                      </m:r>
                      <m:r>
                        <a:rPr lang="en-US" sz="2200" i="1" spc="-5">
                          <a:latin typeface="Cambria Math"/>
                        </a:rPr>
                        <m:t>𝑡</m:t>
                      </m:r>
                      <m:r>
                        <a:rPr lang="en-US" sz="2200" i="1" spc="-5">
                          <a:latin typeface="Cambria Math"/>
                        </a:rPr>
                        <m:t>h</m:t>
                      </m:r>
                      <m:r>
                        <a:rPr lang="en-US" sz="2200" i="1" spc="-5">
                          <a:latin typeface="Cambria Math"/>
                        </a:rPr>
                        <m:t> </m:t>
                      </m:r>
                      <m:r>
                        <a:rPr lang="en-US" sz="2200" i="1" spc="-5">
                          <a:latin typeface="Cambria Math"/>
                        </a:rPr>
                        <m:t>𝑡𝑒𝑟𝑚</m:t>
                      </m:r>
                      <m:r>
                        <a:rPr lang="en-US" sz="2200" i="1" spc="-5">
                          <a:latin typeface="Cambria Math"/>
                        </a:rPr>
                        <m:t>=</m:t>
                      </m:r>
                      <m:r>
                        <a:rPr lang="en-US" sz="2200" b="0" i="1" spc="-5" smtClean="0">
                          <a:latin typeface="Cambria Math"/>
                        </a:rPr>
                        <m:t>40</m:t>
                      </m:r>
                    </m:oMath>
                  </m:oMathPara>
                </a14:m>
                <a:endParaRPr lang="en-US" sz="2200" i="1" spc="-5" dirty="0" smtClean="0">
                  <a:latin typeface="Century Schoolbook"/>
                </a:endParaRPr>
              </a:p>
              <a:p>
                <a:pPr marL="0" marR="5080" indent="0">
                  <a:spcBef>
                    <a:spcPts val="100"/>
                  </a:spcBef>
                  <a:buNone/>
                </a:pPr>
                <a:endParaRPr lang="en-US" sz="2200" i="1" spc="-5" dirty="0">
                  <a:latin typeface="Century Schoolbook"/>
                </a:endParaRPr>
              </a:p>
              <a:p>
                <a:pPr marL="0" marR="5080" indent="0">
                  <a:lnSpc>
                    <a:spcPct val="100000"/>
                  </a:lnSpc>
                  <a:spcBef>
                    <a:spcPts val="100"/>
                  </a:spcBef>
                  <a:buNone/>
                </a:pPr>
                <a:endParaRPr lang="en-US" sz="2200" b="0" i="1" spc="-5" dirty="0" smtClean="0">
                  <a:latin typeface="Century Schoolbook"/>
                </a:endParaRPr>
              </a:p>
              <a:p>
                <a:pPr marL="0" marR="5080" indent="0">
                  <a:lnSpc>
                    <a:spcPct val="100000"/>
                  </a:lnSpc>
                  <a:spcBef>
                    <a:spcPts val="100"/>
                  </a:spcBef>
                  <a:buNone/>
                </a:pPr>
                <a:endParaRPr lang="en-US" sz="2200" i="1" spc="-5" dirty="0" smtClean="0">
                  <a:latin typeface="Century Schoolbook"/>
                  <a:cs typeface="Century Schoolbook"/>
                </a:endParaRPr>
              </a:p>
              <a:p>
                <a:pPr marL="0" marR="5080" indent="0">
                  <a:lnSpc>
                    <a:spcPct val="100000"/>
                  </a:lnSpc>
                  <a:spcBef>
                    <a:spcPts val="100"/>
                  </a:spcBef>
                  <a:buNone/>
                </a:pPr>
                <a:endParaRPr lang="en-US" sz="2200" i="1" spc="-5" dirty="0">
                  <a:latin typeface="Century Schoolbook"/>
                  <a:cs typeface="Century Schoolbook"/>
                </a:endParaRPr>
              </a:p>
              <a:p>
                <a:pPr marL="0" marR="5080" indent="0">
                  <a:lnSpc>
                    <a:spcPct val="100000"/>
                  </a:lnSpc>
                  <a:spcBef>
                    <a:spcPts val="100"/>
                  </a:spcBef>
                  <a:buNone/>
                </a:pPr>
                <a:r>
                  <a:rPr lang="en-US" sz="2200" i="1" spc="-5" dirty="0" smtClean="0">
                    <a:latin typeface="Century Schoolbook"/>
                    <a:cs typeface="Century Schoolbook"/>
                  </a:rPr>
                  <a:t/>
                </a:r>
              </a:p>
              <a:p>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809" b="-95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602E1E8-CAB3-4B00-B1D1-BA8F49F7455D}"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4715981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03B0D4-FBC4-48D7-AF9C-0ACFDD2BEF8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 PSO </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p:txBody>
          <a:bodyPr>
            <a:normAutofit/>
          </a:bodyPr>
          <a:lstStyle/>
          <a:p>
            <a:pPr marL="0" indent="0">
              <a:buNone/>
            </a:pPr>
            <a:endParaRPr lang="en-US" sz="2200" dirty="0"/>
          </a:p>
          <a:p>
            <a:pPr marL="0" indent="0">
              <a:buNone/>
            </a:pPr>
            <a:endParaRPr lang="en-US" sz="22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1295400"/>
            <a:ext cx="7010400" cy="497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42247664"/>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2200" dirty="0"/>
          </a:p>
        </p:txBody>
      </p:sp>
      <p:sp>
        <p:nvSpPr>
          <p:cNvPr id="4" name="Date Placeholder 3"/>
          <p:cNvSpPr>
            <a:spLocks noGrp="1"/>
          </p:cNvSpPr>
          <p:nvPr>
            <p:ph type="dt" sz="half" idx="10"/>
          </p:nvPr>
        </p:nvSpPr>
        <p:spPr/>
        <p:txBody>
          <a:bodyPr/>
          <a:lstStyle/>
          <a:p>
            <a:fld id="{FFB7C314-F025-45ED-9D13-B339039A943A}"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70795517"/>
                  </p:ext>
                </p:extLst>
              </p:nvPr>
            </p:nvGraphicFramePr>
            <p:xfrm>
              <a:off x="1524000" y="1397000"/>
              <a:ext cx="6096000" cy="5561394"/>
            </p:xfrm>
            <a:graphic>
              <a:graphicData uri="http://schemas.openxmlformats.org/drawingml/2006/table">
                <a:tbl>
                  <a:tblPr firstRow="1" bandRow="1">
                    <a:tableStyleId>{5C22544A-7EE6-4342-B048-85BDC9FD1C3A}</a:tableStyleId>
                  </a:tblPr>
                  <a:tblGrid>
                    <a:gridCol w="1066800"/>
                    <a:gridCol w="2514600"/>
                    <a:gridCol w="2514600"/>
                  </a:tblGrid>
                  <a:tr h="1193800">
                    <a:tc>
                      <a:txBody>
                        <a:bodyPr/>
                        <a:lstStyle/>
                        <a:p>
                          <a:r>
                            <a:rPr lang="en-US" dirty="0" smtClean="0"/>
                            <a:t>Marks X</a:t>
                          </a:r>
                          <a:endParaRPr lang="en-US" dirty="0"/>
                        </a:p>
                      </a:txBody>
                      <a:tcPr/>
                    </a:tc>
                    <a:tc>
                      <a:txBody>
                        <a:bodyPr/>
                        <a:lstStyle/>
                        <a:p>
                          <a:r>
                            <a:rPr lang="en-US" dirty="0" smtClean="0"/>
                            <a:t>Deviation from mean 45</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a:rPr lang="en-US" b="1" i="1"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𝟒𝟓</m:t>
                                  </m:r>
                                </m:e>
                              </m:d>
                            </m:oMath>
                          </a14:m>
                          <a:endParaRPr lang="en-US" dirty="0"/>
                        </a:p>
                      </a:txBody>
                      <a:tcPr/>
                    </a:tc>
                    <a:tc>
                      <a:txBody>
                        <a:bodyPr/>
                        <a:lstStyle/>
                        <a:p>
                          <a:r>
                            <a:rPr lang="en-US" dirty="0" smtClean="0"/>
                            <a:t>Deviation from median 40</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a:rPr lang="en-US" b="1" i="1"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𝟒𝟎</m:t>
                                  </m:r>
                                </m:e>
                              </m:d>
                            </m:oMath>
                          </a14:m>
                          <a:endParaRPr lang="en-US" dirty="0"/>
                        </a:p>
                      </a:txBody>
                      <a:tcPr/>
                    </a:tc>
                  </a:tr>
                  <a:tr h="370840">
                    <a:tc>
                      <a:txBody>
                        <a:bodyPr/>
                        <a:lstStyle/>
                        <a:p>
                          <a:r>
                            <a:rPr lang="en-US" dirty="0" smtClean="0"/>
                            <a:t>20</a:t>
                          </a:r>
                          <a:endParaRPr lang="en-US" dirty="0"/>
                        </a:p>
                      </a:txBody>
                      <a:tcPr/>
                    </a:tc>
                    <a:tc>
                      <a:txBody>
                        <a:bodyPr/>
                        <a:lstStyle/>
                        <a:p>
                          <a:r>
                            <a:rPr lang="en-US" dirty="0" smtClean="0"/>
                            <a:t>25</a:t>
                          </a:r>
                          <a:endParaRPr lang="en-US" dirty="0"/>
                        </a:p>
                      </a:txBody>
                      <a:tcPr/>
                    </a:tc>
                    <a:tc>
                      <a:txBody>
                        <a:bodyPr/>
                        <a:lstStyle/>
                        <a:p>
                          <a:r>
                            <a:rPr lang="en-US" dirty="0" smtClean="0"/>
                            <a:t>20</a:t>
                          </a:r>
                          <a:endParaRPr lang="en-US" dirty="0"/>
                        </a:p>
                      </a:txBody>
                      <a:tcPr/>
                    </a:tc>
                  </a:tr>
                  <a:tr h="370840">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r>
                  <a:tr h="370840">
                    <a:tc>
                      <a:txBody>
                        <a:bodyPr/>
                        <a:lstStyle/>
                        <a:p>
                          <a:r>
                            <a:rPr lang="en-US" dirty="0" smtClean="0"/>
                            <a:t>25</a:t>
                          </a:r>
                          <a:endParaRPr lang="en-US" dirty="0"/>
                        </a:p>
                      </a:txBody>
                      <a:tcPr/>
                    </a:tc>
                    <a:tc>
                      <a:txBody>
                        <a:bodyPr/>
                        <a:lstStyle/>
                        <a:p>
                          <a:r>
                            <a:rPr lang="en-US" dirty="0" smtClean="0"/>
                            <a:t>20</a:t>
                          </a:r>
                          <a:endParaRPr lang="en-US" dirty="0"/>
                        </a:p>
                      </a:txBody>
                      <a:tcPr/>
                    </a:tc>
                    <a:tc>
                      <a:txBody>
                        <a:bodyPr/>
                        <a:lstStyle/>
                        <a:p>
                          <a:r>
                            <a:rPr lang="en-US" dirty="0" smtClean="0"/>
                            <a:t>15</a:t>
                          </a:r>
                          <a:endParaRPr lang="en-US" dirty="0"/>
                        </a:p>
                      </a:txBody>
                      <a:tcPr/>
                    </a:tc>
                  </a:tr>
                  <a:tr h="370840">
                    <a:tc>
                      <a:txBody>
                        <a:bodyPr/>
                        <a:lstStyle/>
                        <a:p>
                          <a:r>
                            <a:rPr lang="en-US" dirty="0" smtClean="0"/>
                            <a:t>38</a:t>
                          </a:r>
                          <a:endParaRPr lang="en-US" dirty="0"/>
                        </a:p>
                      </a:txBody>
                      <a:tcPr/>
                    </a:tc>
                    <a:tc>
                      <a:txBody>
                        <a:bodyPr/>
                        <a:lstStyle/>
                        <a:p>
                          <a:r>
                            <a:rPr lang="en-US" dirty="0" smtClean="0"/>
                            <a:t>7</a:t>
                          </a:r>
                          <a:endParaRPr lang="en-US" dirty="0"/>
                        </a:p>
                      </a:txBody>
                      <a:tcPr/>
                    </a:tc>
                    <a:tc>
                      <a:txBody>
                        <a:bodyPr/>
                        <a:lstStyle/>
                        <a:p>
                          <a:r>
                            <a:rPr lang="en-US" dirty="0" smtClean="0"/>
                            <a:t>2</a:t>
                          </a:r>
                          <a:endParaRPr lang="en-US" dirty="0"/>
                        </a:p>
                      </a:txBody>
                      <a:tcPr/>
                    </a:tc>
                  </a:tr>
                  <a:tr h="370840">
                    <a:tc>
                      <a:txBody>
                        <a:bodyPr/>
                        <a:lstStyle/>
                        <a:p>
                          <a:r>
                            <a:rPr lang="en-US" dirty="0" smtClean="0"/>
                            <a:t>40</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r>
                  <a:tr h="370840">
                    <a:tc>
                      <a:txBody>
                        <a:bodyPr/>
                        <a:lstStyle/>
                        <a:p>
                          <a:r>
                            <a:rPr lang="en-US" dirty="0" smtClean="0"/>
                            <a:t>50</a:t>
                          </a:r>
                          <a:endParaRPr lang="en-US" dirty="0"/>
                        </a:p>
                      </a:txBody>
                      <a:tcPr/>
                    </a:tc>
                    <a:tc>
                      <a:txBody>
                        <a:bodyPr/>
                        <a:lstStyle/>
                        <a:p>
                          <a:r>
                            <a:rPr lang="en-US" dirty="0" smtClean="0"/>
                            <a:t>5</a:t>
                          </a:r>
                          <a:endParaRPr lang="en-US" dirty="0"/>
                        </a:p>
                      </a:txBody>
                      <a:tcPr/>
                    </a:tc>
                    <a:tc>
                      <a:txBody>
                        <a:bodyPr/>
                        <a:lstStyle/>
                        <a:p>
                          <a:r>
                            <a:rPr lang="en-US" dirty="0" smtClean="0"/>
                            <a:t>10</a:t>
                          </a:r>
                          <a:endParaRPr lang="en-US" dirty="0"/>
                        </a:p>
                      </a:txBody>
                      <a:tcPr/>
                    </a:tc>
                  </a:tr>
                  <a:tr h="370840">
                    <a:tc>
                      <a:txBody>
                        <a:bodyPr/>
                        <a:lstStyle/>
                        <a:p>
                          <a:r>
                            <a:rPr lang="en-US" dirty="0" smtClean="0"/>
                            <a:t>65</a:t>
                          </a:r>
                          <a:endParaRPr lang="en-US" dirty="0"/>
                        </a:p>
                      </a:txBody>
                      <a:tcPr/>
                    </a:tc>
                    <a:tc>
                      <a:txBody>
                        <a:bodyPr/>
                        <a:lstStyle/>
                        <a:p>
                          <a:r>
                            <a:rPr lang="en-US" dirty="0" smtClean="0"/>
                            <a:t>20</a:t>
                          </a:r>
                          <a:endParaRPr lang="en-US" dirty="0"/>
                        </a:p>
                      </a:txBody>
                      <a:tcPr/>
                    </a:tc>
                    <a:tc>
                      <a:txBody>
                        <a:bodyPr/>
                        <a:lstStyle/>
                        <a:p>
                          <a:r>
                            <a:rPr lang="en-US" dirty="0" smtClean="0"/>
                            <a:t>25</a:t>
                          </a:r>
                          <a:endParaRPr lang="en-US" dirty="0"/>
                        </a:p>
                      </a:txBody>
                      <a:tcPr/>
                    </a:tc>
                  </a:tr>
                  <a:tr h="370840">
                    <a:tc>
                      <a:txBody>
                        <a:bodyPr/>
                        <a:lstStyle/>
                        <a:p>
                          <a:r>
                            <a:rPr lang="en-US" dirty="0" smtClean="0"/>
                            <a:t>70</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r>
                  <a:tr h="370840">
                    <a:tc>
                      <a:txBody>
                        <a:bodyPr/>
                        <a:lstStyle/>
                        <a:p>
                          <a:r>
                            <a:rPr lang="en-US" dirty="0" smtClean="0"/>
                            <a:t>75</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r h="370840">
                    <a:tc>
                      <a:txBody>
                        <a:bodyPr/>
                        <a:lstStyle/>
                        <a:p>
                          <a:r>
                            <a:rPr lang="en-US" dirty="0" smtClean="0"/>
                            <a:t>N=9,</a:t>
                          </a:r>
                          <a14:m>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𝑋</m:t>
                                  </m:r>
                                </m:e>
                              </m:nary>
                              <m:r>
                                <a:rPr lang="en-US" b="0" i="1" smtClean="0">
                                  <a:latin typeface="Cambria Math"/>
                                </a:rPr>
                                <m:t>=</m:t>
                              </m:r>
                              <m:r>
                                <a:rPr lang="en-US" b="0" i="1" smtClean="0">
                                  <a:latin typeface="Cambria Math"/>
                                </a:rPr>
                                <m:t>405</m:t>
                              </m:r>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m:rPr>
                                        <m:nor/>
                                      </m:rPr>
                                      <a:rPr lang="en-US" dirty="0" smtClean="0"/>
                                      <m:t>=</m:t>
                                    </m:r>
                                    <m:r>
                                      <m:rPr>
                                        <m:nor/>
                                      </m:rPr>
                                      <a:rPr lang="en-US" dirty="0" smtClean="0"/>
                                      <m:t>160 </m:t>
                                    </m:r>
                                  </m:e>
                                </m:nary>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m:rPr>
                                        <m:nor/>
                                      </m:rPr>
                                      <a:rPr lang="en-US" dirty="0" smtClean="0"/>
                                      <m:t>=</m:t>
                                    </m:r>
                                    <m:r>
                                      <m:rPr>
                                        <m:nor/>
                                      </m:rPr>
                                      <a:rPr lang="en-US" b="0" i="0" dirty="0" smtClean="0"/>
                                      <m:t>155</m:t>
                                    </m:r>
                                    <m:r>
                                      <m:rPr>
                                        <m:nor/>
                                      </m:rPr>
                                      <a:rPr lang="en-US" dirty="0"/>
                                      <m:t> </m:t>
                                    </m:r>
                                  </m:e>
                                </m:nary>
                              </m:oMath>
                            </m:oMathPara>
                          </a14:m>
                          <a:endParaRPr lang="en-US" dirty="0"/>
                        </a:p>
                        <a:p>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1649152002"/>
                  </p:ext>
                </p:extLst>
              </p:nvPr>
            </p:nvGraphicFramePr>
            <p:xfrm>
              <a:off x="1524000" y="1397000"/>
              <a:ext cx="6096000" cy="5561394"/>
            </p:xfrm>
            <a:graphic>
              <a:graphicData uri="http://schemas.openxmlformats.org/drawingml/2006/table">
                <a:tbl>
                  <a:tblPr firstRow="1" bandRow="1">
                    <a:tableStyleId>{5C22544A-7EE6-4342-B048-85BDC9FD1C3A}</a:tableStyleId>
                  </a:tblPr>
                  <a:tblGrid>
                    <a:gridCol w="1066800"/>
                    <a:gridCol w="2514600"/>
                    <a:gridCol w="2514600"/>
                  </a:tblGrid>
                  <a:tr h="1193800">
                    <a:tc>
                      <a:txBody>
                        <a:bodyPr/>
                        <a:lstStyle/>
                        <a:p>
                          <a:r>
                            <a:rPr lang="en-US" dirty="0" smtClean="0"/>
                            <a:t>Marks X</a:t>
                          </a:r>
                          <a:endParaRPr lang="en-US" dirty="0"/>
                        </a:p>
                      </a:txBody>
                      <a:tcPr/>
                    </a:tc>
                    <a:tc>
                      <a:txBody>
                        <a:bodyPr/>
                        <a:lstStyle/>
                        <a:p>
                          <a:endParaRPr lang="en-US"/>
                        </a:p>
                      </a:txBody>
                      <a:tcPr>
                        <a:blipFill rotWithShape="1">
                          <a:blip r:embed="rId3"/>
                          <a:stretch>
                            <a:fillRect l="-42373" t="-2551" r="-99758" b="-390816"/>
                          </a:stretch>
                        </a:blipFill>
                      </a:tcPr>
                    </a:tc>
                    <a:tc>
                      <a:txBody>
                        <a:bodyPr/>
                        <a:lstStyle/>
                        <a:p>
                          <a:endParaRPr lang="en-US"/>
                        </a:p>
                      </a:txBody>
                      <a:tcPr>
                        <a:blipFill rotWithShape="1">
                          <a:blip r:embed="rId3"/>
                          <a:stretch>
                            <a:fillRect l="-142718" t="-2551" b="-390816"/>
                          </a:stretch>
                        </a:blipFill>
                      </a:tcPr>
                    </a:tc>
                  </a:tr>
                  <a:tr h="370840">
                    <a:tc>
                      <a:txBody>
                        <a:bodyPr/>
                        <a:lstStyle/>
                        <a:p>
                          <a:r>
                            <a:rPr lang="en-US" dirty="0" smtClean="0"/>
                            <a:t>20</a:t>
                          </a:r>
                          <a:endParaRPr lang="en-US" dirty="0"/>
                        </a:p>
                      </a:txBody>
                      <a:tcPr/>
                    </a:tc>
                    <a:tc>
                      <a:txBody>
                        <a:bodyPr/>
                        <a:lstStyle/>
                        <a:p>
                          <a:r>
                            <a:rPr lang="en-US" dirty="0" smtClean="0"/>
                            <a:t>25</a:t>
                          </a:r>
                          <a:endParaRPr lang="en-US" dirty="0"/>
                        </a:p>
                      </a:txBody>
                      <a:tcPr/>
                    </a:tc>
                    <a:tc>
                      <a:txBody>
                        <a:bodyPr/>
                        <a:lstStyle/>
                        <a:p>
                          <a:r>
                            <a:rPr lang="en-US" dirty="0" smtClean="0"/>
                            <a:t>20</a:t>
                          </a:r>
                          <a:endParaRPr lang="en-US" dirty="0"/>
                        </a:p>
                      </a:txBody>
                      <a:tcPr/>
                    </a:tc>
                  </a:tr>
                  <a:tr h="370840">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r>
                  <a:tr h="370840">
                    <a:tc>
                      <a:txBody>
                        <a:bodyPr/>
                        <a:lstStyle/>
                        <a:p>
                          <a:r>
                            <a:rPr lang="en-US" dirty="0" smtClean="0"/>
                            <a:t>25</a:t>
                          </a:r>
                          <a:endParaRPr lang="en-US" dirty="0"/>
                        </a:p>
                      </a:txBody>
                      <a:tcPr/>
                    </a:tc>
                    <a:tc>
                      <a:txBody>
                        <a:bodyPr/>
                        <a:lstStyle/>
                        <a:p>
                          <a:r>
                            <a:rPr lang="en-US" dirty="0" smtClean="0"/>
                            <a:t>20</a:t>
                          </a:r>
                          <a:endParaRPr lang="en-US" dirty="0"/>
                        </a:p>
                      </a:txBody>
                      <a:tcPr/>
                    </a:tc>
                    <a:tc>
                      <a:txBody>
                        <a:bodyPr/>
                        <a:lstStyle/>
                        <a:p>
                          <a:r>
                            <a:rPr lang="en-US" dirty="0" smtClean="0"/>
                            <a:t>15</a:t>
                          </a:r>
                          <a:endParaRPr lang="en-US" dirty="0"/>
                        </a:p>
                      </a:txBody>
                      <a:tcPr/>
                    </a:tc>
                  </a:tr>
                  <a:tr h="370840">
                    <a:tc>
                      <a:txBody>
                        <a:bodyPr/>
                        <a:lstStyle/>
                        <a:p>
                          <a:r>
                            <a:rPr lang="en-US" dirty="0" smtClean="0"/>
                            <a:t>38</a:t>
                          </a:r>
                          <a:endParaRPr lang="en-US" dirty="0"/>
                        </a:p>
                      </a:txBody>
                      <a:tcPr/>
                    </a:tc>
                    <a:tc>
                      <a:txBody>
                        <a:bodyPr/>
                        <a:lstStyle/>
                        <a:p>
                          <a:r>
                            <a:rPr lang="en-US" dirty="0" smtClean="0"/>
                            <a:t>7</a:t>
                          </a:r>
                          <a:endParaRPr lang="en-US" dirty="0"/>
                        </a:p>
                      </a:txBody>
                      <a:tcPr/>
                    </a:tc>
                    <a:tc>
                      <a:txBody>
                        <a:bodyPr/>
                        <a:lstStyle/>
                        <a:p>
                          <a:r>
                            <a:rPr lang="en-US" dirty="0" smtClean="0"/>
                            <a:t>2</a:t>
                          </a:r>
                          <a:endParaRPr lang="en-US" dirty="0"/>
                        </a:p>
                      </a:txBody>
                      <a:tcPr/>
                    </a:tc>
                  </a:tr>
                  <a:tr h="370840">
                    <a:tc>
                      <a:txBody>
                        <a:bodyPr/>
                        <a:lstStyle/>
                        <a:p>
                          <a:r>
                            <a:rPr lang="en-US" dirty="0" smtClean="0"/>
                            <a:t>40</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r>
                  <a:tr h="370840">
                    <a:tc>
                      <a:txBody>
                        <a:bodyPr/>
                        <a:lstStyle/>
                        <a:p>
                          <a:r>
                            <a:rPr lang="en-US" dirty="0" smtClean="0"/>
                            <a:t>50</a:t>
                          </a:r>
                          <a:endParaRPr lang="en-US" dirty="0"/>
                        </a:p>
                      </a:txBody>
                      <a:tcPr/>
                    </a:tc>
                    <a:tc>
                      <a:txBody>
                        <a:bodyPr/>
                        <a:lstStyle/>
                        <a:p>
                          <a:r>
                            <a:rPr lang="en-US" dirty="0" smtClean="0"/>
                            <a:t>5</a:t>
                          </a:r>
                          <a:endParaRPr lang="en-US" dirty="0"/>
                        </a:p>
                      </a:txBody>
                      <a:tcPr/>
                    </a:tc>
                    <a:tc>
                      <a:txBody>
                        <a:bodyPr/>
                        <a:lstStyle/>
                        <a:p>
                          <a:r>
                            <a:rPr lang="en-US" dirty="0" smtClean="0"/>
                            <a:t>10</a:t>
                          </a:r>
                          <a:endParaRPr lang="en-US" dirty="0"/>
                        </a:p>
                      </a:txBody>
                      <a:tcPr/>
                    </a:tc>
                  </a:tr>
                  <a:tr h="370840">
                    <a:tc>
                      <a:txBody>
                        <a:bodyPr/>
                        <a:lstStyle/>
                        <a:p>
                          <a:r>
                            <a:rPr lang="en-US" dirty="0" smtClean="0"/>
                            <a:t>65</a:t>
                          </a:r>
                          <a:endParaRPr lang="en-US" dirty="0"/>
                        </a:p>
                      </a:txBody>
                      <a:tcPr/>
                    </a:tc>
                    <a:tc>
                      <a:txBody>
                        <a:bodyPr/>
                        <a:lstStyle/>
                        <a:p>
                          <a:r>
                            <a:rPr lang="en-US" dirty="0" smtClean="0"/>
                            <a:t>20</a:t>
                          </a:r>
                          <a:endParaRPr lang="en-US" dirty="0"/>
                        </a:p>
                      </a:txBody>
                      <a:tcPr/>
                    </a:tc>
                    <a:tc>
                      <a:txBody>
                        <a:bodyPr/>
                        <a:lstStyle/>
                        <a:p>
                          <a:r>
                            <a:rPr lang="en-US" dirty="0" smtClean="0"/>
                            <a:t>25</a:t>
                          </a:r>
                          <a:endParaRPr lang="en-US" dirty="0"/>
                        </a:p>
                      </a:txBody>
                      <a:tcPr/>
                    </a:tc>
                  </a:tr>
                  <a:tr h="370840">
                    <a:tc>
                      <a:txBody>
                        <a:bodyPr/>
                        <a:lstStyle/>
                        <a:p>
                          <a:r>
                            <a:rPr lang="en-US" dirty="0" smtClean="0"/>
                            <a:t>70</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r>
                  <a:tr h="370840">
                    <a:tc>
                      <a:txBody>
                        <a:bodyPr/>
                        <a:lstStyle/>
                        <a:p>
                          <a:r>
                            <a:rPr lang="en-US" dirty="0" smtClean="0"/>
                            <a:t>75</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r h="1030034">
                    <a:tc>
                      <a:txBody>
                        <a:bodyPr/>
                        <a:lstStyle/>
                        <a:p>
                          <a:endParaRPr lang="en-US"/>
                        </a:p>
                      </a:txBody>
                      <a:tcPr>
                        <a:blipFill rotWithShape="1">
                          <a:blip r:embed="rId3"/>
                          <a:stretch>
                            <a:fillRect t="-442604" r="-471429" b="-29586"/>
                          </a:stretch>
                        </a:blipFill>
                      </a:tcPr>
                    </a:tc>
                    <a:tc>
                      <a:txBody>
                        <a:bodyPr/>
                        <a:lstStyle/>
                        <a:p>
                          <a:endParaRPr lang="en-US"/>
                        </a:p>
                      </a:txBody>
                      <a:tcPr>
                        <a:blipFill rotWithShape="1">
                          <a:blip r:embed="rId3"/>
                          <a:stretch>
                            <a:fillRect l="-42373" t="-442604" r="-99758" b="-29586"/>
                          </a:stretch>
                        </a:blipFill>
                      </a:tcPr>
                    </a:tc>
                    <a:tc>
                      <a:txBody>
                        <a:bodyPr/>
                        <a:lstStyle/>
                        <a:p>
                          <a:endParaRPr lang="en-US"/>
                        </a:p>
                      </a:txBody>
                      <a:tcPr>
                        <a:blipFill rotWithShape="1">
                          <a:blip r:embed="rId3"/>
                          <a:stretch>
                            <a:fillRect l="-142718" t="-442604" b="-29586"/>
                          </a:stretch>
                        </a:blipFill>
                      </a:tcPr>
                    </a:tc>
                  </a:tr>
                </a:tbl>
              </a:graphicData>
            </a:graphic>
          </p:graphicFrame>
        </mc:Fallback>
      </mc:AlternateContent>
    </p:spTree>
    <p:extLst>
      <p:ext uri="{BB962C8B-B14F-4D97-AF65-F5344CB8AC3E}">
        <p14:creationId xmlns:p14="http://schemas.microsoft.com/office/powerpoint/2010/main" xmlns="" val="33778364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F276E6-8389-47E8-9960-508E2281FAEC}"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p:txBody>
              <a:bodyPr>
                <a:normAutofit/>
              </a:bodyPr>
              <a:lstStyle/>
              <a:p>
                <a:pPr marL="0" indent="0">
                  <a:buNone/>
                </a:pPr>
                <a:r>
                  <a:rPr lang="en-US" sz="2200" dirty="0" smtClean="0"/>
                  <a:t>M.D from Mean</a:t>
                </a:r>
                <a14:m>
                  <m:oMath xmlns:m="http://schemas.openxmlformats.org/officeDocument/2006/math">
                    <m:d>
                      <m:dPr>
                        <m:ctrlPr>
                          <a:rPr lang="en-US" sz="2800" b="0" i="1" smtClean="0">
                            <a:latin typeface="Cambria Math"/>
                          </a:rPr>
                        </m:ctrlPr>
                      </m:dPr>
                      <m:e>
                        <m:sSub>
                          <m:sSubPr>
                            <m:ctrlPr>
                              <a:rPr lang="en-US" sz="2400" i="1">
                                <a:latin typeface="Cambria Math"/>
                              </a:rPr>
                            </m:ctrlPr>
                          </m:sSubPr>
                          <m:e>
                            <m:r>
                              <a:rPr lang="en-US" sz="2400" i="1">
                                <a:latin typeface="Cambria Math"/>
                              </a:rPr>
                              <m:t>𝑀</m:t>
                            </m:r>
                            <m:r>
                              <a:rPr lang="en-US" sz="2400" i="1">
                                <a:latin typeface="Cambria Math"/>
                              </a:rPr>
                              <m:t>.</m:t>
                            </m:r>
                            <m:r>
                              <a:rPr lang="en-US" sz="2400" i="1">
                                <a:latin typeface="Cambria Math"/>
                              </a:rPr>
                              <m:t>𝐷</m:t>
                            </m:r>
                            <m:r>
                              <a:rPr lang="en-US" sz="2400" i="1">
                                <a:latin typeface="Cambria Math"/>
                              </a:rPr>
                              <m:t>.</m:t>
                            </m:r>
                          </m:e>
                          <m:sub>
                            <m:acc>
                              <m:accPr>
                                <m:chr m:val="̅"/>
                                <m:ctrlPr>
                                  <a:rPr lang="en-US" sz="2400" i="1">
                                    <a:latin typeface="Cambria Math"/>
                                  </a:rPr>
                                </m:ctrlPr>
                              </m:accPr>
                              <m:e>
                                <m:r>
                                  <a:rPr lang="en-US" sz="2400" i="1">
                                    <a:latin typeface="Cambria Math"/>
                                  </a:rPr>
                                  <m:t>𝑥</m:t>
                                </m:r>
                              </m:e>
                            </m:acc>
                          </m:sub>
                        </m:sSub>
                      </m:e>
                    </m:d>
                    <m:r>
                      <a:rPr lang="en-US" sz="2800" b="0" i="1" smtClean="0">
                        <a:latin typeface="Cambria Math"/>
                      </a:rPr>
                      <m:t>=</m:t>
                    </m:r>
                    <m:f>
                      <m:fPr>
                        <m:ctrlPr>
                          <a:rPr lang="en-US" sz="2800" b="0" i="1" smtClean="0">
                            <a:latin typeface="Cambria Math"/>
                          </a:rPr>
                        </m:ctrlPr>
                      </m:fPr>
                      <m:num>
                        <m:nary>
                          <m:naryPr>
                            <m:chr m:val="∑"/>
                            <m:subHide m:val="on"/>
                            <m:supHide m:val="on"/>
                            <m:ctrlPr>
                              <a:rPr lang="en-US" sz="2800" i="1" smtClean="0">
                                <a:latin typeface="Cambria Math"/>
                              </a:rPr>
                            </m:ctrlPr>
                          </m:naryPr>
                          <m:sub/>
                          <m:sup/>
                          <m:e>
                            <m:d>
                              <m:dPr>
                                <m:begChr m:val="|"/>
                                <m:endChr m:val="|"/>
                                <m:ctrlPr>
                                  <a:rPr lang="en-US" sz="2800" i="1">
                                    <a:latin typeface="Cambria Math"/>
                                  </a:rPr>
                                </m:ctrlPr>
                              </m:dPr>
                              <m:e>
                                <m:sSub>
                                  <m:sSubPr>
                                    <m:ctrlPr>
                                      <a:rPr lang="en-US" sz="2800" i="1">
                                        <a:latin typeface="Cambria Math"/>
                                      </a:rPr>
                                    </m:ctrlPr>
                                  </m:sSubPr>
                                  <m:e>
                                    <m:r>
                                      <a:rPr lang="en-US" sz="2800" b="1" i="1">
                                        <a:latin typeface="Cambria Math"/>
                                      </a:rPr>
                                      <m:t>𝒅</m:t>
                                    </m:r>
                                  </m:e>
                                  <m:sub>
                                    <m:acc>
                                      <m:accPr>
                                        <m:chr m:val="̅"/>
                                        <m:ctrlPr>
                                          <a:rPr lang="en-US" sz="2800" i="1">
                                            <a:latin typeface="Cambria Math"/>
                                          </a:rPr>
                                        </m:ctrlPr>
                                      </m:accPr>
                                      <m:e>
                                        <m:r>
                                          <a:rPr lang="en-US" sz="2800" b="1" i="1">
                                            <a:latin typeface="Cambria Math"/>
                                          </a:rPr>
                                          <m:t>𝒙</m:t>
                                        </m:r>
                                      </m:e>
                                    </m:acc>
                                  </m:sub>
                                </m:sSub>
                              </m:e>
                            </m:d>
                            <m:r>
                              <m:rPr>
                                <m:nor/>
                              </m:rPr>
                              <a:rPr lang="en-US" sz="2800" dirty="0"/>
                              <m:t> </m:t>
                            </m:r>
                          </m:e>
                        </m:nary>
                      </m:num>
                      <m:den>
                        <m:r>
                          <a:rPr lang="en-US" sz="2800" b="0" i="1" smtClean="0">
                            <a:latin typeface="Cambria Math"/>
                          </a:rPr>
                          <m:t>𝑛</m:t>
                        </m:r>
                      </m:den>
                    </m:f>
                    <m:r>
                      <a:rPr lang="en-US" sz="2800" b="0" i="1" smtClean="0">
                        <a:latin typeface="Cambria Math"/>
                      </a:rPr>
                      <m:t>=</m:t>
                    </m:r>
                    <m:f>
                      <m:fPr>
                        <m:ctrlPr>
                          <a:rPr lang="en-US" sz="2800" b="0" i="1" smtClean="0">
                            <a:latin typeface="Cambria Math"/>
                          </a:rPr>
                        </m:ctrlPr>
                      </m:fPr>
                      <m:num>
                        <m:r>
                          <a:rPr lang="en-US" sz="2800" b="0" i="1" smtClean="0">
                            <a:latin typeface="Cambria Math"/>
                          </a:rPr>
                          <m:t>160</m:t>
                        </m:r>
                      </m:num>
                      <m:den>
                        <m:r>
                          <a:rPr lang="en-US" sz="2800" b="0" i="1" smtClean="0">
                            <a:latin typeface="Cambria Math"/>
                          </a:rPr>
                          <m:t>9</m:t>
                        </m:r>
                      </m:den>
                    </m:f>
                    <m:r>
                      <a:rPr lang="en-US" sz="2800" b="0" i="1" smtClean="0">
                        <a:latin typeface="Cambria Math"/>
                      </a:rPr>
                      <m:t>=</m:t>
                    </m:r>
                    <m:r>
                      <a:rPr lang="en-US" sz="2800" b="0" i="1" smtClean="0">
                        <a:latin typeface="Cambria Math"/>
                      </a:rPr>
                      <m:t>17</m:t>
                    </m:r>
                    <m:r>
                      <a:rPr lang="en-US" sz="2800" b="0" i="1" smtClean="0">
                        <a:latin typeface="Cambria Math"/>
                      </a:rPr>
                      <m:t>.</m:t>
                    </m:r>
                    <m:r>
                      <a:rPr lang="en-US" sz="2800" b="0" i="1" smtClean="0">
                        <a:latin typeface="Cambria Math"/>
                      </a:rPr>
                      <m:t>78</m:t>
                    </m:r>
                  </m:oMath>
                </a14:m>
                <a:endParaRPr lang="en-US" sz="2200" dirty="0" smtClean="0"/>
              </a:p>
              <a:p>
                <a:pPr marL="0" indent="0">
                  <a:buNone/>
                </a:pPr>
                <a:r>
                  <a:rPr lang="en-US" sz="2200" dirty="0" smtClean="0"/>
                  <a:t>Coefficient of </a:t>
                </a:r>
                <a14:m>
                  <m:oMath xmlns:m="http://schemas.openxmlformats.org/officeDocument/2006/math">
                    <m:sSub>
                      <m:sSubPr>
                        <m:ctrlPr>
                          <a:rPr lang="en-US" sz="2200" i="1" smtClean="0">
                            <a:latin typeface="Cambria Math"/>
                          </a:rPr>
                        </m:ctrlPr>
                      </m:sSubPr>
                      <m:e>
                        <m:r>
                          <a:rPr lang="en-US" sz="2200" b="0" i="1" smtClean="0">
                            <a:latin typeface="Cambria Math"/>
                          </a:rPr>
                          <m:t>𝑀</m:t>
                        </m:r>
                        <m:r>
                          <a:rPr lang="en-US" sz="2200" b="0" i="1" smtClean="0">
                            <a:latin typeface="Cambria Math"/>
                          </a:rPr>
                          <m:t>.</m:t>
                        </m:r>
                        <m:r>
                          <a:rPr lang="en-US" sz="2200" b="0" i="1" smtClean="0">
                            <a:latin typeface="Cambria Math"/>
                          </a:rPr>
                          <m:t>𝐷</m:t>
                        </m:r>
                        <m:r>
                          <a:rPr lang="en-US" sz="2200" b="0" i="1" smtClean="0">
                            <a:latin typeface="Cambria Math"/>
                          </a:rPr>
                          <m:t>.</m:t>
                        </m:r>
                      </m:e>
                      <m:sub>
                        <m:acc>
                          <m:accPr>
                            <m:chr m:val="̅"/>
                            <m:ctrlPr>
                              <a:rPr lang="en-US" sz="2200" i="1" smtClean="0">
                                <a:latin typeface="Cambria Math"/>
                              </a:rPr>
                            </m:ctrlPr>
                          </m:accPr>
                          <m:e>
                            <m:r>
                              <a:rPr lang="en-US" sz="2200" b="0" i="1" smtClean="0">
                                <a:latin typeface="Cambria Math"/>
                              </a:rPr>
                              <m:t>𝑥</m:t>
                            </m:r>
                          </m:e>
                        </m:acc>
                      </m:sub>
                    </m:sSub>
                    <m:r>
                      <a:rPr lang="en-US" sz="2200" b="0" i="1" smtClean="0">
                        <a:latin typeface="Cambria Math"/>
                      </a:rPr>
                      <m:t>=</m:t>
                    </m:r>
                    <m:f>
                      <m:fPr>
                        <m:ctrlPr>
                          <a:rPr lang="en-US" sz="2200" b="0" i="1" smtClean="0">
                            <a:latin typeface="Cambria Math"/>
                          </a:rPr>
                        </m:ctrlPr>
                      </m:fPr>
                      <m:num>
                        <m:sSub>
                          <m:sSubPr>
                            <m:ctrlPr>
                              <a:rPr lang="en-US" sz="2200" i="1">
                                <a:latin typeface="Cambria Math"/>
                              </a:rPr>
                            </m:ctrlPr>
                          </m:sSubPr>
                          <m:e>
                            <m:r>
                              <a:rPr lang="en-US" sz="2200" i="1">
                                <a:latin typeface="Cambria Math"/>
                              </a:rPr>
                              <m:t>𝑀</m:t>
                            </m:r>
                            <m:r>
                              <a:rPr lang="en-US" sz="2200" i="1">
                                <a:latin typeface="Cambria Math"/>
                              </a:rPr>
                              <m:t>.</m:t>
                            </m:r>
                            <m:r>
                              <a:rPr lang="en-US" sz="2200" i="1">
                                <a:latin typeface="Cambria Math"/>
                              </a:rPr>
                              <m:t>𝐷</m:t>
                            </m:r>
                            <m:r>
                              <a:rPr lang="en-US" sz="2200" i="1">
                                <a:latin typeface="Cambria Math"/>
                              </a:rPr>
                              <m:t>.</m:t>
                            </m:r>
                          </m:e>
                          <m:sub>
                            <m:acc>
                              <m:accPr>
                                <m:chr m:val="̅"/>
                                <m:ctrlPr>
                                  <a:rPr lang="en-US" sz="2200" i="1">
                                    <a:latin typeface="Cambria Math"/>
                                  </a:rPr>
                                </m:ctrlPr>
                              </m:accPr>
                              <m:e>
                                <m:r>
                                  <a:rPr lang="en-US" sz="2200" i="1">
                                    <a:latin typeface="Cambria Math"/>
                                  </a:rPr>
                                  <m:t>𝑥</m:t>
                                </m:r>
                              </m:e>
                            </m:acc>
                          </m:sub>
                        </m:sSub>
                      </m:num>
                      <m:den>
                        <m:acc>
                          <m:accPr>
                            <m:chr m:val="̅"/>
                            <m:ctrlPr>
                              <a:rPr lang="en-US" sz="2200" i="1" spc="-5">
                                <a:latin typeface="Cambria Math"/>
                              </a:rPr>
                            </m:ctrlPr>
                          </m:accPr>
                          <m:e>
                            <m:r>
                              <a:rPr lang="en-US" sz="2200" i="1" spc="-5">
                                <a:latin typeface="Cambria Math"/>
                              </a:rPr>
                              <m:t>𝑥</m:t>
                            </m:r>
                          </m:e>
                        </m:acc>
                      </m:den>
                    </m:f>
                    <m:r>
                      <a:rPr lang="en-US" sz="2200" b="0" i="1" smtClean="0">
                        <a:latin typeface="Cambria Math"/>
                      </a:rPr>
                      <m:t>=</m:t>
                    </m:r>
                    <m:f>
                      <m:fPr>
                        <m:ctrlPr>
                          <a:rPr lang="en-US" sz="2200" b="0" i="1" smtClean="0">
                            <a:latin typeface="Cambria Math"/>
                          </a:rPr>
                        </m:ctrlPr>
                      </m:fPr>
                      <m:num>
                        <m:r>
                          <a:rPr lang="en-US" sz="2200" b="0" i="1" smtClean="0">
                            <a:latin typeface="Cambria Math"/>
                          </a:rPr>
                          <m:t>17</m:t>
                        </m:r>
                        <m:r>
                          <a:rPr lang="en-US" sz="2200" b="0" i="1" smtClean="0">
                            <a:latin typeface="Cambria Math"/>
                          </a:rPr>
                          <m:t>.</m:t>
                        </m:r>
                        <m:r>
                          <a:rPr lang="en-US" sz="2200" b="0" i="1" smtClean="0">
                            <a:latin typeface="Cambria Math"/>
                          </a:rPr>
                          <m:t>78</m:t>
                        </m:r>
                      </m:num>
                      <m:den>
                        <m:r>
                          <a:rPr lang="en-US" sz="2200" b="0" i="1" smtClean="0">
                            <a:latin typeface="Cambria Math"/>
                          </a:rPr>
                          <m:t>45</m:t>
                        </m:r>
                      </m:den>
                    </m:f>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39</m:t>
                    </m:r>
                  </m:oMath>
                </a14:m>
                <a:endParaRPr lang="en-US" sz="2200" dirty="0" smtClean="0"/>
              </a:p>
              <a:p>
                <a:pPr marL="0" indent="0">
                  <a:buNone/>
                </a:pPr>
                <a:r>
                  <a:rPr lang="en-US" sz="2000" dirty="0"/>
                  <a:t>M.D from </a:t>
                </a:r>
                <a:r>
                  <a:rPr lang="en-US" sz="2000" dirty="0" smtClean="0"/>
                  <a:t>Median</a:t>
                </a:r>
                <a14:m>
                  <m:oMath xmlns:m="http://schemas.openxmlformats.org/officeDocument/2006/math">
                    <m:d>
                      <m:dPr>
                        <m:ctrlPr>
                          <a:rPr lang="en-US" sz="2000" i="1" smtClean="0">
                            <a:latin typeface="Cambria Math"/>
                          </a:rPr>
                        </m:ctrlPr>
                      </m:dPr>
                      <m:e>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i="1">
                                <a:latin typeface="Cambria Math"/>
                              </a:rPr>
                              <m:t>𝑀</m:t>
                            </m:r>
                          </m:sub>
                        </m:sSub>
                      </m:e>
                    </m:d>
                    <m:r>
                      <a:rPr lang="en-US" sz="2000" i="1">
                        <a:latin typeface="Cambria Math"/>
                      </a:rPr>
                      <m:t>=</m:t>
                    </m:r>
                    <m:f>
                      <m:fPr>
                        <m:ctrlPr>
                          <a:rPr lang="en-US" sz="2000" i="1">
                            <a:latin typeface="Cambria Math"/>
                          </a:rPr>
                        </m:ctrlPr>
                      </m:fPr>
                      <m:num>
                        <m:nary>
                          <m:naryPr>
                            <m:chr m:val="∑"/>
                            <m:subHide m:val="on"/>
                            <m:supHide m:val="on"/>
                            <m:ctrlPr>
                              <a:rPr lang="en-US" sz="2000" i="1">
                                <a:latin typeface="Cambria Math"/>
                              </a:rPr>
                            </m:ctrlPr>
                          </m:naryPr>
                          <m:sub/>
                          <m:sup/>
                          <m:e>
                            <m:d>
                              <m:dPr>
                                <m:begChr m:val="|"/>
                                <m:endChr m:val="|"/>
                                <m:ctrlPr>
                                  <a:rPr lang="en-US" sz="2000" i="1">
                                    <a:latin typeface="Cambria Math"/>
                                  </a:rPr>
                                </m:ctrlPr>
                              </m:dPr>
                              <m:e>
                                <m:sSub>
                                  <m:sSubPr>
                                    <m:ctrlPr>
                                      <a:rPr lang="en-US" sz="2000" i="1">
                                        <a:latin typeface="Cambria Math"/>
                                      </a:rPr>
                                    </m:ctrlPr>
                                  </m:sSubPr>
                                  <m:e>
                                    <m:r>
                                      <a:rPr lang="en-US" sz="2000" b="1" i="1">
                                        <a:latin typeface="Cambria Math"/>
                                      </a:rPr>
                                      <m:t>𝒅</m:t>
                                    </m:r>
                                  </m:e>
                                  <m:sub>
                                    <m:r>
                                      <a:rPr lang="en-US" sz="2000" b="1" i="1" smtClean="0">
                                        <a:latin typeface="Cambria Math"/>
                                      </a:rPr>
                                      <m:t>𝒎</m:t>
                                    </m:r>
                                  </m:sub>
                                </m:sSub>
                              </m:e>
                            </m:d>
                            <m:r>
                              <m:rPr>
                                <m:nor/>
                              </m:rPr>
                              <a:rPr lang="en-US" sz="2000" dirty="0"/>
                              <m:t> </m:t>
                            </m:r>
                          </m:e>
                        </m:nary>
                      </m:num>
                      <m:den>
                        <m:r>
                          <a:rPr lang="en-US" sz="2000" i="1">
                            <a:latin typeface="Cambria Math"/>
                          </a:rPr>
                          <m:t>𝑛</m:t>
                        </m:r>
                      </m:den>
                    </m:f>
                    <m:r>
                      <a:rPr lang="en-US" sz="2000" i="1">
                        <a:latin typeface="Cambria Math"/>
                      </a:rPr>
                      <m:t>=</m:t>
                    </m:r>
                    <m:f>
                      <m:fPr>
                        <m:ctrlPr>
                          <a:rPr lang="en-US" sz="2000" i="1">
                            <a:latin typeface="Cambria Math"/>
                          </a:rPr>
                        </m:ctrlPr>
                      </m:fPr>
                      <m:num>
                        <m:r>
                          <a:rPr lang="en-US" sz="2000" i="1">
                            <a:latin typeface="Cambria Math"/>
                          </a:rPr>
                          <m:t>1</m:t>
                        </m:r>
                        <m:r>
                          <a:rPr lang="en-US" sz="2000" b="0" i="1" smtClean="0">
                            <a:latin typeface="Cambria Math"/>
                          </a:rPr>
                          <m:t>55</m:t>
                        </m:r>
                      </m:num>
                      <m:den>
                        <m:r>
                          <a:rPr lang="en-US" sz="2000" i="1">
                            <a:latin typeface="Cambria Math"/>
                          </a:rPr>
                          <m:t>9</m:t>
                        </m:r>
                      </m:den>
                    </m:f>
                    <m:r>
                      <a:rPr lang="en-US" sz="2000" i="1">
                        <a:latin typeface="Cambria Math"/>
                      </a:rPr>
                      <m:t>=</m:t>
                    </m:r>
                    <m:r>
                      <a:rPr lang="en-US" sz="2000" i="1">
                        <a:latin typeface="Cambria Math"/>
                      </a:rPr>
                      <m:t>1</m:t>
                    </m:r>
                    <m:r>
                      <a:rPr lang="en-US" sz="2000" b="0" i="1" smtClean="0">
                        <a:latin typeface="Cambria Math"/>
                      </a:rPr>
                      <m:t>7</m:t>
                    </m:r>
                    <m:r>
                      <a:rPr lang="en-US" sz="2000" b="0" i="1" smtClean="0">
                        <a:latin typeface="Cambria Math"/>
                      </a:rPr>
                      <m:t>.</m:t>
                    </m:r>
                    <m:r>
                      <a:rPr lang="en-US" sz="2000" b="0" i="1" smtClean="0">
                        <a:latin typeface="Cambria Math"/>
                      </a:rPr>
                      <m:t>22</m:t>
                    </m:r>
                  </m:oMath>
                </a14:m>
                <a:endParaRPr lang="en-US" sz="2000" dirty="0"/>
              </a:p>
              <a:p>
                <a:pPr marL="0" indent="0">
                  <a:buNone/>
                </a:pPr>
                <a:r>
                  <a:rPr lang="en-US" sz="2000" dirty="0"/>
                  <a:t>Coefficient of </a:t>
                </a:r>
                <a14:m>
                  <m:oMath xmlns:m="http://schemas.openxmlformats.org/officeDocument/2006/math">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b="0" i="1" smtClean="0">
                            <a:latin typeface="Cambria Math"/>
                          </a:rPr>
                          <m:t>𝑀</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b="0" i="1" smtClean="0">
                                <a:latin typeface="Cambria Math"/>
                              </a:rPr>
                              <m:t>𝑀</m:t>
                            </m:r>
                          </m:sub>
                        </m:sSub>
                      </m:num>
                      <m:den>
                        <m:r>
                          <a:rPr lang="en-US" sz="2000" b="0" i="1" smtClean="0">
                            <a:latin typeface="Cambria Math"/>
                          </a:rPr>
                          <m:t>𝑀</m:t>
                        </m:r>
                      </m:den>
                    </m:f>
                    <m:r>
                      <a:rPr lang="en-US" sz="2000" i="1">
                        <a:latin typeface="Cambria Math"/>
                      </a:rPr>
                      <m:t>=</m:t>
                    </m:r>
                    <m:f>
                      <m:fPr>
                        <m:ctrlPr>
                          <a:rPr lang="en-US" sz="2000" i="1">
                            <a:latin typeface="Cambria Math"/>
                          </a:rPr>
                        </m:ctrlPr>
                      </m:fPr>
                      <m:num>
                        <m:r>
                          <a:rPr lang="en-US" sz="2000" i="1">
                            <a:latin typeface="Cambria Math"/>
                          </a:rPr>
                          <m:t>17</m:t>
                        </m:r>
                        <m:r>
                          <a:rPr lang="en-US" sz="2000" i="1">
                            <a:latin typeface="Cambria Math"/>
                          </a:rPr>
                          <m:t>.</m:t>
                        </m:r>
                        <m:r>
                          <a:rPr lang="en-US" sz="2000" b="0" i="1" smtClean="0">
                            <a:latin typeface="Cambria Math"/>
                          </a:rPr>
                          <m:t>22</m:t>
                        </m:r>
                      </m:num>
                      <m:den>
                        <m:r>
                          <a:rPr lang="en-US" sz="2000" i="1">
                            <a:latin typeface="Cambria Math"/>
                          </a:rPr>
                          <m:t>4</m:t>
                        </m:r>
                        <m:r>
                          <a:rPr lang="en-US" sz="2000" b="0" i="1" smtClean="0">
                            <a:latin typeface="Cambria Math"/>
                          </a:rPr>
                          <m:t>0</m:t>
                        </m:r>
                      </m:den>
                    </m:f>
                    <m:r>
                      <a:rPr lang="en-US" sz="2000" i="1">
                        <a:latin typeface="Cambria Math"/>
                      </a:rPr>
                      <m:t>=</m:t>
                    </m:r>
                    <m:r>
                      <a:rPr lang="en-US" sz="2000" i="1">
                        <a:latin typeface="Cambria Math"/>
                      </a:rPr>
                      <m:t>0</m:t>
                    </m:r>
                    <m:r>
                      <a:rPr lang="en-US" sz="2000" i="1">
                        <a:latin typeface="Cambria Math"/>
                      </a:rPr>
                      <m:t>.</m:t>
                    </m:r>
                    <m:r>
                      <a:rPr lang="en-US" sz="2000" b="0" i="1" smtClean="0">
                        <a:latin typeface="Cambria Math"/>
                      </a:rPr>
                      <m:t>4</m:t>
                    </m:r>
                    <m:r>
                      <a:rPr lang="en-US" sz="2000" i="1">
                        <a:latin typeface="Cambria Math"/>
                      </a:rPr>
                      <m:t>3</m:t>
                    </m:r>
                  </m:oMath>
                </a14:m>
                <a:endParaRPr lang="en-US" sz="2000" dirty="0" smtClean="0"/>
              </a:p>
              <a:p>
                <a:pPr marL="0" indent="0">
                  <a:buNone/>
                </a:pPr>
                <a:endParaRPr lang="en-US" sz="2200"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889"/>
                </a:stretch>
              </a:blipFill>
            </p:spPr>
            <p:txBody>
              <a:bodyPr/>
              <a:lstStyle/>
              <a:p>
                <a:r>
                  <a:rPr lang="en-US">
                    <a:noFill/>
                  </a:rPr>
                  <a:t> </a:t>
                </a:r>
              </a:p>
            </p:txBody>
          </p:sp>
        </mc:Fallback>
      </mc:AlternateContent>
    </p:spTree>
    <p:extLst>
      <p:ext uri="{BB962C8B-B14F-4D97-AF65-F5344CB8AC3E}">
        <p14:creationId xmlns:p14="http://schemas.microsoft.com/office/powerpoint/2010/main" xmlns="" val="12313974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5080" indent="0">
              <a:lnSpc>
                <a:spcPct val="100000"/>
              </a:lnSpc>
              <a:spcBef>
                <a:spcPts val="100"/>
              </a:spcBef>
              <a:buNone/>
            </a:pPr>
            <a:r>
              <a:rPr lang="en-US" sz="2000" dirty="0" smtClean="0">
                <a:latin typeface="Century Schoolbook"/>
                <a:cs typeface="Century Schoolbook"/>
              </a:rPr>
              <a:t>Q2: </a:t>
            </a:r>
            <a:r>
              <a:rPr lang="en-US" sz="2000" spc="-5" dirty="0">
                <a:latin typeface="Century Schoolbook"/>
                <a:cs typeface="Century Schoolbook"/>
              </a:rPr>
              <a:t>Calculate </a:t>
            </a:r>
            <a:r>
              <a:rPr lang="en-US" sz="2000" dirty="0">
                <a:latin typeface="Century Schoolbook"/>
                <a:cs typeface="Century Schoolbook"/>
              </a:rPr>
              <a:t>M.D. from Mean &amp; Median &amp;  coefficient of Mean Deviation from </a:t>
            </a:r>
            <a:r>
              <a:rPr lang="en-US" sz="2000" spc="-5" dirty="0">
                <a:latin typeface="Century Schoolbook"/>
                <a:cs typeface="Century Schoolbook"/>
              </a:rPr>
              <a:t>the</a:t>
            </a:r>
            <a:r>
              <a:rPr lang="en-US" sz="2000" spc="-185" dirty="0">
                <a:latin typeface="Century Schoolbook"/>
                <a:cs typeface="Century Schoolbook"/>
              </a:rPr>
              <a:t> </a:t>
            </a:r>
            <a:r>
              <a:rPr lang="en-US" sz="2000" dirty="0">
                <a:latin typeface="Century Schoolbook"/>
                <a:cs typeface="Century Schoolbook"/>
              </a:rPr>
              <a:t>following  </a:t>
            </a:r>
            <a:r>
              <a:rPr lang="en-US" sz="2000" spc="-5" dirty="0">
                <a:latin typeface="Century Schoolbook"/>
                <a:cs typeface="Century Schoolbook"/>
              </a:rPr>
              <a:t>data</a:t>
            </a:r>
            <a:r>
              <a:rPr lang="en-US" sz="2000" spc="-5" dirty="0" smtClean="0">
                <a:latin typeface="Century Schoolbook"/>
                <a:cs typeface="Century Schoolbook"/>
              </a:rPr>
              <a:t>:</a:t>
            </a:r>
          </a:p>
          <a:p>
            <a:pPr marL="0" marR="5080" indent="0">
              <a:lnSpc>
                <a:spcPct val="100000"/>
              </a:lnSpc>
              <a:spcBef>
                <a:spcPts val="100"/>
              </a:spcBef>
              <a:buNone/>
            </a:pPr>
            <a:endParaRPr lang="en-US" sz="2000" spc="-5" dirty="0">
              <a:latin typeface="Century Schoolbook"/>
              <a:cs typeface="Century Schoolbook"/>
            </a:endParaRPr>
          </a:p>
          <a:p>
            <a:pPr marL="0" marR="5080" indent="0">
              <a:lnSpc>
                <a:spcPct val="100000"/>
              </a:lnSpc>
              <a:spcBef>
                <a:spcPts val="100"/>
              </a:spcBef>
              <a:buNone/>
            </a:pPr>
            <a:endParaRPr lang="en-US" sz="2000" spc="-5" dirty="0" smtClean="0">
              <a:latin typeface="Century Schoolbook"/>
              <a:cs typeface="Century Schoolbook"/>
            </a:endParaRPr>
          </a:p>
          <a:p>
            <a:pPr marL="0" marR="5080" indent="0">
              <a:lnSpc>
                <a:spcPct val="100000"/>
              </a:lnSpc>
              <a:spcBef>
                <a:spcPts val="100"/>
              </a:spcBef>
              <a:buNone/>
            </a:pPr>
            <a:r>
              <a:rPr lang="en-US" sz="2000" dirty="0" smtClean="0"/>
              <a:t>Solution:</a:t>
            </a:r>
          </a:p>
          <a:p>
            <a:pPr marL="0" marR="5080" indent="0">
              <a:lnSpc>
                <a:spcPct val="100000"/>
              </a:lnSpc>
              <a:spcBef>
                <a:spcPts val="100"/>
              </a:spcBef>
              <a:buNone/>
            </a:pPr>
            <a:endParaRPr lang="en-US" sz="2000" dirty="0"/>
          </a:p>
        </p:txBody>
      </p:sp>
      <p:sp>
        <p:nvSpPr>
          <p:cNvPr id="4" name="Date Placeholder 3"/>
          <p:cNvSpPr>
            <a:spLocks noGrp="1"/>
          </p:cNvSpPr>
          <p:nvPr>
            <p:ph type="dt" sz="half" idx="10"/>
          </p:nvPr>
        </p:nvSpPr>
        <p:spPr/>
        <p:txBody>
          <a:bodyPr/>
          <a:lstStyle/>
          <a:p>
            <a:fld id="{B57C4448-E247-49DF-ADAC-56CCAFFBEECA}"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6624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2286000"/>
            <a:ext cx="6102350" cy="652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4095005544"/>
                  </p:ext>
                </p:extLst>
              </p:nvPr>
            </p:nvGraphicFramePr>
            <p:xfrm>
              <a:off x="540327" y="3276600"/>
              <a:ext cx="8527473" cy="4534028"/>
            </p:xfrm>
            <a:graphic>
              <a:graphicData uri="http://schemas.openxmlformats.org/drawingml/2006/table">
                <a:tbl>
                  <a:tblPr firstRow="1" bandRow="1">
                    <a:tableStyleId>{5C22544A-7EE6-4342-B048-85BDC9FD1C3A}</a:tableStyleId>
                  </a:tblPr>
                  <a:tblGrid>
                    <a:gridCol w="505095"/>
                    <a:gridCol w="478578"/>
                    <a:gridCol w="533400"/>
                    <a:gridCol w="1447800"/>
                    <a:gridCol w="1752600"/>
                    <a:gridCol w="685800"/>
                    <a:gridCol w="1371600"/>
                    <a:gridCol w="1752600"/>
                  </a:tblGrid>
                  <a:tr h="370840">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a:rPr lang="en-US" b="1" i="1"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𝟒𝟎</m:t>
                                    </m:r>
                                  </m:e>
                                </m:d>
                              </m:oMath>
                            </m:oMathPara>
                          </a14:m>
                          <a:endParaRPr lang="en-US" dirty="0"/>
                        </a:p>
                      </a:txBody>
                      <a:tcPr/>
                    </a:tc>
                    <a:tc>
                      <a:txBody>
                        <a:bodyPr/>
                        <a:lstStyle/>
                        <a:p>
                          <a:r>
                            <a:rPr lang="en-US" dirty="0" smtClean="0"/>
                            <a:t>f</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oMath>
                          </a14:m>
                          <a:endParaRPr lang="en-US" dirty="0"/>
                        </a:p>
                      </a:txBody>
                      <a:tcPr/>
                    </a:tc>
                    <a:tc>
                      <a:txBody>
                        <a:bodyPr/>
                        <a:lstStyle/>
                        <a:p>
                          <a:r>
                            <a:rPr lang="en-US" dirty="0" err="1" smtClean="0"/>
                            <a:t>Fx</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a:rPr lang="en-US" b="1" i="1"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𝟒𝟏</m:t>
                                    </m:r>
                                  </m:e>
                                </m:d>
                              </m:oMath>
                            </m:oMathPara>
                          </a14:m>
                          <a:endParaRPr lang="en-US" dirty="0"/>
                        </a:p>
                        <a:p>
                          <a:endParaRPr lang="en-US" dirty="0"/>
                        </a:p>
                      </a:txBody>
                      <a:tcPr/>
                    </a:tc>
                    <a:tc>
                      <a:txBody>
                        <a:bodyPr/>
                        <a:lstStyle/>
                        <a:p>
                          <a:r>
                            <a:rPr lang="en-US" dirty="0" smtClean="0"/>
                            <a:t>f</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oMath>
                          </a14:m>
                          <a:endParaRPr lang="en-US" dirty="0"/>
                        </a:p>
                      </a:txBody>
                      <a:tcPr/>
                    </a:tc>
                  </a:tr>
                  <a:tr h="370840">
                    <a:tc>
                      <a:txBody>
                        <a:bodyPr/>
                        <a:lstStyle/>
                        <a:p>
                          <a:r>
                            <a:rPr lang="en-US" dirty="0" smtClean="0"/>
                            <a:t>20</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20</a:t>
                          </a:r>
                          <a:endParaRPr lang="en-US" dirty="0"/>
                        </a:p>
                      </a:txBody>
                      <a:tcPr/>
                    </a:tc>
                    <a:tc>
                      <a:txBody>
                        <a:bodyPr/>
                        <a:lstStyle/>
                        <a:p>
                          <a:r>
                            <a:rPr lang="en-US" dirty="0" smtClean="0"/>
                            <a:t>160</a:t>
                          </a:r>
                          <a:endParaRPr lang="en-US" dirty="0"/>
                        </a:p>
                      </a:txBody>
                      <a:tcPr/>
                    </a:tc>
                    <a:tc>
                      <a:txBody>
                        <a:bodyPr/>
                        <a:lstStyle/>
                        <a:p>
                          <a:r>
                            <a:rPr lang="en-US" dirty="0" smtClean="0"/>
                            <a:t>160</a:t>
                          </a:r>
                          <a:endParaRPr lang="en-US" dirty="0"/>
                        </a:p>
                      </a:txBody>
                      <a:tcPr/>
                    </a:tc>
                    <a:tc>
                      <a:txBody>
                        <a:bodyPr/>
                        <a:lstStyle/>
                        <a:p>
                          <a:r>
                            <a:rPr lang="en-US" dirty="0" smtClean="0"/>
                            <a:t>21</a:t>
                          </a:r>
                          <a:endParaRPr lang="en-US" dirty="0"/>
                        </a:p>
                      </a:txBody>
                      <a:tcPr/>
                    </a:tc>
                    <a:tc>
                      <a:txBody>
                        <a:bodyPr/>
                        <a:lstStyle/>
                        <a:p>
                          <a:r>
                            <a:rPr lang="en-US" dirty="0" smtClean="0"/>
                            <a:t>168</a:t>
                          </a:r>
                          <a:endParaRPr lang="en-US" dirty="0"/>
                        </a:p>
                      </a:txBody>
                      <a:tcPr/>
                    </a:tc>
                  </a:tr>
                  <a:tr h="370840">
                    <a:tc>
                      <a:txBody>
                        <a:bodyPr/>
                        <a:lstStyle/>
                        <a:p>
                          <a:r>
                            <a:rPr lang="en-US" dirty="0" smtClean="0"/>
                            <a:t>30</a:t>
                          </a:r>
                          <a:endParaRPr lang="en-US" dirty="0"/>
                        </a:p>
                      </a:txBody>
                      <a:tcPr/>
                    </a:tc>
                    <a:tc>
                      <a:txBody>
                        <a:bodyPr/>
                        <a:lstStyle/>
                        <a:p>
                          <a:r>
                            <a:rPr lang="en-US" dirty="0" smtClean="0"/>
                            <a:t>12</a:t>
                          </a:r>
                          <a:endParaRPr lang="en-US" dirty="0"/>
                        </a:p>
                      </a:txBody>
                      <a:tcPr/>
                    </a:tc>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120</a:t>
                          </a:r>
                          <a:endParaRPr lang="en-US" dirty="0"/>
                        </a:p>
                      </a:txBody>
                      <a:tcPr/>
                    </a:tc>
                    <a:tc>
                      <a:txBody>
                        <a:bodyPr/>
                        <a:lstStyle/>
                        <a:p>
                          <a:r>
                            <a:rPr lang="en-US" dirty="0" smtClean="0"/>
                            <a:t>360</a:t>
                          </a:r>
                          <a:endParaRPr lang="en-US" dirty="0"/>
                        </a:p>
                      </a:txBody>
                      <a:tcPr/>
                    </a:tc>
                    <a:tc>
                      <a:txBody>
                        <a:bodyPr/>
                        <a:lstStyle/>
                        <a:p>
                          <a:r>
                            <a:rPr lang="en-US" dirty="0" smtClean="0"/>
                            <a:t>11</a:t>
                          </a:r>
                          <a:endParaRPr lang="en-US" dirty="0"/>
                        </a:p>
                      </a:txBody>
                      <a:tcPr/>
                    </a:tc>
                    <a:tc>
                      <a:txBody>
                        <a:bodyPr/>
                        <a:lstStyle/>
                        <a:p>
                          <a:r>
                            <a:rPr lang="en-US" dirty="0" smtClean="0"/>
                            <a:t>132</a:t>
                          </a:r>
                          <a:endParaRPr lang="en-US" dirty="0"/>
                        </a:p>
                      </a:txBody>
                      <a:tcPr/>
                    </a:tc>
                  </a:tr>
                  <a:tr h="370840">
                    <a:tc>
                      <a:txBody>
                        <a:bodyPr/>
                        <a:lstStyle/>
                        <a:p>
                          <a:r>
                            <a:rPr lang="en-US" dirty="0" smtClean="0"/>
                            <a:t>40</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800</a:t>
                          </a:r>
                          <a:endParaRPr lang="en-US" dirty="0"/>
                        </a:p>
                      </a:txBody>
                      <a:tcPr/>
                    </a:tc>
                    <a:tc>
                      <a:txBody>
                        <a:bodyPr/>
                        <a:lstStyle/>
                        <a:p>
                          <a:r>
                            <a:rPr lang="en-US" dirty="0" smtClean="0"/>
                            <a:t>1</a:t>
                          </a:r>
                          <a:endParaRPr lang="en-US" dirty="0"/>
                        </a:p>
                      </a:txBody>
                      <a:tcPr/>
                    </a:tc>
                    <a:tc>
                      <a:txBody>
                        <a:bodyPr/>
                        <a:lstStyle/>
                        <a:p>
                          <a:r>
                            <a:rPr lang="en-US" dirty="0" smtClean="0"/>
                            <a:t>20</a:t>
                          </a:r>
                          <a:endParaRPr lang="en-US" dirty="0"/>
                        </a:p>
                      </a:txBody>
                      <a:tcPr/>
                    </a:tc>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500</a:t>
                          </a:r>
                          <a:endParaRPr lang="en-US" dirty="0"/>
                        </a:p>
                      </a:txBody>
                      <a:tcPr/>
                    </a:tc>
                    <a:tc>
                      <a:txBody>
                        <a:bodyPr/>
                        <a:lstStyle/>
                        <a:p>
                          <a:r>
                            <a:rPr lang="en-US" dirty="0" smtClean="0"/>
                            <a:t>9</a:t>
                          </a:r>
                          <a:endParaRPr lang="en-US" dirty="0"/>
                        </a:p>
                      </a:txBody>
                      <a:tcPr/>
                    </a:tc>
                    <a:tc>
                      <a:txBody>
                        <a:bodyPr/>
                        <a:lstStyle/>
                        <a:p>
                          <a:r>
                            <a:rPr lang="en-US" dirty="0" smtClean="0"/>
                            <a:t>90</a:t>
                          </a:r>
                          <a:endParaRPr lang="en-US" dirty="0"/>
                        </a:p>
                      </a:txBody>
                      <a:tcPr/>
                    </a:tc>
                  </a:tr>
                  <a:tr h="370840">
                    <a:tc>
                      <a:txBody>
                        <a:bodyPr/>
                        <a:lstStyle/>
                        <a:p>
                          <a:r>
                            <a:rPr lang="en-US" dirty="0" smtClean="0"/>
                            <a:t>60</a:t>
                          </a:r>
                          <a:endParaRPr lang="en-US" dirty="0"/>
                        </a:p>
                      </a:txBody>
                      <a:tcPr/>
                    </a:tc>
                    <a:tc>
                      <a:txBody>
                        <a:bodyPr/>
                        <a:lstStyle/>
                        <a:p>
                          <a:r>
                            <a:rPr lang="en-US" dirty="0" smtClean="0"/>
                            <a:t>6</a:t>
                          </a:r>
                          <a:endParaRPr lang="en-US" dirty="0"/>
                        </a:p>
                      </a:txBody>
                      <a:tcPr/>
                    </a:tc>
                    <a:tc>
                      <a:txBody>
                        <a:bodyPr/>
                        <a:lstStyle/>
                        <a:p>
                          <a:r>
                            <a:rPr lang="en-US" dirty="0" smtClean="0"/>
                            <a:t>56</a:t>
                          </a:r>
                          <a:endParaRPr lang="en-US" dirty="0"/>
                        </a:p>
                      </a:txBody>
                      <a:tcPr/>
                    </a:tc>
                    <a:tc>
                      <a:txBody>
                        <a:bodyPr/>
                        <a:lstStyle/>
                        <a:p>
                          <a:r>
                            <a:rPr lang="en-US" dirty="0" smtClean="0"/>
                            <a:t>20</a:t>
                          </a:r>
                          <a:endParaRPr lang="en-US" dirty="0"/>
                        </a:p>
                      </a:txBody>
                      <a:tcPr/>
                    </a:tc>
                    <a:tc>
                      <a:txBody>
                        <a:bodyPr/>
                        <a:lstStyle/>
                        <a:p>
                          <a:r>
                            <a:rPr lang="en-US" dirty="0" smtClean="0"/>
                            <a:t>120</a:t>
                          </a:r>
                          <a:endParaRPr lang="en-US" dirty="0"/>
                        </a:p>
                      </a:txBody>
                      <a:tcPr/>
                    </a:tc>
                    <a:tc>
                      <a:txBody>
                        <a:bodyPr/>
                        <a:lstStyle/>
                        <a:p>
                          <a:r>
                            <a:rPr lang="en-US" dirty="0" smtClean="0"/>
                            <a:t>360</a:t>
                          </a:r>
                          <a:endParaRPr lang="en-US" dirty="0"/>
                        </a:p>
                      </a:txBody>
                      <a:tcPr/>
                    </a:tc>
                    <a:tc>
                      <a:txBody>
                        <a:bodyPr/>
                        <a:lstStyle/>
                        <a:p>
                          <a:r>
                            <a:rPr lang="en-US" dirty="0" smtClean="0"/>
                            <a:t>19</a:t>
                          </a:r>
                          <a:endParaRPr lang="en-US" dirty="0"/>
                        </a:p>
                      </a:txBody>
                      <a:tcPr/>
                    </a:tc>
                    <a:tc>
                      <a:txBody>
                        <a:bodyPr/>
                        <a:lstStyle/>
                        <a:p>
                          <a:r>
                            <a:rPr lang="en-US" dirty="0" smtClean="0"/>
                            <a:t>114</a:t>
                          </a:r>
                          <a:endParaRPr lang="en-US" dirty="0"/>
                        </a:p>
                      </a:txBody>
                      <a:tcPr/>
                    </a:tc>
                  </a:tr>
                  <a:tr h="370840">
                    <a:tc>
                      <a:txBody>
                        <a:bodyPr/>
                        <a:lstStyle/>
                        <a:p>
                          <a:r>
                            <a:rPr lang="en-US" dirty="0" smtClean="0"/>
                            <a:t>70</a:t>
                          </a:r>
                          <a:endParaRPr lang="en-US" dirty="0"/>
                        </a:p>
                      </a:txBody>
                      <a:tcPr/>
                    </a:tc>
                    <a:tc>
                      <a:txBody>
                        <a:bodyPr/>
                        <a:lstStyle/>
                        <a:p>
                          <a:r>
                            <a:rPr lang="en-US" dirty="0" smtClean="0"/>
                            <a:t>4</a:t>
                          </a:r>
                          <a:endParaRPr lang="en-US" dirty="0"/>
                        </a:p>
                      </a:txBody>
                      <a:tcPr/>
                    </a:tc>
                    <a:tc>
                      <a:txBody>
                        <a:bodyPr/>
                        <a:lstStyle/>
                        <a:p>
                          <a:r>
                            <a:rPr lang="en-US" dirty="0" smtClean="0"/>
                            <a:t>60</a:t>
                          </a:r>
                          <a:endParaRPr lang="en-US" dirty="0"/>
                        </a:p>
                      </a:txBody>
                      <a:tcPr/>
                    </a:tc>
                    <a:tc>
                      <a:txBody>
                        <a:bodyPr/>
                        <a:lstStyle/>
                        <a:p>
                          <a:r>
                            <a:rPr lang="en-US" dirty="0" smtClean="0"/>
                            <a:t>30</a:t>
                          </a:r>
                          <a:endParaRPr lang="en-US" dirty="0"/>
                        </a:p>
                      </a:txBody>
                      <a:tcPr/>
                    </a:tc>
                    <a:tc>
                      <a:txBody>
                        <a:bodyPr/>
                        <a:lstStyle/>
                        <a:p>
                          <a:r>
                            <a:rPr lang="en-US" dirty="0" smtClean="0"/>
                            <a:t>120</a:t>
                          </a:r>
                          <a:endParaRPr lang="en-US" dirty="0"/>
                        </a:p>
                      </a:txBody>
                      <a:tcPr/>
                    </a:tc>
                    <a:tc>
                      <a:txBody>
                        <a:bodyPr/>
                        <a:lstStyle/>
                        <a:p>
                          <a:r>
                            <a:rPr lang="en-US" dirty="0" smtClean="0"/>
                            <a:t>280</a:t>
                          </a:r>
                          <a:endParaRPr lang="en-US" dirty="0"/>
                        </a:p>
                      </a:txBody>
                      <a:tcPr/>
                    </a:tc>
                    <a:tc>
                      <a:txBody>
                        <a:bodyPr/>
                        <a:lstStyle/>
                        <a:p>
                          <a:r>
                            <a:rPr lang="en-US" dirty="0" smtClean="0"/>
                            <a:t>29</a:t>
                          </a:r>
                          <a:endParaRPr lang="en-US" dirty="0"/>
                        </a:p>
                      </a:txBody>
                      <a:tcPr/>
                    </a:tc>
                    <a:tc>
                      <a:txBody>
                        <a:bodyPr/>
                        <a:lstStyle/>
                        <a:p>
                          <a:r>
                            <a:rPr lang="en-US" dirty="0" smtClean="0"/>
                            <a:t>116</a:t>
                          </a:r>
                          <a:endParaRPr lang="en-US" dirty="0"/>
                        </a:p>
                      </a:txBody>
                      <a:tcPr/>
                    </a:tc>
                  </a:tr>
                  <a:tr h="370840">
                    <a:tc>
                      <a:txBody>
                        <a:bodyPr/>
                        <a:lstStyle/>
                        <a:p>
                          <a:endParaRPr lang="en-US"/>
                        </a:p>
                      </a:txBody>
                      <a:tcPr/>
                    </a:tc>
                    <a:tc>
                      <a:txBody>
                        <a:bodyPr/>
                        <a:lstStyle/>
                        <a:p>
                          <a:r>
                            <a:rPr lang="en-US" dirty="0" smtClean="0"/>
                            <a:t>N=60</a:t>
                          </a:r>
                          <a:endParaRPr lang="en-US" dirty="0"/>
                        </a:p>
                      </a:txBody>
                      <a:tcPr/>
                    </a:tc>
                    <a:tc>
                      <a:txBody>
                        <a:bodyPr/>
                        <a:lstStyle/>
                        <a:p>
                          <a:endParaRPr lang="en-US"/>
                        </a:p>
                      </a:txBody>
                      <a:tcPr/>
                    </a:tc>
                    <a:tc>
                      <a:txBody>
                        <a:bodyPr/>
                        <a:lstStyle/>
                        <a:p>
                          <a:endParaRPr lang="en-US"/>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m:rPr>
                                        <m:nor/>
                                      </m:rPr>
                                      <a:rPr lang="en-US" dirty="0" smtClean="0"/>
                                      <m:t>f</m:t>
                                    </m:r>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m:rPr>
                                        <m:nor/>
                                      </m:rPr>
                                      <a:rPr lang="en-US" dirty="0"/>
                                      <m:t> </m:t>
                                    </m:r>
                                    <m:r>
                                      <a:rPr lang="en-US" b="0" i="1" dirty="0" smtClean="0">
                                        <a:latin typeface="Cambria Math"/>
                                      </a:rPr>
                                      <m:t>=</m:t>
                                    </m:r>
                                    <m:r>
                                      <a:rPr lang="en-US" b="0" i="1" dirty="0" smtClean="0">
                                        <a:latin typeface="Cambria Math"/>
                                      </a:rPr>
                                      <m:t>620</m:t>
                                    </m:r>
                                  </m:e>
                                </m:nary>
                              </m:oMath>
                            </m:oMathPara>
                          </a14:m>
                          <a:endParaRPr lang="en-US" dirty="0"/>
                        </a:p>
                      </a:txBody>
                      <a:tcPr/>
                    </a:tc>
                    <a:tc>
                      <a:txBody>
                        <a:bodyPr/>
                        <a:lstStyle/>
                        <a:p>
                          <a:r>
                            <a:rPr lang="en-US" dirty="0" smtClean="0"/>
                            <a:t>2460</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m:rPr>
                                        <m:nor/>
                                      </m:rPr>
                                      <a:rPr lang="en-US" dirty="0" smtClean="0"/>
                                      <m:t>f</m:t>
                                    </m:r>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a:rPr lang="en-US" b="0" i="1" dirty="0" smtClean="0">
                                        <a:latin typeface="Cambria Math"/>
                                      </a:rPr>
                                      <m:t>=</m:t>
                                    </m:r>
                                    <m:r>
                                      <a:rPr lang="en-US" b="0" i="1" dirty="0" smtClean="0">
                                        <a:latin typeface="Cambria Math"/>
                                      </a:rPr>
                                      <m:t>640</m:t>
                                    </m:r>
                                  </m:e>
                                </m:nary>
                              </m:oMath>
                            </m:oMathPara>
                          </a14:m>
                          <a:endParaRPr lang="en-US" dirty="0"/>
                        </a:p>
                        <a:p>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635676347"/>
                  </p:ext>
                </p:extLst>
              </p:nvPr>
            </p:nvGraphicFramePr>
            <p:xfrm>
              <a:off x="540327" y="3276600"/>
              <a:ext cx="8527473" cy="4534028"/>
            </p:xfrm>
            <a:graphic>
              <a:graphicData uri="http://schemas.openxmlformats.org/drawingml/2006/table">
                <a:tbl>
                  <a:tblPr firstRow="1" bandRow="1">
                    <a:tableStyleId>{5C22544A-7EE6-4342-B048-85BDC9FD1C3A}</a:tableStyleId>
                  </a:tblPr>
                  <a:tblGrid>
                    <a:gridCol w="505095"/>
                    <a:gridCol w="478578"/>
                    <a:gridCol w="533400"/>
                    <a:gridCol w="1447800"/>
                    <a:gridCol w="1752600"/>
                    <a:gridCol w="685800"/>
                    <a:gridCol w="1371600"/>
                    <a:gridCol w="1752600"/>
                  </a:tblGrid>
                  <a:tr h="908114">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c>
                      <a:txBody>
                        <a:bodyPr/>
                        <a:lstStyle/>
                        <a:p>
                          <a:endParaRPr lang="en-US"/>
                        </a:p>
                      </a:txBody>
                      <a:tcPr>
                        <a:blipFill rotWithShape="1">
                          <a:blip r:embed="rId4"/>
                          <a:stretch>
                            <a:fillRect l="-105485" t="-3356" r="-385232" b="-399329"/>
                          </a:stretch>
                        </a:blipFill>
                      </a:tcPr>
                    </a:tc>
                    <a:tc>
                      <a:txBody>
                        <a:bodyPr/>
                        <a:lstStyle/>
                        <a:p>
                          <a:endParaRPr lang="en-US"/>
                        </a:p>
                      </a:txBody>
                      <a:tcPr>
                        <a:blipFill rotWithShape="1">
                          <a:blip r:embed="rId4"/>
                          <a:stretch>
                            <a:fillRect l="-169097" t="-3356" r="-217014" b="-399329"/>
                          </a:stretch>
                        </a:blipFill>
                      </a:tcPr>
                    </a:tc>
                    <a:tc>
                      <a:txBody>
                        <a:bodyPr/>
                        <a:lstStyle/>
                        <a:p>
                          <a:r>
                            <a:rPr lang="en-US" dirty="0" err="1" smtClean="0"/>
                            <a:t>Fx</a:t>
                          </a:r>
                          <a:endParaRPr lang="en-US" dirty="0"/>
                        </a:p>
                      </a:txBody>
                      <a:tcPr/>
                    </a:tc>
                    <a:tc>
                      <a:txBody>
                        <a:bodyPr/>
                        <a:lstStyle/>
                        <a:p>
                          <a:endParaRPr lang="en-US"/>
                        </a:p>
                      </a:txBody>
                      <a:tcPr>
                        <a:blipFill rotWithShape="1">
                          <a:blip r:embed="rId4"/>
                          <a:stretch>
                            <a:fillRect l="-394222" t="-3356" r="-128000" b="-399329"/>
                          </a:stretch>
                        </a:blipFill>
                      </a:tcPr>
                    </a:tc>
                    <a:tc>
                      <a:txBody>
                        <a:bodyPr/>
                        <a:lstStyle/>
                        <a:p>
                          <a:endParaRPr lang="en-US"/>
                        </a:p>
                      </a:txBody>
                      <a:tcPr>
                        <a:blipFill rotWithShape="1">
                          <a:blip r:embed="rId4"/>
                          <a:stretch>
                            <a:fillRect l="-386111" t="-3356" b="-399329"/>
                          </a:stretch>
                        </a:blipFill>
                      </a:tcPr>
                    </a:tc>
                  </a:tr>
                  <a:tr h="370840">
                    <a:tc>
                      <a:txBody>
                        <a:bodyPr/>
                        <a:lstStyle/>
                        <a:p>
                          <a:r>
                            <a:rPr lang="en-US" dirty="0" smtClean="0"/>
                            <a:t>20</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20</a:t>
                          </a:r>
                          <a:endParaRPr lang="en-US" dirty="0"/>
                        </a:p>
                      </a:txBody>
                      <a:tcPr/>
                    </a:tc>
                    <a:tc>
                      <a:txBody>
                        <a:bodyPr/>
                        <a:lstStyle/>
                        <a:p>
                          <a:r>
                            <a:rPr lang="en-US" dirty="0" smtClean="0"/>
                            <a:t>160</a:t>
                          </a:r>
                          <a:endParaRPr lang="en-US" dirty="0"/>
                        </a:p>
                      </a:txBody>
                      <a:tcPr/>
                    </a:tc>
                    <a:tc>
                      <a:txBody>
                        <a:bodyPr/>
                        <a:lstStyle/>
                        <a:p>
                          <a:r>
                            <a:rPr lang="en-US" dirty="0" smtClean="0"/>
                            <a:t>160</a:t>
                          </a:r>
                          <a:endParaRPr lang="en-US" dirty="0"/>
                        </a:p>
                      </a:txBody>
                      <a:tcPr/>
                    </a:tc>
                    <a:tc>
                      <a:txBody>
                        <a:bodyPr/>
                        <a:lstStyle/>
                        <a:p>
                          <a:r>
                            <a:rPr lang="en-US" dirty="0" smtClean="0"/>
                            <a:t>21</a:t>
                          </a:r>
                          <a:endParaRPr lang="en-US" dirty="0"/>
                        </a:p>
                      </a:txBody>
                      <a:tcPr/>
                    </a:tc>
                    <a:tc>
                      <a:txBody>
                        <a:bodyPr/>
                        <a:lstStyle/>
                        <a:p>
                          <a:r>
                            <a:rPr lang="en-US" dirty="0" smtClean="0"/>
                            <a:t>168</a:t>
                          </a:r>
                          <a:endParaRPr lang="en-US" dirty="0"/>
                        </a:p>
                      </a:txBody>
                      <a:tcPr/>
                    </a:tc>
                  </a:tr>
                  <a:tr h="370840">
                    <a:tc>
                      <a:txBody>
                        <a:bodyPr/>
                        <a:lstStyle/>
                        <a:p>
                          <a:r>
                            <a:rPr lang="en-US" dirty="0" smtClean="0"/>
                            <a:t>30</a:t>
                          </a:r>
                          <a:endParaRPr lang="en-US" dirty="0"/>
                        </a:p>
                      </a:txBody>
                      <a:tcPr/>
                    </a:tc>
                    <a:tc>
                      <a:txBody>
                        <a:bodyPr/>
                        <a:lstStyle/>
                        <a:p>
                          <a:r>
                            <a:rPr lang="en-US" dirty="0" smtClean="0"/>
                            <a:t>12</a:t>
                          </a:r>
                          <a:endParaRPr lang="en-US" dirty="0"/>
                        </a:p>
                      </a:txBody>
                      <a:tcPr/>
                    </a:tc>
                    <a:tc>
                      <a:txBody>
                        <a:bodyPr/>
                        <a:lstStyle/>
                        <a:p>
                          <a:r>
                            <a:rPr lang="en-US" dirty="0" smtClean="0"/>
                            <a:t>20</a:t>
                          </a:r>
                          <a:endParaRPr lang="en-US" dirty="0"/>
                        </a:p>
                      </a:txBody>
                      <a:tcPr/>
                    </a:tc>
                    <a:tc>
                      <a:txBody>
                        <a:bodyPr/>
                        <a:lstStyle/>
                        <a:p>
                          <a:r>
                            <a:rPr lang="en-US" dirty="0" smtClean="0"/>
                            <a:t>10</a:t>
                          </a:r>
                          <a:endParaRPr lang="en-US" dirty="0"/>
                        </a:p>
                      </a:txBody>
                      <a:tcPr/>
                    </a:tc>
                    <a:tc>
                      <a:txBody>
                        <a:bodyPr/>
                        <a:lstStyle/>
                        <a:p>
                          <a:r>
                            <a:rPr lang="en-US" dirty="0" smtClean="0"/>
                            <a:t>120</a:t>
                          </a:r>
                          <a:endParaRPr lang="en-US" dirty="0"/>
                        </a:p>
                      </a:txBody>
                      <a:tcPr/>
                    </a:tc>
                    <a:tc>
                      <a:txBody>
                        <a:bodyPr/>
                        <a:lstStyle/>
                        <a:p>
                          <a:r>
                            <a:rPr lang="en-US" dirty="0" smtClean="0"/>
                            <a:t>360</a:t>
                          </a:r>
                          <a:endParaRPr lang="en-US" dirty="0"/>
                        </a:p>
                      </a:txBody>
                      <a:tcPr/>
                    </a:tc>
                    <a:tc>
                      <a:txBody>
                        <a:bodyPr/>
                        <a:lstStyle/>
                        <a:p>
                          <a:r>
                            <a:rPr lang="en-US" dirty="0" smtClean="0"/>
                            <a:t>11</a:t>
                          </a:r>
                          <a:endParaRPr lang="en-US" dirty="0"/>
                        </a:p>
                      </a:txBody>
                      <a:tcPr/>
                    </a:tc>
                    <a:tc>
                      <a:txBody>
                        <a:bodyPr/>
                        <a:lstStyle/>
                        <a:p>
                          <a:r>
                            <a:rPr lang="en-US" dirty="0" smtClean="0"/>
                            <a:t>132</a:t>
                          </a:r>
                          <a:endParaRPr lang="en-US" dirty="0"/>
                        </a:p>
                      </a:txBody>
                      <a:tcPr/>
                    </a:tc>
                  </a:tr>
                  <a:tr h="370840">
                    <a:tc>
                      <a:txBody>
                        <a:bodyPr/>
                        <a:lstStyle/>
                        <a:p>
                          <a:r>
                            <a:rPr lang="en-US" dirty="0" smtClean="0"/>
                            <a:t>40</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800</a:t>
                          </a:r>
                          <a:endParaRPr lang="en-US" dirty="0"/>
                        </a:p>
                      </a:txBody>
                      <a:tcPr/>
                    </a:tc>
                    <a:tc>
                      <a:txBody>
                        <a:bodyPr/>
                        <a:lstStyle/>
                        <a:p>
                          <a:r>
                            <a:rPr lang="en-US" dirty="0" smtClean="0"/>
                            <a:t>1</a:t>
                          </a:r>
                          <a:endParaRPr lang="en-US" dirty="0"/>
                        </a:p>
                      </a:txBody>
                      <a:tcPr/>
                    </a:tc>
                    <a:tc>
                      <a:txBody>
                        <a:bodyPr/>
                        <a:lstStyle/>
                        <a:p>
                          <a:r>
                            <a:rPr lang="en-US" dirty="0" smtClean="0"/>
                            <a:t>20</a:t>
                          </a:r>
                          <a:endParaRPr lang="en-US" dirty="0"/>
                        </a:p>
                      </a:txBody>
                      <a:tcPr/>
                    </a:tc>
                  </a:tr>
                  <a:tr h="370840">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50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500</a:t>
                          </a:r>
                          <a:endParaRPr lang="en-US" dirty="0"/>
                        </a:p>
                      </a:txBody>
                      <a:tcPr/>
                    </a:tc>
                    <a:tc>
                      <a:txBody>
                        <a:bodyPr/>
                        <a:lstStyle/>
                        <a:p>
                          <a:r>
                            <a:rPr lang="en-US" dirty="0" smtClean="0"/>
                            <a:t>9</a:t>
                          </a:r>
                          <a:endParaRPr lang="en-US" dirty="0"/>
                        </a:p>
                      </a:txBody>
                      <a:tcPr/>
                    </a:tc>
                    <a:tc>
                      <a:txBody>
                        <a:bodyPr/>
                        <a:lstStyle/>
                        <a:p>
                          <a:r>
                            <a:rPr lang="en-US" dirty="0" smtClean="0"/>
                            <a:t>90</a:t>
                          </a:r>
                          <a:endParaRPr lang="en-US" dirty="0"/>
                        </a:p>
                      </a:txBody>
                      <a:tcPr/>
                    </a:tc>
                  </a:tr>
                  <a:tr h="370840">
                    <a:tc>
                      <a:txBody>
                        <a:bodyPr/>
                        <a:lstStyle/>
                        <a:p>
                          <a:r>
                            <a:rPr lang="en-US" dirty="0" smtClean="0"/>
                            <a:t>60</a:t>
                          </a:r>
                          <a:endParaRPr lang="en-US" dirty="0"/>
                        </a:p>
                      </a:txBody>
                      <a:tcPr/>
                    </a:tc>
                    <a:tc>
                      <a:txBody>
                        <a:bodyPr/>
                        <a:lstStyle/>
                        <a:p>
                          <a:r>
                            <a:rPr lang="en-US" dirty="0" smtClean="0"/>
                            <a:t>6</a:t>
                          </a:r>
                          <a:endParaRPr lang="en-US" dirty="0"/>
                        </a:p>
                      </a:txBody>
                      <a:tcPr/>
                    </a:tc>
                    <a:tc>
                      <a:txBody>
                        <a:bodyPr/>
                        <a:lstStyle/>
                        <a:p>
                          <a:r>
                            <a:rPr lang="en-US" dirty="0" smtClean="0"/>
                            <a:t>56</a:t>
                          </a:r>
                          <a:endParaRPr lang="en-US" dirty="0"/>
                        </a:p>
                      </a:txBody>
                      <a:tcPr/>
                    </a:tc>
                    <a:tc>
                      <a:txBody>
                        <a:bodyPr/>
                        <a:lstStyle/>
                        <a:p>
                          <a:r>
                            <a:rPr lang="en-US" dirty="0" smtClean="0"/>
                            <a:t>20</a:t>
                          </a:r>
                          <a:endParaRPr lang="en-US" dirty="0"/>
                        </a:p>
                      </a:txBody>
                      <a:tcPr/>
                    </a:tc>
                    <a:tc>
                      <a:txBody>
                        <a:bodyPr/>
                        <a:lstStyle/>
                        <a:p>
                          <a:r>
                            <a:rPr lang="en-US" dirty="0" smtClean="0"/>
                            <a:t>120</a:t>
                          </a:r>
                          <a:endParaRPr lang="en-US" dirty="0"/>
                        </a:p>
                      </a:txBody>
                      <a:tcPr/>
                    </a:tc>
                    <a:tc>
                      <a:txBody>
                        <a:bodyPr/>
                        <a:lstStyle/>
                        <a:p>
                          <a:r>
                            <a:rPr lang="en-US" dirty="0" smtClean="0"/>
                            <a:t>360</a:t>
                          </a:r>
                          <a:endParaRPr lang="en-US" dirty="0"/>
                        </a:p>
                      </a:txBody>
                      <a:tcPr/>
                    </a:tc>
                    <a:tc>
                      <a:txBody>
                        <a:bodyPr/>
                        <a:lstStyle/>
                        <a:p>
                          <a:r>
                            <a:rPr lang="en-US" dirty="0" smtClean="0"/>
                            <a:t>19</a:t>
                          </a:r>
                          <a:endParaRPr lang="en-US" dirty="0"/>
                        </a:p>
                      </a:txBody>
                      <a:tcPr/>
                    </a:tc>
                    <a:tc>
                      <a:txBody>
                        <a:bodyPr/>
                        <a:lstStyle/>
                        <a:p>
                          <a:r>
                            <a:rPr lang="en-US" dirty="0" smtClean="0"/>
                            <a:t>114</a:t>
                          </a:r>
                          <a:endParaRPr lang="en-US" dirty="0"/>
                        </a:p>
                      </a:txBody>
                      <a:tcPr/>
                    </a:tc>
                  </a:tr>
                  <a:tr h="370840">
                    <a:tc>
                      <a:txBody>
                        <a:bodyPr/>
                        <a:lstStyle/>
                        <a:p>
                          <a:r>
                            <a:rPr lang="en-US" dirty="0" smtClean="0"/>
                            <a:t>70</a:t>
                          </a:r>
                          <a:endParaRPr lang="en-US" dirty="0"/>
                        </a:p>
                      </a:txBody>
                      <a:tcPr/>
                    </a:tc>
                    <a:tc>
                      <a:txBody>
                        <a:bodyPr/>
                        <a:lstStyle/>
                        <a:p>
                          <a:r>
                            <a:rPr lang="en-US" dirty="0" smtClean="0"/>
                            <a:t>4</a:t>
                          </a:r>
                          <a:endParaRPr lang="en-US" dirty="0"/>
                        </a:p>
                      </a:txBody>
                      <a:tcPr/>
                    </a:tc>
                    <a:tc>
                      <a:txBody>
                        <a:bodyPr/>
                        <a:lstStyle/>
                        <a:p>
                          <a:r>
                            <a:rPr lang="en-US" dirty="0" smtClean="0"/>
                            <a:t>60</a:t>
                          </a:r>
                          <a:endParaRPr lang="en-US" dirty="0"/>
                        </a:p>
                      </a:txBody>
                      <a:tcPr/>
                    </a:tc>
                    <a:tc>
                      <a:txBody>
                        <a:bodyPr/>
                        <a:lstStyle/>
                        <a:p>
                          <a:r>
                            <a:rPr lang="en-US" dirty="0" smtClean="0"/>
                            <a:t>30</a:t>
                          </a:r>
                          <a:endParaRPr lang="en-US" dirty="0"/>
                        </a:p>
                      </a:txBody>
                      <a:tcPr/>
                    </a:tc>
                    <a:tc>
                      <a:txBody>
                        <a:bodyPr/>
                        <a:lstStyle/>
                        <a:p>
                          <a:r>
                            <a:rPr lang="en-US" dirty="0" smtClean="0"/>
                            <a:t>120</a:t>
                          </a:r>
                          <a:endParaRPr lang="en-US" dirty="0"/>
                        </a:p>
                      </a:txBody>
                      <a:tcPr/>
                    </a:tc>
                    <a:tc>
                      <a:txBody>
                        <a:bodyPr/>
                        <a:lstStyle/>
                        <a:p>
                          <a:r>
                            <a:rPr lang="en-US" dirty="0" smtClean="0"/>
                            <a:t>280</a:t>
                          </a:r>
                          <a:endParaRPr lang="en-US" dirty="0"/>
                        </a:p>
                      </a:txBody>
                      <a:tcPr/>
                    </a:tc>
                    <a:tc>
                      <a:txBody>
                        <a:bodyPr/>
                        <a:lstStyle/>
                        <a:p>
                          <a:r>
                            <a:rPr lang="en-US" dirty="0" smtClean="0"/>
                            <a:t>29</a:t>
                          </a:r>
                          <a:endParaRPr lang="en-US" dirty="0"/>
                        </a:p>
                      </a:txBody>
                      <a:tcPr/>
                    </a:tc>
                    <a:tc>
                      <a:txBody>
                        <a:bodyPr/>
                        <a:lstStyle/>
                        <a:p>
                          <a:r>
                            <a:rPr lang="en-US" dirty="0" smtClean="0"/>
                            <a:t>116</a:t>
                          </a:r>
                          <a:endParaRPr lang="en-US" dirty="0"/>
                        </a:p>
                      </a:txBody>
                      <a:tcPr/>
                    </a:tc>
                  </a:tr>
                  <a:tr h="1030034">
                    <a:tc>
                      <a:txBody>
                        <a:bodyPr/>
                        <a:lstStyle/>
                        <a:p>
                          <a:endParaRPr lang="en-US"/>
                        </a:p>
                      </a:txBody>
                      <a:tcPr/>
                    </a:tc>
                    <a:tc>
                      <a:txBody>
                        <a:bodyPr/>
                        <a:lstStyle/>
                        <a:p>
                          <a:r>
                            <a:rPr lang="en-US" dirty="0" smtClean="0"/>
                            <a:t>N=60</a:t>
                          </a:r>
                          <a:endParaRPr lang="en-US" dirty="0"/>
                        </a:p>
                      </a:txBody>
                      <a:tcPr/>
                    </a:tc>
                    <a:tc>
                      <a:txBody>
                        <a:bodyPr/>
                        <a:lstStyle/>
                        <a:p>
                          <a:endParaRPr lang="en-US"/>
                        </a:p>
                      </a:txBody>
                      <a:tcPr/>
                    </a:tc>
                    <a:tc>
                      <a:txBody>
                        <a:bodyPr/>
                        <a:lstStyle/>
                        <a:p>
                          <a:endParaRPr lang="en-US"/>
                        </a:p>
                      </a:txBody>
                      <a:tcPr/>
                    </a:tc>
                    <a:tc>
                      <a:txBody>
                        <a:bodyPr/>
                        <a:lstStyle/>
                        <a:p>
                          <a:endParaRPr lang="en-US"/>
                        </a:p>
                      </a:txBody>
                      <a:tcPr>
                        <a:blipFill rotWithShape="1">
                          <a:blip r:embed="rId4"/>
                          <a:stretch>
                            <a:fillRect l="-169097" t="-306509" r="-217014" b="-36686"/>
                          </a:stretch>
                        </a:blipFill>
                      </a:tcPr>
                    </a:tc>
                    <a:tc>
                      <a:txBody>
                        <a:bodyPr/>
                        <a:lstStyle/>
                        <a:p>
                          <a:r>
                            <a:rPr lang="en-US" dirty="0" smtClean="0"/>
                            <a:t>2460</a:t>
                          </a:r>
                          <a:endParaRPr lang="en-US" dirty="0"/>
                        </a:p>
                      </a:txBody>
                      <a:tcPr/>
                    </a:tc>
                    <a:tc>
                      <a:txBody>
                        <a:bodyPr/>
                        <a:lstStyle/>
                        <a:p>
                          <a:endParaRPr lang="en-US" dirty="0"/>
                        </a:p>
                      </a:txBody>
                      <a:tcPr/>
                    </a:tc>
                    <a:tc>
                      <a:txBody>
                        <a:bodyPr/>
                        <a:lstStyle/>
                        <a:p>
                          <a:endParaRPr lang="en-US"/>
                        </a:p>
                      </a:txBody>
                      <a:tcPr>
                        <a:blipFill rotWithShape="1">
                          <a:blip r:embed="rId4"/>
                          <a:stretch>
                            <a:fillRect l="-386111" t="-306509" b="-36686"/>
                          </a:stretch>
                        </a:blipFill>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xmlns="" val="7475234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FCCDD4-8BE5-4095-897A-2D1D3DFC7C01}"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9" name="Content Placeholder 8"/>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𝑀</m:t>
                      </m:r>
                      <m:r>
                        <a:rPr lang="en-US" sz="2200" b="0" i="1" smtClean="0">
                          <a:latin typeface="Cambria Math"/>
                        </a:rPr>
                        <m:t>=</m:t>
                      </m:r>
                      <m:r>
                        <a:rPr lang="en-US" sz="2200" b="0" i="1" smtClean="0">
                          <a:latin typeface="Cambria Math"/>
                        </a:rPr>
                        <m:t>𝑆𝑖𝑧𝑒</m:t>
                      </m:r>
                      <m:r>
                        <a:rPr lang="en-US" sz="2200" b="0" i="1" smtClean="0">
                          <a:latin typeface="Cambria Math"/>
                        </a:rPr>
                        <m:t> </m:t>
                      </m:r>
                      <m:r>
                        <a:rPr lang="en-US" sz="2200" b="0" i="1" smtClean="0">
                          <a:latin typeface="Cambria Math"/>
                        </a:rPr>
                        <m:t>𝑜𝑓</m:t>
                      </m:r>
                      <m:r>
                        <a:rPr lang="en-US" sz="2200" b="0" i="1" smtClean="0">
                          <a:latin typeface="Cambria Math"/>
                        </a:rPr>
                        <m:t> </m:t>
                      </m:r>
                      <m:d>
                        <m:dPr>
                          <m:ctrlPr>
                            <a:rPr lang="en-US" sz="2200" b="0" i="1" smtClean="0">
                              <a:latin typeface="Cambria Math"/>
                            </a:rPr>
                          </m:ctrlPr>
                        </m:dPr>
                        <m:e>
                          <m:f>
                            <m:fPr>
                              <m:ctrlPr>
                                <a:rPr lang="en-US" sz="2200" b="0" i="1" smtClean="0">
                                  <a:latin typeface="Cambria Math"/>
                                </a:rPr>
                              </m:ctrlPr>
                            </m:fPr>
                            <m:num>
                              <m:r>
                                <a:rPr lang="en-US" sz="2200" b="0" i="1" smtClean="0">
                                  <a:latin typeface="Cambria Math"/>
                                </a:rPr>
                                <m:t>𝑁</m:t>
                              </m:r>
                              <m:r>
                                <a:rPr lang="en-US" sz="2200" b="0" i="1" smtClean="0">
                                  <a:latin typeface="Cambria Math"/>
                                </a:rPr>
                                <m:t>+</m:t>
                              </m:r>
                              <m:r>
                                <a:rPr lang="en-US" sz="2200" b="0" i="1" smtClean="0">
                                  <a:latin typeface="Cambria Math"/>
                                </a:rPr>
                                <m:t>1</m:t>
                              </m:r>
                            </m:num>
                            <m:den>
                              <m:r>
                                <a:rPr lang="en-US" sz="2200" b="0" i="1" smtClean="0">
                                  <a:latin typeface="Cambria Math"/>
                                </a:rPr>
                                <m:t>2</m:t>
                              </m:r>
                            </m:den>
                          </m:f>
                        </m:e>
                      </m:d>
                      <m:r>
                        <a:rPr lang="en-US" sz="2200" b="0" i="1" smtClean="0">
                          <a:latin typeface="Cambria Math"/>
                        </a:rPr>
                        <m:t>𝑡</m:t>
                      </m:r>
                      <m:r>
                        <a:rPr lang="en-US" sz="2200" b="0" i="1" smtClean="0">
                          <a:latin typeface="Cambria Math"/>
                        </a:rPr>
                        <m:t>h</m:t>
                      </m:r>
                      <m:r>
                        <a:rPr lang="en-US" sz="2200" b="0" i="1" smtClean="0">
                          <a:latin typeface="Cambria Math"/>
                        </a:rPr>
                        <m:t> </m:t>
                      </m:r>
                      <m:r>
                        <a:rPr lang="en-US" sz="2200" b="0" i="1" smtClean="0">
                          <a:latin typeface="Cambria Math"/>
                        </a:rPr>
                        <m:t>𝑖𝑡𝑒𝑚</m:t>
                      </m:r>
                      <m:r>
                        <a:rPr lang="en-US" sz="2200" b="0" i="1" smtClean="0">
                          <a:latin typeface="Cambria Math"/>
                        </a:rPr>
                        <m:t>=</m:t>
                      </m:r>
                      <m:r>
                        <a:rPr lang="en-US" sz="2200" i="1">
                          <a:latin typeface="Cambria Math"/>
                        </a:rPr>
                        <m:t>𝑆𝑖𝑧𝑒</m:t>
                      </m:r>
                      <m:r>
                        <a:rPr lang="en-US" sz="2200" i="1">
                          <a:latin typeface="Cambria Math"/>
                        </a:rPr>
                        <m:t> </m:t>
                      </m:r>
                      <m:r>
                        <a:rPr lang="en-US" sz="2200" i="1">
                          <a:latin typeface="Cambria Math"/>
                        </a:rPr>
                        <m:t>𝑜𝑓</m:t>
                      </m:r>
                      <m:r>
                        <a:rPr lang="en-US" sz="2200" i="1">
                          <a:latin typeface="Cambria Math"/>
                        </a:rPr>
                        <m:t> </m:t>
                      </m:r>
                      <m:d>
                        <m:dPr>
                          <m:ctrlPr>
                            <a:rPr lang="en-US" sz="2200" i="1">
                              <a:latin typeface="Cambria Math"/>
                            </a:rPr>
                          </m:ctrlPr>
                        </m:dPr>
                        <m:e>
                          <m:f>
                            <m:fPr>
                              <m:ctrlPr>
                                <a:rPr lang="en-US" sz="2200" i="1">
                                  <a:latin typeface="Cambria Math"/>
                                </a:rPr>
                              </m:ctrlPr>
                            </m:fPr>
                            <m:num>
                              <m:r>
                                <a:rPr lang="en-US" sz="2200" b="0" i="1" smtClean="0">
                                  <a:latin typeface="Cambria Math"/>
                                </a:rPr>
                                <m:t>60</m:t>
                              </m:r>
                              <m:r>
                                <a:rPr lang="en-US" sz="2200" i="1">
                                  <a:latin typeface="Cambria Math"/>
                                </a:rPr>
                                <m:t>+</m:t>
                              </m:r>
                              <m:r>
                                <a:rPr lang="en-US" sz="2200" i="1">
                                  <a:latin typeface="Cambria Math"/>
                                </a:rPr>
                                <m:t>1</m:t>
                              </m:r>
                            </m:num>
                            <m:den>
                              <m:r>
                                <a:rPr lang="en-US" sz="2200" i="1">
                                  <a:latin typeface="Cambria Math"/>
                                </a:rPr>
                                <m:t>2</m:t>
                              </m:r>
                            </m:den>
                          </m:f>
                        </m:e>
                      </m:d>
                      <m:r>
                        <a:rPr lang="en-US" sz="2200" i="1">
                          <a:latin typeface="Cambria Math"/>
                        </a:rPr>
                        <m:t>𝑡</m:t>
                      </m:r>
                      <m:r>
                        <a:rPr lang="en-US" sz="2200" i="1">
                          <a:latin typeface="Cambria Math"/>
                        </a:rPr>
                        <m:t>h</m:t>
                      </m:r>
                      <m:r>
                        <a:rPr lang="en-US" sz="2200" i="1">
                          <a:latin typeface="Cambria Math"/>
                        </a:rPr>
                        <m:t> </m:t>
                      </m:r>
                      <m:r>
                        <a:rPr lang="en-US" sz="2200" i="1">
                          <a:latin typeface="Cambria Math"/>
                        </a:rPr>
                        <m:t>𝑖𝑡𝑒𝑚</m:t>
                      </m:r>
                      <m:r>
                        <a:rPr lang="en-US" sz="2200" i="1">
                          <a:latin typeface="Cambria Math"/>
                        </a:rPr>
                        <m:t>=</m:t>
                      </m:r>
                      <m:r>
                        <a:rPr lang="en-US" sz="2200" b="0" i="1" smtClean="0">
                          <a:latin typeface="Cambria Math"/>
                        </a:rPr>
                        <m:t>40</m:t>
                      </m:r>
                    </m:oMath>
                  </m:oMathPara>
                </a14:m>
                <a:endParaRPr lang="en-US" sz="2200" b="0" dirty="0" smtClean="0"/>
              </a:p>
              <a:p>
                <a:pPr marL="0" indent="0">
                  <a:buNone/>
                </a:pPr>
                <a:r>
                  <a:rPr lang="en-US" sz="2400" dirty="0"/>
                  <a:t>M.D from Median</a:t>
                </a:r>
                <a14:m>
                  <m:oMath xmlns:m="http://schemas.openxmlformats.org/officeDocument/2006/math">
                    <m:r>
                      <a:rPr lang="en-US" sz="2400" i="1">
                        <a:latin typeface="Cambria Math"/>
                      </a:rPr>
                      <m:t>=</m:t>
                    </m:r>
                    <m:f>
                      <m:fPr>
                        <m:ctrlPr>
                          <a:rPr lang="en-US" sz="2400" i="1">
                            <a:latin typeface="Cambria Math"/>
                          </a:rPr>
                        </m:ctrlPr>
                      </m:fPr>
                      <m:num>
                        <m:nary>
                          <m:naryPr>
                            <m:chr m:val="∑"/>
                            <m:subHide m:val="on"/>
                            <m:supHide m:val="on"/>
                            <m:ctrlPr>
                              <a:rPr lang="en-US" sz="2400" i="1">
                                <a:latin typeface="Cambria Math"/>
                              </a:rPr>
                            </m:ctrlPr>
                          </m:naryPr>
                          <m:sub/>
                          <m:sup/>
                          <m:e>
                            <m:r>
                              <a:rPr lang="en-US" sz="2400" b="0" i="1" smtClean="0">
                                <a:latin typeface="Cambria Math"/>
                              </a:rPr>
                              <m:t>𝑓</m:t>
                            </m:r>
                            <m:d>
                              <m:dPr>
                                <m:begChr m:val="|"/>
                                <m:endChr m:val="|"/>
                                <m:ctrlPr>
                                  <a:rPr lang="en-US" sz="2400" i="1">
                                    <a:latin typeface="Cambria Math"/>
                                  </a:rPr>
                                </m:ctrlPr>
                              </m:dPr>
                              <m:e>
                                <m:sSub>
                                  <m:sSubPr>
                                    <m:ctrlPr>
                                      <a:rPr lang="en-US" sz="2400" i="1">
                                        <a:latin typeface="Cambria Math"/>
                                      </a:rPr>
                                    </m:ctrlPr>
                                  </m:sSubPr>
                                  <m:e>
                                    <m:r>
                                      <a:rPr lang="en-US" sz="2400" b="1" i="1">
                                        <a:latin typeface="Cambria Math"/>
                                      </a:rPr>
                                      <m:t>𝒅</m:t>
                                    </m:r>
                                  </m:e>
                                  <m:sub>
                                    <m:r>
                                      <a:rPr lang="en-US" sz="2400" b="1" i="1">
                                        <a:latin typeface="Cambria Math"/>
                                      </a:rPr>
                                      <m:t>𝒎</m:t>
                                    </m:r>
                                  </m:sub>
                                </m:sSub>
                              </m:e>
                            </m:d>
                            <m:r>
                              <m:rPr>
                                <m:nor/>
                              </m:rPr>
                              <a:rPr lang="en-US" sz="2400" dirty="0"/>
                              <m:t> </m:t>
                            </m:r>
                          </m:e>
                        </m:nary>
                      </m:num>
                      <m:den>
                        <m:r>
                          <a:rPr lang="en-US" sz="2400" b="0" i="1" dirty="0" smtClean="0">
                            <a:latin typeface="Cambria Math"/>
                          </a:rPr>
                          <m:t>𝑁</m:t>
                        </m:r>
                      </m:den>
                    </m:f>
                    <m:r>
                      <a:rPr lang="en-US" sz="2400" i="1">
                        <a:latin typeface="Cambria Math"/>
                      </a:rPr>
                      <m:t>=</m:t>
                    </m:r>
                    <m:f>
                      <m:fPr>
                        <m:ctrlPr>
                          <a:rPr lang="en-US" sz="2400" i="1">
                            <a:latin typeface="Cambria Math"/>
                          </a:rPr>
                        </m:ctrlPr>
                      </m:fPr>
                      <m:num>
                        <m:r>
                          <a:rPr lang="en-US" sz="2400" b="0" i="1" smtClean="0">
                            <a:latin typeface="Cambria Math"/>
                          </a:rPr>
                          <m:t>620</m:t>
                        </m:r>
                      </m:num>
                      <m:den>
                        <m:r>
                          <a:rPr lang="en-US" sz="2400" b="0" i="1" smtClean="0">
                            <a:latin typeface="Cambria Math"/>
                          </a:rPr>
                          <m:t>60</m:t>
                        </m:r>
                      </m:den>
                    </m:f>
                    <m:r>
                      <a:rPr lang="en-US" sz="2400" i="1">
                        <a:latin typeface="Cambria Math"/>
                      </a:rPr>
                      <m:t>=</m:t>
                    </m:r>
                    <m:r>
                      <a:rPr lang="en-US" sz="2400" i="1">
                        <a:latin typeface="Cambria Math"/>
                      </a:rPr>
                      <m:t>1</m:t>
                    </m:r>
                    <m:r>
                      <a:rPr lang="en-US" sz="2400" b="0" i="1" smtClean="0">
                        <a:latin typeface="Cambria Math"/>
                      </a:rPr>
                      <m:t>0</m:t>
                    </m:r>
                    <m:r>
                      <a:rPr lang="en-US" sz="2400" b="0" i="1" smtClean="0">
                        <a:latin typeface="Cambria Math"/>
                      </a:rPr>
                      <m:t>.</m:t>
                    </m:r>
                    <m:r>
                      <a:rPr lang="en-US" sz="2400" b="0" i="1" smtClean="0">
                        <a:latin typeface="Cambria Math"/>
                      </a:rPr>
                      <m:t>33</m:t>
                    </m:r>
                  </m:oMath>
                </a14:m>
                <a:endParaRPr lang="en-US" sz="2400" dirty="0"/>
              </a:p>
              <a:p>
                <a:pPr marL="0" indent="0">
                  <a:buNone/>
                </a:pPr>
                <a:r>
                  <a:rPr lang="en-US" sz="2400" dirty="0"/>
                  <a:t>Coefficient of </a:t>
                </a:r>
                <a14:m>
                  <m:oMath xmlns:m="http://schemas.openxmlformats.org/officeDocument/2006/math">
                    <m:sSub>
                      <m:sSubPr>
                        <m:ctrlPr>
                          <a:rPr lang="en-US" sz="2400" i="1">
                            <a:latin typeface="Cambria Math"/>
                          </a:rPr>
                        </m:ctrlPr>
                      </m:sSubPr>
                      <m:e>
                        <m:r>
                          <a:rPr lang="en-US" sz="2400" i="1">
                            <a:latin typeface="Cambria Math"/>
                          </a:rPr>
                          <m:t>𝑀</m:t>
                        </m:r>
                        <m:r>
                          <a:rPr lang="en-US" sz="2400" i="1">
                            <a:latin typeface="Cambria Math"/>
                          </a:rPr>
                          <m:t>.</m:t>
                        </m:r>
                        <m:r>
                          <a:rPr lang="en-US" sz="2400" i="1">
                            <a:latin typeface="Cambria Math"/>
                          </a:rPr>
                          <m:t>𝐷</m:t>
                        </m:r>
                        <m:r>
                          <a:rPr lang="en-US" sz="2400" i="1">
                            <a:latin typeface="Cambria Math"/>
                          </a:rPr>
                          <m:t>.</m:t>
                        </m:r>
                      </m:e>
                      <m:sub>
                        <m:r>
                          <a:rPr lang="en-US" sz="2400" i="1">
                            <a:latin typeface="Cambria Math"/>
                          </a:rPr>
                          <m:t>𝑀</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𝑀</m:t>
                            </m:r>
                            <m:r>
                              <a:rPr lang="en-US" sz="2400" i="1">
                                <a:latin typeface="Cambria Math"/>
                              </a:rPr>
                              <m:t>.</m:t>
                            </m:r>
                            <m:r>
                              <a:rPr lang="en-US" sz="2400" i="1">
                                <a:latin typeface="Cambria Math"/>
                              </a:rPr>
                              <m:t>𝐷</m:t>
                            </m:r>
                            <m:r>
                              <a:rPr lang="en-US" sz="2400" i="1">
                                <a:latin typeface="Cambria Math"/>
                              </a:rPr>
                              <m:t>.</m:t>
                            </m:r>
                          </m:e>
                          <m:sub>
                            <m:r>
                              <a:rPr lang="en-US" sz="2400" i="1">
                                <a:latin typeface="Cambria Math"/>
                              </a:rPr>
                              <m:t>𝑀</m:t>
                            </m:r>
                          </m:sub>
                        </m:sSub>
                      </m:num>
                      <m:den>
                        <m:r>
                          <a:rPr lang="en-US" sz="2400" i="1">
                            <a:latin typeface="Cambria Math"/>
                          </a:rPr>
                          <m:t>𝑀</m:t>
                        </m:r>
                      </m:den>
                    </m:f>
                    <m:r>
                      <a:rPr lang="en-US" sz="2400" i="1">
                        <a:latin typeface="Cambria Math"/>
                      </a:rPr>
                      <m:t>=</m:t>
                    </m:r>
                    <m:f>
                      <m:fPr>
                        <m:ctrlPr>
                          <a:rPr lang="en-US" sz="2400" i="1">
                            <a:latin typeface="Cambria Math"/>
                          </a:rPr>
                        </m:ctrlPr>
                      </m:fPr>
                      <m:num>
                        <m:r>
                          <a:rPr lang="en-US" sz="2400" i="1">
                            <a:latin typeface="Cambria Math"/>
                          </a:rPr>
                          <m:t>1</m:t>
                        </m:r>
                        <m:r>
                          <a:rPr lang="en-US" sz="2400" b="0" i="1" smtClean="0">
                            <a:latin typeface="Cambria Math"/>
                          </a:rPr>
                          <m:t>0</m:t>
                        </m:r>
                        <m:r>
                          <a:rPr lang="en-US" sz="2400" i="1">
                            <a:latin typeface="Cambria Math"/>
                          </a:rPr>
                          <m:t>.</m:t>
                        </m:r>
                        <m:r>
                          <a:rPr lang="en-US" sz="2400" b="0" i="1" smtClean="0">
                            <a:latin typeface="Cambria Math"/>
                          </a:rPr>
                          <m:t>33</m:t>
                        </m:r>
                      </m:num>
                      <m:den>
                        <m:r>
                          <a:rPr lang="en-US" sz="2400" i="1">
                            <a:latin typeface="Cambria Math"/>
                          </a:rPr>
                          <m:t>40</m:t>
                        </m:r>
                      </m:den>
                    </m:f>
                    <m:r>
                      <a:rPr lang="en-US" sz="2400" i="1">
                        <a:latin typeface="Cambria Math"/>
                      </a:rPr>
                      <m:t>=</m:t>
                    </m:r>
                    <m:r>
                      <a:rPr lang="en-US" sz="2400" i="1">
                        <a:latin typeface="Cambria Math"/>
                      </a:rPr>
                      <m:t>0</m:t>
                    </m:r>
                    <m:r>
                      <a:rPr lang="en-US" sz="2400" i="1">
                        <a:latin typeface="Cambria Math"/>
                      </a:rPr>
                      <m:t>.</m:t>
                    </m:r>
                    <m:r>
                      <a:rPr lang="en-US" sz="2400" b="0" i="1" smtClean="0">
                        <a:latin typeface="Cambria Math"/>
                      </a:rPr>
                      <m:t>258</m:t>
                    </m:r>
                  </m:oMath>
                </a14:m>
                <a:endParaRPr lang="en-US" sz="2400" dirty="0" smtClean="0"/>
              </a:p>
              <a:p>
                <a:pPr marL="0" indent="0">
                  <a:buNone/>
                </a:pPr>
                <a:r>
                  <a:rPr lang="en-US" sz="2400" dirty="0" smtClean="0"/>
                  <a:t>Mean</a:t>
                </a:r>
                <a14:m>
                  <m:oMath xmlns:m="http://schemas.openxmlformats.org/officeDocument/2006/math">
                    <m:acc>
                      <m:accPr>
                        <m:chr m:val="̅"/>
                        <m:ctrlPr>
                          <a:rPr lang="en-US" sz="2400" b="0" i="1" smtClean="0">
                            <a:latin typeface="Cambria Math"/>
                          </a:rPr>
                        </m:ctrlPr>
                      </m:accPr>
                      <m:e>
                        <m:r>
                          <a:rPr lang="en-US" sz="2400" b="0" i="1" smtClean="0">
                            <a:latin typeface="Cambria Math"/>
                          </a:rPr>
                          <m:t>𝑥</m:t>
                        </m:r>
                      </m:e>
                    </m:acc>
                    <m:r>
                      <a:rPr lang="en-US" sz="2400" b="0" i="0" smtClean="0">
                        <a:latin typeface="Cambria Math"/>
                      </a:rPr>
                      <m:t>=</m:t>
                    </m:r>
                    <m:f>
                      <m:fPr>
                        <m:ctrlPr>
                          <a:rPr lang="en-US" sz="2400" i="1" smtClean="0">
                            <a:latin typeface="Cambria Math"/>
                          </a:rPr>
                        </m:ctrlPr>
                      </m:fPr>
                      <m:num>
                        <m:nary>
                          <m:naryPr>
                            <m:chr m:val="∑"/>
                            <m:subHide m:val="on"/>
                            <m:supHide m:val="on"/>
                            <m:ctrlPr>
                              <a:rPr lang="en-US" sz="2400" i="1" smtClean="0">
                                <a:latin typeface="Cambria Math"/>
                              </a:rPr>
                            </m:ctrlPr>
                          </m:naryPr>
                          <m:sub/>
                          <m:sup/>
                          <m:e>
                            <m:r>
                              <a:rPr lang="en-US" sz="2400" b="0" i="1" smtClean="0">
                                <a:latin typeface="Cambria Math"/>
                              </a:rPr>
                              <m:t>𝑓𝑥</m:t>
                            </m:r>
                          </m:e>
                        </m:nary>
                      </m:num>
                      <m:den>
                        <m:r>
                          <a:rPr lang="en-US" sz="2400" b="0" i="1" smtClean="0">
                            <a:latin typeface="Cambria Math"/>
                          </a:rPr>
                          <m:t>𝑁</m:t>
                        </m:r>
                      </m:den>
                    </m:f>
                    <m:r>
                      <a:rPr lang="en-US" sz="2400" b="0" i="1" smtClean="0">
                        <a:latin typeface="Cambria Math"/>
                      </a:rPr>
                      <m:t>=</m:t>
                    </m:r>
                    <m:f>
                      <m:fPr>
                        <m:ctrlPr>
                          <a:rPr lang="en-US" sz="2400" b="0" i="1" smtClean="0">
                            <a:latin typeface="Cambria Math"/>
                          </a:rPr>
                        </m:ctrlPr>
                      </m:fPr>
                      <m:num>
                        <m:r>
                          <a:rPr lang="en-US" sz="2400" b="0" i="1" smtClean="0">
                            <a:latin typeface="Cambria Math"/>
                          </a:rPr>
                          <m:t>2460</m:t>
                        </m:r>
                      </m:num>
                      <m:den>
                        <m:r>
                          <a:rPr lang="en-US" sz="2400" b="0" i="1" smtClean="0">
                            <a:latin typeface="Cambria Math"/>
                          </a:rPr>
                          <m:t>60</m:t>
                        </m:r>
                      </m:den>
                    </m:f>
                    <m:r>
                      <a:rPr lang="en-US" sz="2400" b="0" i="1" smtClean="0">
                        <a:latin typeface="Cambria Math"/>
                      </a:rPr>
                      <m:t>=</m:t>
                    </m:r>
                    <m:r>
                      <a:rPr lang="en-US" sz="2400" b="0" i="1" smtClean="0">
                        <a:latin typeface="Cambria Math"/>
                      </a:rPr>
                      <m:t>41</m:t>
                    </m:r>
                  </m:oMath>
                </a14:m>
                <a:endParaRPr lang="en-US" sz="2400" dirty="0" smtClean="0"/>
              </a:p>
              <a:p>
                <a:pPr marL="0" indent="0">
                  <a:buNone/>
                </a:pPr>
                <a:r>
                  <a:rPr lang="en-US" sz="2200" dirty="0"/>
                  <a:t>M.D from Mean</a:t>
                </a:r>
                <a14:m>
                  <m:oMath xmlns:m="http://schemas.openxmlformats.org/officeDocument/2006/math">
                    <m:r>
                      <a:rPr lang="en-US" sz="2400" i="1">
                        <a:latin typeface="Cambria Math"/>
                      </a:rPr>
                      <m:t>=</m:t>
                    </m:r>
                    <m:f>
                      <m:fPr>
                        <m:ctrlPr>
                          <a:rPr lang="en-US" sz="2400" i="1">
                            <a:latin typeface="Cambria Math"/>
                          </a:rPr>
                        </m:ctrlPr>
                      </m:fPr>
                      <m:num>
                        <m:nary>
                          <m:naryPr>
                            <m:chr m:val="∑"/>
                            <m:subHide m:val="on"/>
                            <m:supHide m:val="on"/>
                            <m:ctrlPr>
                              <a:rPr lang="en-US" sz="2400" i="1">
                                <a:latin typeface="Cambria Math"/>
                              </a:rPr>
                            </m:ctrlPr>
                          </m:naryPr>
                          <m:sub/>
                          <m:sup/>
                          <m:e>
                            <m:r>
                              <a:rPr lang="en-US" sz="2400" b="0" i="1" smtClean="0">
                                <a:latin typeface="Cambria Math"/>
                              </a:rPr>
                              <m:t>𝑓</m:t>
                            </m:r>
                            <m:d>
                              <m:dPr>
                                <m:begChr m:val="|"/>
                                <m:endChr m:val="|"/>
                                <m:ctrlPr>
                                  <a:rPr lang="en-US" sz="2400" i="1">
                                    <a:latin typeface="Cambria Math"/>
                                  </a:rPr>
                                </m:ctrlPr>
                              </m:dPr>
                              <m:e>
                                <m:sSub>
                                  <m:sSubPr>
                                    <m:ctrlPr>
                                      <a:rPr lang="en-US" sz="2400" i="1">
                                        <a:latin typeface="Cambria Math"/>
                                      </a:rPr>
                                    </m:ctrlPr>
                                  </m:sSubPr>
                                  <m:e>
                                    <m:r>
                                      <a:rPr lang="en-US" sz="2400" b="1" i="1">
                                        <a:latin typeface="Cambria Math"/>
                                      </a:rPr>
                                      <m:t>𝒅</m:t>
                                    </m:r>
                                  </m:e>
                                  <m:sub>
                                    <m:acc>
                                      <m:accPr>
                                        <m:chr m:val="̅"/>
                                        <m:ctrlPr>
                                          <a:rPr lang="en-US" sz="2400" i="1">
                                            <a:latin typeface="Cambria Math"/>
                                          </a:rPr>
                                        </m:ctrlPr>
                                      </m:accPr>
                                      <m:e>
                                        <m:r>
                                          <a:rPr lang="en-US" sz="2400" b="1" i="1">
                                            <a:latin typeface="Cambria Math"/>
                                          </a:rPr>
                                          <m:t>𝒙</m:t>
                                        </m:r>
                                      </m:e>
                                    </m:acc>
                                  </m:sub>
                                </m:sSub>
                              </m:e>
                            </m:d>
                            <m:r>
                              <m:rPr>
                                <m:nor/>
                              </m:rPr>
                              <a:rPr lang="en-US" sz="2400" dirty="0"/>
                              <m:t> </m:t>
                            </m:r>
                          </m:e>
                        </m:nary>
                      </m:num>
                      <m:den>
                        <m:r>
                          <a:rPr lang="en-US" sz="2400" b="0" i="1" dirty="0" smtClean="0">
                            <a:latin typeface="Cambria Math"/>
                          </a:rPr>
                          <m:t>𝑁</m:t>
                        </m:r>
                      </m:den>
                    </m:f>
                    <m:r>
                      <a:rPr lang="en-US" sz="2400" i="1">
                        <a:latin typeface="Cambria Math"/>
                      </a:rPr>
                      <m:t>=</m:t>
                    </m:r>
                    <m:f>
                      <m:fPr>
                        <m:ctrlPr>
                          <a:rPr lang="en-US" sz="2400" i="1">
                            <a:latin typeface="Cambria Math"/>
                          </a:rPr>
                        </m:ctrlPr>
                      </m:fPr>
                      <m:num>
                        <m:r>
                          <a:rPr lang="en-US" sz="2400" i="1">
                            <a:latin typeface="Cambria Math"/>
                          </a:rPr>
                          <m:t>6</m:t>
                        </m:r>
                        <m:r>
                          <a:rPr lang="en-US" sz="2400" b="0" i="1" smtClean="0">
                            <a:latin typeface="Cambria Math"/>
                          </a:rPr>
                          <m:t>4</m:t>
                        </m:r>
                        <m:r>
                          <a:rPr lang="en-US" sz="2400" i="1">
                            <a:latin typeface="Cambria Math"/>
                          </a:rPr>
                          <m:t>0</m:t>
                        </m:r>
                      </m:num>
                      <m:den>
                        <m:r>
                          <a:rPr lang="en-US" sz="2400" b="0" i="1" smtClean="0">
                            <a:latin typeface="Cambria Math"/>
                          </a:rPr>
                          <m:t>60</m:t>
                        </m:r>
                      </m:den>
                    </m:f>
                    <m:r>
                      <a:rPr lang="en-US" sz="2400" i="1">
                        <a:latin typeface="Cambria Math"/>
                      </a:rPr>
                      <m:t>=</m:t>
                    </m:r>
                    <m:r>
                      <a:rPr lang="en-US" sz="2400" i="1">
                        <a:latin typeface="Cambria Math"/>
                      </a:rPr>
                      <m:t>10</m:t>
                    </m:r>
                    <m:r>
                      <a:rPr lang="en-US" sz="2400" i="1">
                        <a:latin typeface="Cambria Math"/>
                      </a:rPr>
                      <m:t>.</m:t>
                    </m:r>
                    <m:r>
                      <a:rPr lang="en-US" sz="2400" b="0" i="1" smtClean="0">
                        <a:latin typeface="Cambria Math"/>
                      </a:rPr>
                      <m:t>6</m:t>
                    </m:r>
                    <m:r>
                      <a:rPr lang="en-US" sz="2400" i="1">
                        <a:latin typeface="Cambria Math"/>
                      </a:rPr>
                      <m:t>7</m:t>
                    </m:r>
                  </m:oMath>
                </a14:m>
                <a:endParaRPr lang="en-US" sz="2200" dirty="0"/>
              </a:p>
              <a:p>
                <a:pPr marL="0" indent="0">
                  <a:buNone/>
                </a:pPr>
                <a:r>
                  <a:rPr lang="en-US" sz="2200" dirty="0"/>
                  <a:t>Coefficient of </a:t>
                </a:r>
                <a14:m>
                  <m:oMath xmlns:m="http://schemas.openxmlformats.org/officeDocument/2006/math">
                    <m:sSub>
                      <m:sSubPr>
                        <m:ctrlPr>
                          <a:rPr lang="en-US" sz="2200" i="1">
                            <a:latin typeface="Cambria Math"/>
                          </a:rPr>
                        </m:ctrlPr>
                      </m:sSubPr>
                      <m:e>
                        <m:r>
                          <a:rPr lang="en-US" sz="2200" i="1">
                            <a:latin typeface="Cambria Math"/>
                          </a:rPr>
                          <m:t>𝑀</m:t>
                        </m:r>
                        <m:r>
                          <a:rPr lang="en-US" sz="2200" i="1">
                            <a:latin typeface="Cambria Math"/>
                          </a:rPr>
                          <m:t>.</m:t>
                        </m:r>
                        <m:r>
                          <a:rPr lang="en-US" sz="2200" i="1">
                            <a:latin typeface="Cambria Math"/>
                          </a:rPr>
                          <m:t>𝐷</m:t>
                        </m:r>
                        <m:r>
                          <a:rPr lang="en-US" sz="2200" i="1">
                            <a:latin typeface="Cambria Math"/>
                          </a:rPr>
                          <m:t>.</m:t>
                        </m:r>
                      </m:e>
                      <m:sub>
                        <m:acc>
                          <m:accPr>
                            <m:chr m:val="̅"/>
                            <m:ctrlPr>
                              <a:rPr lang="en-US" sz="2200" i="1">
                                <a:latin typeface="Cambria Math"/>
                              </a:rPr>
                            </m:ctrlPr>
                          </m:accPr>
                          <m:e>
                            <m:r>
                              <a:rPr lang="en-US" sz="2200" i="1">
                                <a:latin typeface="Cambria Math"/>
                              </a:rPr>
                              <m:t>𝑥</m:t>
                            </m:r>
                          </m:e>
                        </m:acc>
                      </m:sub>
                    </m:sSub>
                    <m:r>
                      <a:rPr lang="en-US" sz="2200" i="1">
                        <a:latin typeface="Cambria Math"/>
                      </a:rPr>
                      <m:t>=</m:t>
                    </m:r>
                    <m:f>
                      <m:fPr>
                        <m:ctrlPr>
                          <a:rPr lang="en-US" sz="2200" i="1">
                            <a:latin typeface="Cambria Math"/>
                          </a:rPr>
                        </m:ctrlPr>
                      </m:fPr>
                      <m:num>
                        <m:sSub>
                          <m:sSubPr>
                            <m:ctrlPr>
                              <a:rPr lang="en-US" sz="2200" i="1">
                                <a:latin typeface="Cambria Math"/>
                              </a:rPr>
                            </m:ctrlPr>
                          </m:sSubPr>
                          <m:e>
                            <m:r>
                              <a:rPr lang="en-US" sz="2200" i="1">
                                <a:latin typeface="Cambria Math"/>
                              </a:rPr>
                              <m:t>𝑀</m:t>
                            </m:r>
                            <m:r>
                              <a:rPr lang="en-US" sz="2200" i="1">
                                <a:latin typeface="Cambria Math"/>
                              </a:rPr>
                              <m:t>.</m:t>
                            </m:r>
                            <m:r>
                              <a:rPr lang="en-US" sz="2200" i="1">
                                <a:latin typeface="Cambria Math"/>
                              </a:rPr>
                              <m:t>𝐷</m:t>
                            </m:r>
                            <m:r>
                              <a:rPr lang="en-US" sz="2200" i="1">
                                <a:latin typeface="Cambria Math"/>
                              </a:rPr>
                              <m:t>.</m:t>
                            </m:r>
                          </m:e>
                          <m:sub>
                            <m:acc>
                              <m:accPr>
                                <m:chr m:val="̅"/>
                                <m:ctrlPr>
                                  <a:rPr lang="en-US" sz="2200" i="1">
                                    <a:latin typeface="Cambria Math"/>
                                  </a:rPr>
                                </m:ctrlPr>
                              </m:accPr>
                              <m:e>
                                <m:r>
                                  <a:rPr lang="en-US" sz="2200" i="1">
                                    <a:latin typeface="Cambria Math"/>
                                  </a:rPr>
                                  <m:t>𝑥</m:t>
                                </m:r>
                              </m:e>
                            </m:acc>
                          </m:sub>
                        </m:sSub>
                      </m:num>
                      <m:den>
                        <m:acc>
                          <m:accPr>
                            <m:chr m:val="̅"/>
                            <m:ctrlPr>
                              <a:rPr lang="en-US" sz="2200" i="1" spc="-5">
                                <a:latin typeface="Cambria Math"/>
                              </a:rPr>
                            </m:ctrlPr>
                          </m:accPr>
                          <m:e>
                            <m:r>
                              <a:rPr lang="en-US" sz="2200" i="1" spc="-5">
                                <a:latin typeface="Cambria Math"/>
                              </a:rPr>
                              <m:t>𝑥</m:t>
                            </m:r>
                          </m:e>
                        </m:acc>
                      </m:den>
                    </m:f>
                    <m:r>
                      <a:rPr lang="en-US" sz="2200" i="1">
                        <a:latin typeface="Cambria Math"/>
                      </a:rPr>
                      <m:t>=</m:t>
                    </m:r>
                    <m:f>
                      <m:fPr>
                        <m:ctrlPr>
                          <a:rPr lang="en-US" sz="2200" i="1">
                            <a:latin typeface="Cambria Math"/>
                          </a:rPr>
                        </m:ctrlPr>
                      </m:fPr>
                      <m:num>
                        <m:r>
                          <a:rPr lang="en-US" sz="2200" i="1">
                            <a:latin typeface="Cambria Math"/>
                          </a:rPr>
                          <m:t>1</m:t>
                        </m:r>
                        <m:r>
                          <a:rPr lang="en-US" sz="2200" b="0" i="1" smtClean="0">
                            <a:latin typeface="Cambria Math"/>
                          </a:rPr>
                          <m:t>0</m:t>
                        </m:r>
                        <m:r>
                          <a:rPr lang="en-US" sz="2200" i="1">
                            <a:latin typeface="Cambria Math"/>
                          </a:rPr>
                          <m:t>.</m:t>
                        </m:r>
                        <m:r>
                          <a:rPr lang="en-US" sz="2200" b="0" i="1" smtClean="0">
                            <a:latin typeface="Cambria Math"/>
                          </a:rPr>
                          <m:t>6</m:t>
                        </m:r>
                        <m:r>
                          <a:rPr lang="en-US" sz="2200" i="1">
                            <a:latin typeface="Cambria Math"/>
                          </a:rPr>
                          <m:t>7</m:t>
                        </m:r>
                      </m:num>
                      <m:den>
                        <m:r>
                          <a:rPr lang="en-US" sz="2200" i="1">
                            <a:latin typeface="Cambria Math"/>
                          </a:rPr>
                          <m:t>4</m:t>
                        </m:r>
                        <m:r>
                          <a:rPr lang="en-US" sz="2200" b="0" i="1" smtClean="0">
                            <a:latin typeface="Cambria Math"/>
                          </a:rPr>
                          <m:t>1</m:t>
                        </m:r>
                      </m:den>
                    </m:f>
                    <m:r>
                      <a:rPr lang="en-US" sz="2200" i="1">
                        <a:latin typeface="Cambria Math"/>
                      </a:rPr>
                      <m:t>=</m:t>
                    </m:r>
                    <m:r>
                      <a:rPr lang="en-US" sz="2200" i="1">
                        <a:latin typeface="Cambria Math"/>
                      </a:rPr>
                      <m:t>0</m:t>
                    </m:r>
                    <m:r>
                      <a:rPr lang="en-US" sz="2200" i="1">
                        <a:latin typeface="Cambria Math"/>
                      </a:rPr>
                      <m:t>.</m:t>
                    </m:r>
                    <m:r>
                      <a:rPr lang="en-US" sz="2200" b="0" i="1" smtClean="0">
                        <a:latin typeface="Cambria Math"/>
                      </a:rPr>
                      <m:t>26</m:t>
                    </m:r>
                  </m:oMath>
                </a14:m>
                <a:endParaRPr lang="en-US" sz="2200" dirty="0"/>
              </a:p>
              <a:p>
                <a:pPr marL="0" indent="0">
                  <a:buNone/>
                </a:pPr>
                <a:endParaRPr lang="en-US" sz="2400" dirty="0"/>
              </a:p>
              <a:p>
                <a:pPr marL="0" indent="0">
                  <a:buNone/>
                </a:pPr>
                <a:endParaRPr lang="en-US" sz="2200" dirty="0"/>
              </a:p>
              <a:p>
                <a:pPr marL="0" indent="0">
                  <a:buNone/>
                </a:pPr>
                <a:endParaRPr lang="en-US" sz="2200"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1111" b="-18329"/>
                </a:stretch>
              </a:blipFill>
            </p:spPr>
            <p:txBody>
              <a:bodyPr/>
              <a:lstStyle/>
              <a:p>
                <a:r>
                  <a:rPr lang="en-US">
                    <a:noFill/>
                  </a:rPr>
                  <a:t> </a:t>
                </a:r>
              </a:p>
            </p:txBody>
          </p:sp>
        </mc:Fallback>
      </mc:AlternateContent>
    </p:spTree>
    <p:extLst>
      <p:ext uri="{BB962C8B-B14F-4D97-AF65-F5344CB8AC3E}">
        <p14:creationId xmlns:p14="http://schemas.microsoft.com/office/powerpoint/2010/main" xmlns="" val="25958331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marR="5080" indent="0">
              <a:lnSpc>
                <a:spcPct val="100000"/>
              </a:lnSpc>
              <a:spcBef>
                <a:spcPts val="100"/>
              </a:spcBef>
              <a:buNone/>
            </a:pPr>
            <a:r>
              <a:rPr lang="en-US" sz="2000" dirty="0" smtClean="0">
                <a:latin typeface="Century Schoolbook"/>
                <a:cs typeface="Century Schoolbook"/>
              </a:rPr>
              <a:t>Q3: </a:t>
            </a:r>
            <a:r>
              <a:rPr lang="en-US" sz="2000" spc="-5" dirty="0">
                <a:latin typeface="Century Schoolbook"/>
                <a:cs typeface="Century Schoolbook"/>
              </a:rPr>
              <a:t>Calculate </a:t>
            </a:r>
            <a:r>
              <a:rPr lang="en-US" sz="2000" dirty="0">
                <a:latin typeface="Century Schoolbook"/>
                <a:cs typeface="Century Schoolbook"/>
              </a:rPr>
              <a:t>M.D. from Mean </a:t>
            </a:r>
            <a:r>
              <a:rPr lang="en-US" sz="2000" dirty="0" smtClean="0">
                <a:latin typeface="Century Schoolbook"/>
                <a:cs typeface="Century Schoolbook"/>
              </a:rPr>
              <a:t> </a:t>
            </a:r>
            <a:r>
              <a:rPr lang="en-US" sz="2000" dirty="0">
                <a:latin typeface="Century Schoolbook"/>
                <a:cs typeface="Century Schoolbook"/>
              </a:rPr>
              <a:t>&amp;  coefficient of Mean Deviation from </a:t>
            </a:r>
            <a:r>
              <a:rPr lang="en-US" sz="2000" spc="-5" dirty="0">
                <a:latin typeface="Century Schoolbook"/>
                <a:cs typeface="Century Schoolbook"/>
              </a:rPr>
              <a:t>the</a:t>
            </a:r>
            <a:r>
              <a:rPr lang="en-US" sz="2000" spc="-185" dirty="0">
                <a:latin typeface="Century Schoolbook"/>
                <a:cs typeface="Century Schoolbook"/>
              </a:rPr>
              <a:t> </a:t>
            </a:r>
            <a:r>
              <a:rPr lang="en-US" sz="2000" dirty="0">
                <a:latin typeface="Century Schoolbook"/>
                <a:cs typeface="Century Schoolbook"/>
              </a:rPr>
              <a:t>following  </a:t>
            </a:r>
            <a:r>
              <a:rPr lang="en-US" sz="2000" spc="-5" dirty="0">
                <a:latin typeface="Century Schoolbook"/>
                <a:cs typeface="Century Schoolbook"/>
              </a:rPr>
              <a:t>data</a:t>
            </a:r>
            <a:r>
              <a:rPr lang="en-US" sz="2000" spc="-5" dirty="0" smtClean="0">
                <a:latin typeface="Century Schoolbook"/>
                <a:cs typeface="Century Schoolbook"/>
              </a:rPr>
              <a:t>:</a:t>
            </a:r>
          </a:p>
          <a:p>
            <a:pPr marL="0" marR="5080" indent="0">
              <a:lnSpc>
                <a:spcPct val="100000"/>
              </a:lnSpc>
              <a:spcBef>
                <a:spcPts val="100"/>
              </a:spcBef>
              <a:buNone/>
            </a:pPr>
            <a:endParaRPr lang="en-US" sz="2000" spc="-5" dirty="0">
              <a:latin typeface="Century Schoolbook"/>
              <a:cs typeface="Century Schoolbook"/>
            </a:endParaRPr>
          </a:p>
          <a:p>
            <a:pPr marL="0" marR="5080" indent="0">
              <a:lnSpc>
                <a:spcPct val="100000"/>
              </a:lnSpc>
              <a:spcBef>
                <a:spcPts val="100"/>
              </a:spcBef>
              <a:buNone/>
            </a:pPr>
            <a:endParaRPr lang="en-US" sz="2000" spc="-5" dirty="0" smtClean="0">
              <a:latin typeface="Century Schoolbook"/>
              <a:cs typeface="Century Schoolbook"/>
            </a:endParaRPr>
          </a:p>
          <a:p>
            <a:pPr marL="0" marR="5080" indent="0">
              <a:lnSpc>
                <a:spcPct val="100000"/>
              </a:lnSpc>
              <a:spcBef>
                <a:spcPts val="100"/>
              </a:spcBef>
              <a:buNone/>
            </a:pPr>
            <a:r>
              <a:rPr lang="en-US" sz="2000" dirty="0" smtClean="0"/>
              <a:t>Solution:</a:t>
            </a:r>
          </a:p>
          <a:p>
            <a:pPr marL="0" marR="5080" indent="0">
              <a:lnSpc>
                <a:spcPct val="100000"/>
              </a:lnSpc>
              <a:spcBef>
                <a:spcPts val="100"/>
              </a:spcBef>
              <a:buNone/>
            </a:pPr>
            <a:endParaRPr lang="en-US" sz="2000" dirty="0"/>
          </a:p>
        </p:txBody>
      </p:sp>
      <p:sp>
        <p:nvSpPr>
          <p:cNvPr id="4" name="Date Placeholder 3"/>
          <p:cNvSpPr>
            <a:spLocks noGrp="1"/>
          </p:cNvSpPr>
          <p:nvPr>
            <p:ph type="dt" sz="half" idx="10"/>
          </p:nvPr>
        </p:nvSpPr>
        <p:spPr/>
        <p:txBody>
          <a:bodyPr/>
          <a:lstStyle/>
          <a:p>
            <a:fld id="{0B68BDAB-3C37-4FFE-B4D4-23595DB3C982}"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3971636217"/>
                  </p:ext>
                </p:extLst>
              </p:nvPr>
            </p:nvGraphicFramePr>
            <p:xfrm>
              <a:off x="381000" y="3352800"/>
              <a:ext cx="7772400" cy="5383594"/>
            </p:xfrm>
            <a:graphic>
              <a:graphicData uri="http://schemas.openxmlformats.org/drawingml/2006/table">
                <a:tbl>
                  <a:tblPr firstRow="1" bandRow="1">
                    <a:tableStyleId>{5C22544A-7EE6-4342-B048-85BDC9FD1C3A}</a:tableStyleId>
                  </a:tblPr>
                  <a:tblGrid>
                    <a:gridCol w="762000"/>
                    <a:gridCol w="304800"/>
                    <a:gridCol w="457200"/>
                    <a:gridCol w="533400"/>
                    <a:gridCol w="685800"/>
                    <a:gridCol w="732263"/>
                    <a:gridCol w="1000512"/>
                    <a:gridCol w="1467625"/>
                    <a:gridCol w="1828800"/>
                  </a:tblGrid>
                  <a:tr h="370840">
                    <a:tc>
                      <a:txBody>
                        <a:bodyPr/>
                        <a:lstStyle/>
                        <a:p>
                          <a:r>
                            <a:rPr lang="en-US" dirty="0" smtClean="0"/>
                            <a:t>Marks</a:t>
                          </a:r>
                          <a:endParaRPr lang="en-US" dirty="0"/>
                        </a:p>
                      </a:txBody>
                      <a:tcPr/>
                    </a:tc>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c>
                      <a:txBody>
                        <a:bodyPr/>
                        <a:lstStyle/>
                        <a:p>
                          <a:r>
                            <a:rPr lang="en-US" dirty="0" err="1" smtClean="0"/>
                            <a:t>Fx</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a:rPr lang="en-US" b="1" i="0"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𝟐𝟕</m:t>
                                    </m:r>
                                  </m:e>
                                </m:d>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oMath>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a:rPr lang="en-US" b="1" i="0" smtClean="0">
                                    <a:latin typeface="Cambria Math"/>
                                  </a:rPr>
                                  <m:t>=</m:t>
                                </m:r>
                                <m:d>
                                  <m:dPr>
                                    <m:begChr m:val="|"/>
                                    <m:endChr m:val="|"/>
                                    <m:ctrlPr>
                                      <a:rPr lang="en-US" b="1" i="1" smtClean="0">
                                        <a:latin typeface="Cambria Math"/>
                                      </a:rPr>
                                    </m:ctrlPr>
                                  </m:dPr>
                                  <m:e>
                                    <m:r>
                                      <a:rPr lang="en-US" b="1" i="1" smtClean="0">
                                        <a:latin typeface="Cambria Math"/>
                                      </a:rPr>
                                      <m:t>𝑿</m:t>
                                    </m:r>
                                    <m:r>
                                      <a:rPr lang="en-US" b="1" i="1" smtClean="0">
                                        <a:latin typeface="Cambria Math"/>
                                      </a:rPr>
                                      <m:t>−</m:t>
                                    </m:r>
                                    <m:r>
                                      <a:rPr lang="en-US" b="1" i="1" smtClean="0">
                                        <a:latin typeface="Cambria Math"/>
                                      </a:rPr>
                                      <m:t>𝟐𝟖</m:t>
                                    </m:r>
                                  </m:e>
                                </m:d>
                              </m:oMath>
                            </m:oMathPara>
                          </a14:m>
                          <a:endParaRPr lang="en-US" dirty="0"/>
                        </a:p>
                        <a:p>
                          <a:endParaRPr lang="en-US" dirty="0"/>
                        </a:p>
                      </a:txBody>
                      <a:tcPr/>
                    </a:tc>
                    <a:tc>
                      <a:txBody>
                        <a:bodyPr/>
                        <a:lstStyle/>
                        <a:p>
                          <a:r>
                            <a:rPr lang="en-US" dirty="0" smtClean="0"/>
                            <a:t>f</a:t>
                          </a:r>
                          <a14:m>
                            <m:oMath xmlns:m="http://schemas.openxmlformats.org/officeDocument/2006/math">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oMath>
                          </a14:m>
                          <a:endParaRPr lang="en-US" dirty="0"/>
                        </a:p>
                      </a:txBody>
                      <a:tcPr/>
                    </a:tc>
                  </a:tr>
                  <a:tr h="370840">
                    <a:tc>
                      <a:txBody>
                        <a:bodyPr/>
                        <a:lstStyle/>
                        <a:p>
                          <a:r>
                            <a:rPr lang="en-US" dirty="0" smtClean="0"/>
                            <a:t>0-10</a:t>
                          </a:r>
                          <a:endParaRPr lang="en-US" dirty="0"/>
                        </a:p>
                      </a:txBody>
                      <a:tcPr/>
                    </a:tc>
                    <a:tc>
                      <a:txBody>
                        <a:bodyPr/>
                        <a:lstStyle/>
                        <a:p>
                          <a:pPr marL="0" indent="0">
                            <a:buNone/>
                          </a:pPr>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25</a:t>
                          </a:r>
                          <a:endParaRPr lang="en-US" dirty="0"/>
                        </a:p>
                      </a:txBody>
                      <a:tcPr/>
                    </a:tc>
                    <a:tc>
                      <a:txBody>
                        <a:bodyPr/>
                        <a:lstStyle/>
                        <a:p>
                          <a:r>
                            <a:rPr lang="en-US" dirty="0" smtClean="0"/>
                            <a:t>22</a:t>
                          </a:r>
                          <a:endParaRPr lang="en-US" dirty="0"/>
                        </a:p>
                      </a:txBody>
                      <a:tcPr/>
                    </a:tc>
                    <a:tc>
                      <a:txBody>
                        <a:bodyPr/>
                        <a:lstStyle/>
                        <a:p>
                          <a:r>
                            <a:rPr lang="en-US" dirty="0" smtClean="0"/>
                            <a:t>110</a:t>
                          </a:r>
                          <a:endParaRPr lang="en-US" dirty="0"/>
                        </a:p>
                      </a:txBody>
                      <a:tcPr/>
                    </a:tc>
                    <a:tc>
                      <a:txBody>
                        <a:bodyPr/>
                        <a:lstStyle/>
                        <a:p>
                          <a:r>
                            <a:rPr lang="en-US" dirty="0" smtClean="0"/>
                            <a:t>23</a:t>
                          </a:r>
                          <a:endParaRPr lang="en-US" dirty="0"/>
                        </a:p>
                      </a:txBody>
                      <a:tcPr/>
                    </a:tc>
                    <a:tc>
                      <a:txBody>
                        <a:bodyPr/>
                        <a:lstStyle/>
                        <a:p>
                          <a:r>
                            <a:rPr lang="en-US" dirty="0" smtClean="0"/>
                            <a:t>115</a:t>
                          </a:r>
                          <a:endParaRPr lang="en-US" dirty="0"/>
                        </a:p>
                      </a:txBody>
                      <a:tcPr/>
                    </a:tc>
                  </a:tr>
                  <a:tr h="370840">
                    <a:tc>
                      <a:txBody>
                        <a:bodyPr/>
                        <a:lstStyle/>
                        <a:p>
                          <a:r>
                            <a:rPr lang="en-US" dirty="0" smtClean="0"/>
                            <a:t>10-20</a:t>
                          </a:r>
                          <a:endParaRPr lang="en-US" dirty="0"/>
                        </a:p>
                      </a:txBody>
                      <a:tcPr/>
                    </a:tc>
                    <a:tc>
                      <a:txBody>
                        <a:bodyPr/>
                        <a:lstStyle/>
                        <a:p>
                          <a:pPr marL="0" indent="0">
                            <a:buNone/>
                          </a:pPr>
                          <a:r>
                            <a:rPr lang="en-US" dirty="0" smtClean="0"/>
                            <a:t>15</a:t>
                          </a:r>
                          <a:endParaRPr lang="en-US" dirty="0"/>
                        </a:p>
                      </a:txBody>
                      <a:tcPr/>
                    </a:tc>
                    <a:tc>
                      <a:txBody>
                        <a:bodyPr/>
                        <a:lstStyle/>
                        <a:p>
                          <a:r>
                            <a:rPr lang="en-US" dirty="0" smtClean="0"/>
                            <a:t>8</a:t>
                          </a:r>
                          <a:endParaRPr lang="en-US" dirty="0"/>
                        </a:p>
                      </a:txBody>
                      <a:tcPr/>
                    </a:tc>
                    <a:tc>
                      <a:txBody>
                        <a:bodyPr/>
                        <a:lstStyle/>
                        <a:p>
                          <a:r>
                            <a:rPr lang="en-US" dirty="0" smtClean="0"/>
                            <a:t>13</a:t>
                          </a:r>
                          <a:endParaRPr lang="en-US" dirty="0"/>
                        </a:p>
                      </a:txBody>
                      <a:tcPr/>
                    </a:tc>
                    <a:tc>
                      <a:txBody>
                        <a:bodyPr/>
                        <a:lstStyle/>
                        <a:p>
                          <a:r>
                            <a:rPr lang="en-US" dirty="0" smtClean="0"/>
                            <a:t>120</a:t>
                          </a:r>
                          <a:endParaRPr lang="en-US" dirty="0"/>
                        </a:p>
                      </a:txBody>
                      <a:tcPr/>
                    </a:tc>
                    <a:tc>
                      <a:txBody>
                        <a:bodyPr/>
                        <a:lstStyle/>
                        <a:p>
                          <a:r>
                            <a:rPr lang="en-US" dirty="0" smtClean="0"/>
                            <a:t>12</a:t>
                          </a:r>
                          <a:endParaRPr lang="en-US" dirty="0"/>
                        </a:p>
                      </a:txBody>
                      <a:tcPr/>
                    </a:tc>
                    <a:tc>
                      <a:txBody>
                        <a:bodyPr/>
                        <a:lstStyle/>
                        <a:p>
                          <a:r>
                            <a:rPr lang="en-US" dirty="0" smtClean="0"/>
                            <a:t>96</a:t>
                          </a:r>
                          <a:endParaRPr lang="en-US" dirty="0"/>
                        </a:p>
                      </a:txBody>
                      <a:tcPr/>
                    </a:tc>
                    <a:tc>
                      <a:txBody>
                        <a:bodyPr/>
                        <a:lstStyle/>
                        <a:p>
                          <a:r>
                            <a:rPr lang="en-US" dirty="0" smtClean="0"/>
                            <a:t>13</a:t>
                          </a:r>
                          <a:endParaRPr lang="en-US" dirty="0"/>
                        </a:p>
                      </a:txBody>
                      <a:tcPr/>
                    </a:tc>
                    <a:tc>
                      <a:txBody>
                        <a:bodyPr/>
                        <a:lstStyle/>
                        <a:p>
                          <a:r>
                            <a:rPr lang="en-US" dirty="0" smtClean="0"/>
                            <a:t>104</a:t>
                          </a:r>
                          <a:endParaRPr lang="en-US" dirty="0"/>
                        </a:p>
                      </a:txBody>
                      <a:tcPr/>
                    </a:tc>
                  </a:tr>
                  <a:tr h="370840">
                    <a:tc>
                      <a:txBody>
                        <a:bodyPr/>
                        <a:lstStyle/>
                        <a:p>
                          <a:r>
                            <a:rPr lang="en-US" dirty="0" smtClean="0"/>
                            <a:t>20-30</a:t>
                          </a:r>
                          <a:endParaRPr lang="en-US" dirty="0"/>
                        </a:p>
                      </a:txBody>
                      <a:tcPr/>
                    </a:tc>
                    <a:tc>
                      <a:txBody>
                        <a:bodyPr/>
                        <a:lstStyle/>
                        <a:p>
                          <a:r>
                            <a:rPr lang="en-US" dirty="0" smtClean="0"/>
                            <a:t>25 </a:t>
                          </a:r>
                          <a:endParaRPr lang="en-US" dirty="0"/>
                        </a:p>
                      </a:txBody>
                      <a:tcPr/>
                    </a:tc>
                    <a:tc>
                      <a:txBody>
                        <a:bodyPr/>
                        <a:lstStyle/>
                        <a:p>
                          <a:r>
                            <a:rPr lang="en-US" dirty="0" smtClean="0"/>
                            <a:t>15</a:t>
                          </a:r>
                          <a:endParaRPr lang="en-US" dirty="0"/>
                        </a:p>
                      </a:txBody>
                      <a:tcPr/>
                    </a:tc>
                    <a:tc>
                      <a:txBody>
                        <a:bodyPr/>
                        <a:lstStyle/>
                        <a:p>
                          <a:r>
                            <a:rPr lang="en-US" dirty="0" smtClean="0"/>
                            <a:t>28</a:t>
                          </a:r>
                          <a:endParaRPr lang="en-US" dirty="0"/>
                        </a:p>
                      </a:txBody>
                      <a:tcPr/>
                    </a:tc>
                    <a:tc>
                      <a:txBody>
                        <a:bodyPr/>
                        <a:lstStyle/>
                        <a:p>
                          <a:r>
                            <a:rPr lang="en-US" dirty="0" smtClean="0"/>
                            <a:t>375</a:t>
                          </a:r>
                          <a:endParaRPr lang="en-US" dirty="0"/>
                        </a:p>
                      </a:txBody>
                      <a:tcPr/>
                    </a:tc>
                    <a:tc>
                      <a:txBody>
                        <a:bodyPr/>
                        <a:lstStyle/>
                        <a:p>
                          <a:r>
                            <a:rPr lang="en-US" dirty="0" smtClean="0"/>
                            <a:t>2</a:t>
                          </a:r>
                          <a:endParaRPr lang="en-US" dirty="0"/>
                        </a:p>
                      </a:txBody>
                      <a:tcPr/>
                    </a:tc>
                    <a:tc>
                      <a:txBody>
                        <a:bodyPr/>
                        <a:lstStyle/>
                        <a:p>
                          <a:r>
                            <a:rPr lang="en-US" dirty="0" smtClean="0"/>
                            <a:t>30</a:t>
                          </a:r>
                          <a:endParaRPr lang="en-US" dirty="0"/>
                        </a:p>
                      </a:txBody>
                      <a:tcPr/>
                    </a:tc>
                    <a:tc>
                      <a:txBody>
                        <a:bodyPr/>
                        <a:lstStyle/>
                        <a:p>
                          <a:r>
                            <a:rPr lang="en-US" dirty="0" smtClean="0"/>
                            <a:t>3</a:t>
                          </a:r>
                          <a:endParaRPr lang="en-US" dirty="0"/>
                        </a:p>
                      </a:txBody>
                      <a:tcPr/>
                    </a:tc>
                    <a:tc>
                      <a:txBody>
                        <a:bodyPr/>
                        <a:lstStyle/>
                        <a:p>
                          <a:r>
                            <a:rPr lang="en-US" dirty="0" smtClean="0"/>
                            <a:t>45</a:t>
                          </a:r>
                          <a:endParaRPr lang="en-US" dirty="0"/>
                        </a:p>
                      </a:txBody>
                      <a:tcPr/>
                    </a:tc>
                  </a:tr>
                  <a:tr h="370840">
                    <a:tc>
                      <a:txBody>
                        <a:bodyPr/>
                        <a:lstStyle/>
                        <a:p>
                          <a:r>
                            <a:rPr lang="en-US" dirty="0" smtClean="0"/>
                            <a:t>30-40</a:t>
                          </a:r>
                          <a:endParaRPr lang="en-US" dirty="0"/>
                        </a:p>
                      </a:txBody>
                      <a:tcPr/>
                    </a:tc>
                    <a:tc>
                      <a:txBody>
                        <a:bodyPr/>
                        <a:lstStyle/>
                        <a:p>
                          <a:r>
                            <a:rPr lang="en-US" dirty="0" smtClean="0"/>
                            <a:t>35</a:t>
                          </a:r>
                          <a:endParaRPr lang="en-US" dirty="0"/>
                        </a:p>
                      </a:txBody>
                      <a:tcPr/>
                    </a:tc>
                    <a:tc>
                      <a:txBody>
                        <a:bodyPr/>
                        <a:lstStyle/>
                        <a:p>
                          <a:r>
                            <a:rPr lang="en-US" dirty="0" smtClean="0"/>
                            <a:t>16</a:t>
                          </a:r>
                          <a:endParaRPr lang="en-US" dirty="0"/>
                        </a:p>
                      </a:txBody>
                      <a:tcPr/>
                    </a:tc>
                    <a:tc>
                      <a:txBody>
                        <a:bodyPr/>
                        <a:lstStyle/>
                        <a:p>
                          <a:r>
                            <a:rPr lang="en-US" dirty="0" smtClean="0"/>
                            <a:t>44</a:t>
                          </a:r>
                          <a:endParaRPr lang="en-US" dirty="0"/>
                        </a:p>
                      </a:txBody>
                      <a:tcPr/>
                    </a:tc>
                    <a:tc>
                      <a:txBody>
                        <a:bodyPr/>
                        <a:lstStyle/>
                        <a:p>
                          <a:r>
                            <a:rPr lang="en-US" dirty="0" smtClean="0"/>
                            <a:t>560</a:t>
                          </a:r>
                          <a:endParaRPr lang="en-US" dirty="0"/>
                        </a:p>
                      </a:txBody>
                      <a:tcPr/>
                    </a:tc>
                    <a:tc>
                      <a:txBody>
                        <a:bodyPr/>
                        <a:lstStyle/>
                        <a:p>
                          <a:r>
                            <a:rPr lang="en-US" dirty="0" smtClean="0"/>
                            <a:t>8</a:t>
                          </a:r>
                          <a:endParaRPr lang="en-US" dirty="0"/>
                        </a:p>
                      </a:txBody>
                      <a:tcPr/>
                    </a:tc>
                    <a:tc>
                      <a:txBody>
                        <a:bodyPr/>
                        <a:lstStyle/>
                        <a:p>
                          <a:r>
                            <a:rPr lang="en-US" dirty="0" smtClean="0"/>
                            <a:t>128</a:t>
                          </a:r>
                          <a:endParaRPr lang="en-US" dirty="0"/>
                        </a:p>
                      </a:txBody>
                      <a:tcPr/>
                    </a:tc>
                    <a:tc>
                      <a:txBody>
                        <a:bodyPr/>
                        <a:lstStyle/>
                        <a:p>
                          <a:r>
                            <a:rPr lang="en-US" dirty="0" smtClean="0"/>
                            <a:t>7</a:t>
                          </a:r>
                          <a:endParaRPr lang="en-US" dirty="0"/>
                        </a:p>
                      </a:txBody>
                      <a:tcPr/>
                    </a:tc>
                    <a:tc>
                      <a:txBody>
                        <a:bodyPr/>
                        <a:lstStyle/>
                        <a:p>
                          <a:r>
                            <a:rPr lang="en-US" dirty="0" smtClean="0"/>
                            <a:t>112</a:t>
                          </a:r>
                          <a:endParaRPr lang="en-US" dirty="0"/>
                        </a:p>
                      </a:txBody>
                      <a:tcPr/>
                    </a:tc>
                  </a:tr>
                  <a:tr h="370840">
                    <a:tc>
                      <a:txBody>
                        <a:bodyPr/>
                        <a:lstStyle/>
                        <a:p>
                          <a:r>
                            <a:rPr lang="en-US" dirty="0" smtClean="0"/>
                            <a:t>40-50</a:t>
                          </a:r>
                          <a:endParaRPr lang="en-US" dirty="0"/>
                        </a:p>
                      </a:txBody>
                      <a:tcPr/>
                    </a:tc>
                    <a:tc>
                      <a:txBody>
                        <a:bodyPr/>
                        <a:lstStyle/>
                        <a:p>
                          <a:r>
                            <a:rPr lang="en-US" dirty="0" smtClean="0"/>
                            <a:t>45</a:t>
                          </a:r>
                          <a:endParaRPr lang="en-US" dirty="0"/>
                        </a:p>
                      </a:txBody>
                      <a:tcPr/>
                    </a:tc>
                    <a:tc>
                      <a:txBody>
                        <a:bodyPr/>
                        <a:lstStyle/>
                        <a:p>
                          <a:r>
                            <a:rPr lang="en-US" dirty="0" smtClean="0"/>
                            <a:t>6</a:t>
                          </a:r>
                          <a:endParaRPr lang="en-US" dirty="0"/>
                        </a:p>
                      </a:txBody>
                      <a:tcPr/>
                    </a:tc>
                    <a:tc>
                      <a:txBody>
                        <a:bodyPr/>
                        <a:lstStyle/>
                        <a:p>
                          <a:r>
                            <a:rPr lang="en-US" dirty="0" smtClean="0"/>
                            <a:t>50</a:t>
                          </a:r>
                          <a:endParaRPr lang="en-US" dirty="0"/>
                        </a:p>
                      </a:txBody>
                      <a:tcPr/>
                    </a:tc>
                    <a:tc>
                      <a:txBody>
                        <a:bodyPr/>
                        <a:lstStyle/>
                        <a:p>
                          <a:r>
                            <a:rPr lang="en-US" dirty="0" smtClean="0"/>
                            <a:t>270</a:t>
                          </a:r>
                          <a:endParaRPr lang="en-US" dirty="0"/>
                        </a:p>
                      </a:txBody>
                      <a:tcPr/>
                    </a:tc>
                    <a:tc>
                      <a:txBody>
                        <a:bodyPr/>
                        <a:lstStyle/>
                        <a:p>
                          <a:r>
                            <a:rPr lang="en-US" dirty="0" smtClean="0"/>
                            <a:t>18</a:t>
                          </a:r>
                          <a:endParaRPr lang="en-US" dirty="0"/>
                        </a:p>
                      </a:txBody>
                      <a:tcPr/>
                    </a:tc>
                    <a:tc>
                      <a:txBody>
                        <a:bodyPr/>
                        <a:lstStyle/>
                        <a:p>
                          <a:r>
                            <a:rPr lang="en-US" dirty="0" smtClean="0"/>
                            <a:t>108</a:t>
                          </a:r>
                          <a:endParaRPr lang="en-US" dirty="0"/>
                        </a:p>
                      </a:txBody>
                      <a:tcPr/>
                    </a:tc>
                    <a:tc>
                      <a:txBody>
                        <a:bodyPr/>
                        <a:lstStyle/>
                        <a:p>
                          <a:r>
                            <a:rPr lang="en-US" dirty="0" smtClean="0"/>
                            <a:t>17</a:t>
                          </a:r>
                          <a:endParaRPr lang="en-US" dirty="0"/>
                        </a:p>
                      </a:txBody>
                      <a:tcPr/>
                    </a:tc>
                    <a:tc>
                      <a:txBody>
                        <a:bodyPr/>
                        <a:lstStyle/>
                        <a:p>
                          <a:r>
                            <a:rPr lang="en-US" dirty="0" smtClean="0"/>
                            <a:t>102</a:t>
                          </a:r>
                          <a:endParaRPr lang="en-US" dirty="0"/>
                        </a:p>
                      </a:txBody>
                      <a:tcPr/>
                    </a:tc>
                  </a:tr>
                  <a:tr h="1544320">
                    <a:tc>
                      <a:txBody>
                        <a:bodyPr/>
                        <a:lstStyle/>
                        <a:p>
                          <a:endParaRPr lang="en-US"/>
                        </a:p>
                      </a:txBody>
                      <a:tcPr/>
                    </a:tc>
                    <a:tc>
                      <a:txBody>
                        <a:bodyPr/>
                        <a:lstStyle/>
                        <a:p>
                          <a:endParaRPr lang="en-US"/>
                        </a:p>
                      </a:txBody>
                      <a:tcPr/>
                    </a:tc>
                    <a:tc>
                      <a:txBody>
                        <a:bodyPr/>
                        <a:lstStyle/>
                        <a:p>
                          <a:r>
                            <a:rPr lang="en-US" dirty="0" smtClean="0"/>
                            <a:t>N=50</a:t>
                          </a:r>
                          <a:endParaRPr lang="en-US" dirty="0"/>
                        </a:p>
                      </a:txBody>
                      <a:tcPr/>
                    </a:tc>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𝑓𝑥</m:t>
                                    </m:r>
                                    <m:r>
                                      <a:rPr lang="en-US" b="0" i="1" smtClean="0">
                                        <a:latin typeface="Cambria Math"/>
                                      </a:rPr>
                                      <m:t>=</m:t>
                                    </m:r>
                                    <m:r>
                                      <a:rPr lang="en-US" b="0" i="1" smtClean="0">
                                        <a:latin typeface="Cambria Math"/>
                                      </a:rPr>
                                      <m:t>1350</m:t>
                                    </m:r>
                                  </m:e>
                                </m:nary>
                              </m:oMath>
                            </m:oMathPara>
                          </a14:m>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m:rPr>
                                        <m:nor/>
                                      </m:rPr>
                                      <a:rPr lang="en-US" dirty="0" smtClean="0"/>
                                      <m:t>f</m:t>
                                    </m:r>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acc>
                                              <m:accPr>
                                                <m:chr m:val="̅"/>
                                                <m:ctrlPr>
                                                  <a:rPr lang="en-US" i="1" smtClean="0">
                                                    <a:latin typeface="Cambria Math"/>
                                                  </a:rPr>
                                                </m:ctrlPr>
                                              </m:accPr>
                                              <m:e>
                                                <m:r>
                                                  <a:rPr lang="en-US" b="1" i="1" smtClean="0">
                                                    <a:latin typeface="Cambria Math"/>
                                                  </a:rPr>
                                                  <m:t>𝒙</m:t>
                                                </m:r>
                                              </m:e>
                                            </m:acc>
                                          </m:sub>
                                        </m:sSub>
                                      </m:e>
                                    </m:d>
                                    <m:r>
                                      <m:rPr>
                                        <m:nor/>
                                      </m:rPr>
                                      <a:rPr lang="en-US" dirty="0"/>
                                      <m:t> </m:t>
                                    </m:r>
                                    <m:r>
                                      <a:rPr lang="en-US" b="0" i="1" smtClean="0">
                                        <a:latin typeface="Cambria Math"/>
                                      </a:rPr>
                                      <m:t>=</m:t>
                                    </m:r>
                                    <m:r>
                                      <a:rPr lang="en-US" b="0" i="1" smtClean="0">
                                        <a:latin typeface="Cambria Math"/>
                                      </a:rPr>
                                      <m:t>472</m:t>
                                    </m:r>
                                  </m:e>
                                </m:nary>
                              </m:oMath>
                            </m:oMathPara>
                          </a14:m>
                          <a:endParaRPr lang="en-US" dirty="0"/>
                        </a:p>
                        <a:p>
                          <a:endParaRPr lang="en-US" dirty="0"/>
                        </a:p>
                      </a:txBody>
                      <a:tcPr/>
                    </a:tc>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m:rPr>
                                        <m:nor/>
                                      </m:rPr>
                                      <a:rPr lang="en-US" dirty="0" smtClean="0"/>
                                      <m:t>f</m:t>
                                    </m:r>
                                    <m:d>
                                      <m:dPr>
                                        <m:begChr m:val="|"/>
                                        <m:endChr m:val="|"/>
                                        <m:ctrlPr>
                                          <a:rPr lang="en-US" i="1" smtClean="0">
                                            <a:latin typeface="Cambria Math"/>
                                          </a:rPr>
                                        </m:ctrlPr>
                                      </m:dPr>
                                      <m:e>
                                        <m:sSub>
                                          <m:sSubPr>
                                            <m:ctrlPr>
                                              <a:rPr lang="en-US" i="1" smtClean="0">
                                                <a:latin typeface="Cambria Math"/>
                                              </a:rPr>
                                            </m:ctrlPr>
                                          </m:sSubPr>
                                          <m:e>
                                            <m:r>
                                              <a:rPr lang="en-US" b="1" i="1" smtClean="0">
                                                <a:latin typeface="Cambria Math"/>
                                              </a:rPr>
                                              <m:t>𝒅</m:t>
                                            </m:r>
                                          </m:e>
                                          <m:sub>
                                            <m:r>
                                              <a:rPr lang="en-US" b="1" i="1" smtClean="0">
                                                <a:latin typeface="Cambria Math"/>
                                              </a:rPr>
                                              <m:t>𝒎</m:t>
                                            </m:r>
                                          </m:sub>
                                        </m:sSub>
                                      </m:e>
                                    </m:d>
                                    <m:r>
                                      <m:rPr>
                                        <m:nor/>
                                      </m:rPr>
                                      <a:rPr lang="en-US" dirty="0"/>
                                      <m:t> </m:t>
                                    </m:r>
                                    <m:r>
                                      <a:rPr lang="en-US" b="0" i="1" dirty="0" smtClean="0">
                                        <a:latin typeface="Cambria Math"/>
                                      </a:rPr>
                                      <m:t>=</m:t>
                                    </m:r>
                                    <m:r>
                                      <a:rPr lang="en-US" b="0" i="1" dirty="0" smtClean="0">
                                        <a:latin typeface="Cambria Math"/>
                                      </a:rPr>
                                      <m:t>478</m:t>
                                    </m:r>
                                  </m:e>
                                </m:nary>
                              </m:oMath>
                            </m:oMathPara>
                          </a14:m>
                          <a:endParaRPr lang="en-US" dirty="0"/>
                        </a:p>
                      </a:txBody>
                      <a:tcP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179596603"/>
                  </p:ext>
                </p:extLst>
              </p:nvPr>
            </p:nvGraphicFramePr>
            <p:xfrm>
              <a:off x="381000" y="3352800"/>
              <a:ext cx="7772400" cy="5383594"/>
            </p:xfrm>
            <a:graphic>
              <a:graphicData uri="http://schemas.openxmlformats.org/drawingml/2006/table">
                <a:tbl>
                  <a:tblPr firstRow="1" bandRow="1">
                    <a:tableStyleId>{5C22544A-7EE6-4342-B048-85BDC9FD1C3A}</a:tableStyleId>
                  </a:tblPr>
                  <a:tblGrid>
                    <a:gridCol w="762000"/>
                    <a:gridCol w="304800"/>
                    <a:gridCol w="457200"/>
                    <a:gridCol w="533400"/>
                    <a:gridCol w="685800"/>
                    <a:gridCol w="732263"/>
                    <a:gridCol w="1000512"/>
                    <a:gridCol w="1467625"/>
                    <a:gridCol w="1828800"/>
                  </a:tblGrid>
                  <a:tr h="908114">
                    <a:tc>
                      <a:txBody>
                        <a:bodyPr/>
                        <a:lstStyle/>
                        <a:p>
                          <a:r>
                            <a:rPr lang="en-US" dirty="0" smtClean="0"/>
                            <a:t>Marks</a:t>
                          </a:r>
                          <a:endParaRPr lang="en-US" dirty="0"/>
                        </a:p>
                      </a:txBody>
                      <a:tcPr/>
                    </a:tc>
                    <a:tc>
                      <a:txBody>
                        <a:bodyPr/>
                        <a:lstStyle/>
                        <a:p>
                          <a:r>
                            <a:rPr lang="en-US" dirty="0" smtClean="0"/>
                            <a:t>x</a:t>
                          </a:r>
                          <a:endParaRPr lang="en-US" dirty="0"/>
                        </a:p>
                      </a:txBody>
                      <a:tcPr/>
                    </a:tc>
                    <a:tc>
                      <a:txBody>
                        <a:bodyPr/>
                        <a:lstStyle/>
                        <a:p>
                          <a:r>
                            <a:rPr lang="en-US" dirty="0" smtClean="0"/>
                            <a:t>F</a:t>
                          </a:r>
                          <a:endParaRPr lang="en-US" dirty="0"/>
                        </a:p>
                      </a:txBody>
                      <a:tcPr/>
                    </a:tc>
                    <a:tc>
                      <a:txBody>
                        <a:bodyPr/>
                        <a:lstStyle/>
                        <a:p>
                          <a:r>
                            <a:rPr lang="en-US" dirty="0" smtClean="0"/>
                            <a:t>C.f.</a:t>
                          </a:r>
                          <a:endParaRPr lang="en-US" dirty="0"/>
                        </a:p>
                      </a:txBody>
                      <a:tcPr/>
                    </a:tc>
                    <a:tc>
                      <a:txBody>
                        <a:bodyPr/>
                        <a:lstStyle/>
                        <a:p>
                          <a:r>
                            <a:rPr lang="en-US" dirty="0" err="1" smtClean="0"/>
                            <a:t>Fx</a:t>
                          </a:r>
                          <a:endParaRPr lang="en-US" dirty="0"/>
                        </a:p>
                      </a:txBody>
                      <a:tcPr/>
                    </a:tc>
                    <a:tc>
                      <a:txBody>
                        <a:bodyPr/>
                        <a:lstStyle/>
                        <a:p>
                          <a:endParaRPr lang="en-US"/>
                        </a:p>
                      </a:txBody>
                      <a:tcPr>
                        <a:blipFill rotWithShape="1">
                          <a:blip r:embed="rId3"/>
                          <a:stretch>
                            <a:fillRect l="-375833" t="-18792" r="-587500" b="-493289"/>
                          </a:stretch>
                        </a:blipFill>
                      </a:tcPr>
                    </a:tc>
                    <a:tc>
                      <a:txBody>
                        <a:bodyPr/>
                        <a:lstStyle/>
                        <a:p>
                          <a:endParaRPr lang="en-US"/>
                        </a:p>
                      </a:txBody>
                      <a:tcPr>
                        <a:blipFill rotWithShape="1">
                          <a:blip r:embed="rId3"/>
                          <a:stretch>
                            <a:fillRect l="-348171" t="-18792" r="-329878" b="-493289"/>
                          </a:stretch>
                        </a:blipFill>
                      </a:tcPr>
                    </a:tc>
                    <a:tc>
                      <a:txBody>
                        <a:bodyPr/>
                        <a:lstStyle/>
                        <a:p>
                          <a:endParaRPr lang="en-US"/>
                        </a:p>
                      </a:txBody>
                      <a:tcPr>
                        <a:blipFill rotWithShape="1">
                          <a:blip r:embed="rId3"/>
                          <a:stretch>
                            <a:fillRect l="-304979" t="-18792" r="-124481" b="-493289"/>
                          </a:stretch>
                        </a:blipFill>
                      </a:tcPr>
                    </a:tc>
                    <a:tc>
                      <a:txBody>
                        <a:bodyPr/>
                        <a:lstStyle/>
                        <a:p>
                          <a:endParaRPr lang="en-US"/>
                        </a:p>
                      </a:txBody>
                      <a:tcPr>
                        <a:blipFill rotWithShape="1">
                          <a:blip r:embed="rId3"/>
                          <a:stretch>
                            <a:fillRect l="-325333" t="-18792" b="-493289"/>
                          </a:stretch>
                        </a:blipFill>
                      </a:tcPr>
                    </a:tc>
                  </a:tr>
                  <a:tr h="370840">
                    <a:tc>
                      <a:txBody>
                        <a:bodyPr/>
                        <a:lstStyle/>
                        <a:p>
                          <a:r>
                            <a:rPr lang="en-US" dirty="0" smtClean="0"/>
                            <a:t>0-10</a:t>
                          </a:r>
                          <a:endParaRPr lang="en-US" dirty="0"/>
                        </a:p>
                      </a:txBody>
                      <a:tcPr/>
                    </a:tc>
                    <a:tc>
                      <a:txBody>
                        <a:bodyPr/>
                        <a:lstStyle/>
                        <a:p>
                          <a:pPr marL="0" indent="0">
                            <a:buNone/>
                          </a:pPr>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25</a:t>
                          </a:r>
                          <a:endParaRPr lang="en-US" dirty="0"/>
                        </a:p>
                      </a:txBody>
                      <a:tcPr/>
                    </a:tc>
                    <a:tc>
                      <a:txBody>
                        <a:bodyPr/>
                        <a:lstStyle/>
                        <a:p>
                          <a:r>
                            <a:rPr lang="en-US" dirty="0" smtClean="0"/>
                            <a:t>22</a:t>
                          </a:r>
                          <a:endParaRPr lang="en-US" dirty="0"/>
                        </a:p>
                      </a:txBody>
                      <a:tcPr/>
                    </a:tc>
                    <a:tc>
                      <a:txBody>
                        <a:bodyPr/>
                        <a:lstStyle/>
                        <a:p>
                          <a:r>
                            <a:rPr lang="en-US" dirty="0" smtClean="0"/>
                            <a:t>110</a:t>
                          </a:r>
                          <a:endParaRPr lang="en-US" dirty="0"/>
                        </a:p>
                      </a:txBody>
                      <a:tcPr/>
                    </a:tc>
                    <a:tc>
                      <a:txBody>
                        <a:bodyPr/>
                        <a:lstStyle/>
                        <a:p>
                          <a:r>
                            <a:rPr lang="en-US" dirty="0" smtClean="0"/>
                            <a:t>23</a:t>
                          </a:r>
                          <a:endParaRPr lang="en-US" dirty="0"/>
                        </a:p>
                      </a:txBody>
                      <a:tcPr/>
                    </a:tc>
                    <a:tc>
                      <a:txBody>
                        <a:bodyPr/>
                        <a:lstStyle/>
                        <a:p>
                          <a:r>
                            <a:rPr lang="en-US" dirty="0" smtClean="0"/>
                            <a:t>115</a:t>
                          </a:r>
                          <a:endParaRPr lang="en-US" dirty="0"/>
                        </a:p>
                      </a:txBody>
                      <a:tcPr/>
                    </a:tc>
                  </a:tr>
                  <a:tr h="640080">
                    <a:tc>
                      <a:txBody>
                        <a:bodyPr/>
                        <a:lstStyle/>
                        <a:p>
                          <a:r>
                            <a:rPr lang="en-US" dirty="0" smtClean="0"/>
                            <a:t>10-20</a:t>
                          </a:r>
                          <a:endParaRPr lang="en-US" dirty="0"/>
                        </a:p>
                      </a:txBody>
                      <a:tcPr/>
                    </a:tc>
                    <a:tc>
                      <a:txBody>
                        <a:bodyPr/>
                        <a:lstStyle/>
                        <a:p>
                          <a:pPr marL="0" indent="0">
                            <a:buNone/>
                          </a:pPr>
                          <a:r>
                            <a:rPr lang="en-US" dirty="0" smtClean="0"/>
                            <a:t>15</a:t>
                          </a:r>
                          <a:endParaRPr lang="en-US" dirty="0"/>
                        </a:p>
                      </a:txBody>
                      <a:tcPr/>
                    </a:tc>
                    <a:tc>
                      <a:txBody>
                        <a:bodyPr/>
                        <a:lstStyle/>
                        <a:p>
                          <a:r>
                            <a:rPr lang="en-US" dirty="0" smtClean="0"/>
                            <a:t>8</a:t>
                          </a:r>
                          <a:endParaRPr lang="en-US" dirty="0"/>
                        </a:p>
                      </a:txBody>
                      <a:tcPr/>
                    </a:tc>
                    <a:tc>
                      <a:txBody>
                        <a:bodyPr/>
                        <a:lstStyle/>
                        <a:p>
                          <a:r>
                            <a:rPr lang="en-US" dirty="0" smtClean="0"/>
                            <a:t>13</a:t>
                          </a:r>
                          <a:endParaRPr lang="en-US" dirty="0"/>
                        </a:p>
                      </a:txBody>
                      <a:tcPr/>
                    </a:tc>
                    <a:tc>
                      <a:txBody>
                        <a:bodyPr/>
                        <a:lstStyle/>
                        <a:p>
                          <a:r>
                            <a:rPr lang="en-US" dirty="0" smtClean="0"/>
                            <a:t>120</a:t>
                          </a:r>
                          <a:endParaRPr lang="en-US" dirty="0"/>
                        </a:p>
                      </a:txBody>
                      <a:tcPr/>
                    </a:tc>
                    <a:tc>
                      <a:txBody>
                        <a:bodyPr/>
                        <a:lstStyle/>
                        <a:p>
                          <a:r>
                            <a:rPr lang="en-US" dirty="0" smtClean="0"/>
                            <a:t>12</a:t>
                          </a:r>
                          <a:endParaRPr lang="en-US" dirty="0"/>
                        </a:p>
                      </a:txBody>
                      <a:tcPr/>
                    </a:tc>
                    <a:tc>
                      <a:txBody>
                        <a:bodyPr/>
                        <a:lstStyle/>
                        <a:p>
                          <a:r>
                            <a:rPr lang="en-US" dirty="0" smtClean="0"/>
                            <a:t>96</a:t>
                          </a:r>
                          <a:endParaRPr lang="en-US" dirty="0"/>
                        </a:p>
                      </a:txBody>
                      <a:tcPr/>
                    </a:tc>
                    <a:tc>
                      <a:txBody>
                        <a:bodyPr/>
                        <a:lstStyle/>
                        <a:p>
                          <a:r>
                            <a:rPr lang="en-US" dirty="0" smtClean="0"/>
                            <a:t>13</a:t>
                          </a:r>
                          <a:endParaRPr lang="en-US" dirty="0"/>
                        </a:p>
                      </a:txBody>
                      <a:tcPr/>
                    </a:tc>
                    <a:tc>
                      <a:txBody>
                        <a:bodyPr/>
                        <a:lstStyle/>
                        <a:p>
                          <a:r>
                            <a:rPr lang="en-US" dirty="0" smtClean="0"/>
                            <a:t>104</a:t>
                          </a:r>
                          <a:endParaRPr lang="en-US" dirty="0"/>
                        </a:p>
                      </a:txBody>
                      <a:tcPr/>
                    </a:tc>
                  </a:tr>
                  <a:tr h="640080">
                    <a:tc>
                      <a:txBody>
                        <a:bodyPr/>
                        <a:lstStyle/>
                        <a:p>
                          <a:r>
                            <a:rPr lang="en-US" dirty="0" smtClean="0"/>
                            <a:t>20-30</a:t>
                          </a:r>
                          <a:endParaRPr lang="en-US" dirty="0"/>
                        </a:p>
                      </a:txBody>
                      <a:tcPr/>
                    </a:tc>
                    <a:tc>
                      <a:txBody>
                        <a:bodyPr/>
                        <a:lstStyle/>
                        <a:p>
                          <a:r>
                            <a:rPr lang="en-US" dirty="0" smtClean="0"/>
                            <a:t>25 </a:t>
                          </a:r>
                          <a:endParaRPr lang="en-US" dirty="0"/>
                        </a:p>
                      </a:txBody>
                      <a:tcPr/>
                    </a:tc>
                    <a:tc>
                      <a:txBody>
                        <a:bodyPr/>
                        <a:lstStyle/>
                        <a:p>
                          <a:r>
                            <a:rPr lang="en-US" dirty="0" smtClean="0"/>
                            <a:t>15</a:t>
                          </a:r>
                          <a:endParaRPr lang="en-US" dirty="0"/>
                        </a:p>
                      </a:txBody>
                      <a:tcPr/>
                    </a:tc>
                    <a:tc>
                      <a:txBody>
                        <a:bodyPr/>
                        <a:lstStyle/>
                        <a:p>
                          <a:r>
                            <a:rPr lang="en-US" dirty="0" smtClean="0"/>
                            <a:t>28</a:t>
                          </a:r>
                          <a:endParaRPr lang="en-US" dirty="0"/>
                        </a:p>
                      </a:txBody>
                      <a:tcPr/>
                    </a:tc>
                    <a:tc>
                      <a:txBody>
                        <a:bodyPr/>
                        <a:lstStyle/>
                        <a:p>
                          <a:r>
                            <a:rPr lang="en-US" dirty="0" smtClean="0"/>
                            <a:t>375</a:t>
                          </a:r>
                          <a:endParaRPr lang="en-US" dirty="0"/>
                        </a:p>
                      </a:txBody>
                      <a:tcPr/>
                    </a:tc>
                    <a:tc>
                      <a:txBody>
                        <a:bodyPr/>
                        <a:lstStyle/>
                        <a:p>
                          <a:r>
                            <a:rPr lang="en-US" dirty="0" smtClean="0"/>
                            <a:t>2</a:t>
                          </a:r>
                          <a:endParaRPr lang="en-US" dirty="0"/>
                        </a:p>
                      </a:txBody>
                      <a:tcPr/>
                    </a:tc>
                    <a:tc>
                      <a:txBody>
                        <a:bodyPr/>
                        <a:lstStyle/>
                        <a:p>
                          <a:r>
                            <a:rPr lang="en-US" dirty="0" smtClean="0"/>
                            <a:t>30</a:t>
                          </a:r>
                          <a:endParaRPr lang="en-US" dirty="0"/>
                        </a:p>
                      </a:txBody>
                      <a:tcPr/>
                    </a:tc>
                    <a:tc>
                      <a:txBody>
                        <a:bodyPr/>
                        <a:lstStyle/>
                        <a:p>
                          <a:r>
                            <a:rPr lang="en-US" dirty="0" smtClean="0"/>
                            <a:t>3</a:t>
                          </a:r>
                          <a:endParaRPr lang="en-US" dirty="0"/>
                        </a:p>
                      </a:txBody>
                      <a:tcPr/>
                    </a:tc>
                    <a:tc>
                      <a:txBody>
                        <a:bodyPr/>
                        <a:lstStyle/>
                        <a:p>
                          <a:r>
                            <a:rPr lang="en-US" dirty="0" smtClean="0"/>
                            <a:t>45</a:t>
                          </a:r>
                          <a:endParaRPr lang="en-US" dirty="0"/>
                        </a:p>
                      </a:txBody>
                      <a:tcPr/>
                    </a:tc>
                  </a:tr>
                  <a:tr h="640080">
                    <a:tc>
                      <a:txBody>
                        <a:bodyPr/>
                        <a:lstStyle/>
                        <a:p>
                          <a:r>
                            <a:rPr lang="en-US" dirty="0" smtClean="0"/>
                            <a:t>30-40</a:t>
                          </a:r>
                          <a:endParaRPr lang="en-US" dirty="0"/>
                        </a:p>
                      </a:txBody>
                      <a:tcPr/>
                    </a:tc>
                    <a:tc>
                      <a:txBody>
                        <a:bodyPr/>
                        <a:lstStyle/>
                        <a:p>
                          <a:r>
                            <a:rPr lang="en-US" dirty="0" smtClean="0"/>
                            <a:t>35</a:t>
                          </a:r>
                          <a:endParaRPr lang="en-US" dirty="0"/>
                        </a:p>
                      </a:txBody>
                      <a:tcPr/>
                    </a:tc>
                    <a:tc>
                      <a:txBody>
                        <a:bodyPr/>
                        <a:lstStyle/>
                        <a:p>
                          <a:r>
                            <a:rPr lang="en-US" dirty="0" smtClean="0"/>
                            <a:t>16</a:t>
                          </a:r>
                          <a:endParaRPr lang="en-US" dirty="0"/>
                        </a:p>
                      </a:txBody>
                      <a:tcPr/>
                    </a:tc>
                    <a:tc>
                      <a:txBody>
                        <a:bodyPr/>
                        <a:lstStyle/>
                        <a:p>
                          <a:r>
                            <a:rPr lang="en-US" dirty="0" smtClean="0"/>
                            <a:t>44</a:t>
                          </a:r>
                          <a:endParaRPr lang="en-US" dirty="0"/>
                        </a:p>
                      </a:txBody>
                      <a:tcPr/>
                    </a:tc>
                    <a:tc>
                      <a:txBody>
                        <a:bodyPr/>
                        <a:lstStyle/>
                        <a:p>
                          <a:r>
                            <a:rPr lang="en-US" dirty="0" smtClean="0"/>
                            <a:t>560</a:t>
                          </a:r>
                          <a:endParaRPr lang="en-US" dirty="0"/>
                        </a:p>
                      </a:txBody>
                      <a:tcPr/>
                    </a:tc>
                    <a:tc>
                      <a:txBody>
                        <a:bodyPr/>
                        <a:lstStyle/>
                        <a:p>
                          <a:r>
                            <a:rPr lang="en-US" dirty="0" smtClean="0"/>
                            <a:t>8</a:t>
                          </a:r>
                          <a:endParaRPr lang="en-US" dirty="0"/>
                        </a:p>
                      </a:txBody>
                      <a:tcPr/>
                    </a:tc>
                    <a:tc>
                      <a:txBody>
                        <a:bodyPr/>
                        <a:lstStyle/>
                        <a:p>
                          <a:r>
                            <a:rPr lang="en-US" dirty="0" smtClean="0"/>
                            <a:t>128</a:t>
                          </a:r>
                          <a:endParaRPr lang="en-US" dirty="0"/>
                        </a:p>
                      </a:txBody>
                      <a:tcPr/>
                    </a:tc>
                    <a:tc>
                      <a:txBody>
                        <a:bodyPr/>
                        <a:lstStyle/>
                        <a:p>
                          <a:r>
                            <a:rPr lang="en-US" dirty="0" smtClean="0"/>
                            <a:t>7</a:t>
                          </a:r>
                          <a:endParaRPr lang="en-US" dirty="0"/>
                        </a:p>
                      </a:txBody>
                      <a:tcPr/>
                    </a:tc>
                    <a:tc>
                      <a:txBody>
                        <a:bodyPr/>
                        <a:lstStyle/>
                        <a:p>
                          <a:r>
                            <a:rPr lang="en-US" dirty="0" smtClean="0"/>
                            <a:t>112</a:t>
                          </a:r>
                          <a:endParaRPr lang="en-US" dirty="0"/>
                        </a:p>
                      </a:txBody>
                      <a:tcPr/>
                    </a:tc>
                  </a:tr>
                  <a:tr h="640080">
                    <a:tc>
                      <a:txBody>
                        <a:bodyPr/>
                        <a:lstStyle/>
                        <a:p>
                          <a:r>
                            <a:rPr lang="en-US" dirty="0" smtClean="0"/>
                            <a:t>40-50</a:t>
                          </a:r>
                          <a:endParaRPr lang="en-US" dirty="0"/>
                        </a:p>
                      </a:txBody>
                      <a:tcPr/>
                    </a:tc>
                    <a:tc>
                      <a:txBody>
                        <a:bodyPr/>
                        <a:lstStyle/>
                        <a:p>
                          <a:r>
                            <a:rPr lang="en-US" dirty="0" smtClean="0"/>
                            <a:t>45</a:t>
                          </a:r>
                          <a:endParaRPr lang="en-US" dirty="0"/>
                        </a:p>
                      </a:txBody>
                      <a:tcPr/>
                    </a:tc>
                    <a:tc>
                      <a:txBody>
                        <a:bodyPr/>
                        <a:lstStyle/>
                        <a:p>
                          <a:r>
                            <a:rPr lang="en-US" dirty="0" smtClean="0"/>
                            <a:t>6</a:t>
                          </a:r>
                          <a:endParaRPr lang="en-US" dirty="0"/>
                        </a:p>
                      </a:txBody>
                      <a:tcPr/>
                    </a:tc>
                    <a:tc>
                      <a:txBody>
                        <a:bodyPr/>
                        <a:lstStyle/>
                        <a:p>
                          <a:r>
                            <a:rPr lang="en-US" dirty="0" smtClean="0"/>
                            <a:t>50</a:t>
                          </a:r>
                          <a:endParaRPr lang="en-US" dirty="0"/>
                        </a:p>
                      </a:txBody>
                      <a:tcPr/>
                    </a:tc>
                    <a:tc>
                      <a:txBody>
                        <a:bodyPr/>
                        <a:lstStyle/>
                        <a:p>
                          <a:r>
                            <a:rPr lang="en-US" dirty="0" smtClean="0"/>
                            <a:t>270</a:t>
                          </a:r>
                          <a:endParaRPr lang="en-US" dirty="0"/>
                        </a:p>
                      </a:txBody>
                      <a:tcPr/>
                    </a:tc>
                    <a:tc>
                      <a:txBody>
                        <a:bodyPr/>
                        <a:lstStyle/>
                        <a:p>
                          <a:r>
                            <a:rPr lang="en-US" dirty="0" smtClean="0"/>
                            <a:t>18</a:t>
                          </a:r>
                          <a:endParaRPr lang="en-US" dirty="0"/>
                        </a:p>
                      </a:txBody>
                      <a:tcPr/>
                    </a:tc>
                    <a:tc>
                      <a:txBody>
                        <a:bodyPr/>
                        <a:lstStyle/>
                        <a:p>
                          <a:r>
                            <a:rPr lang="en-US" dirty="0" smtClean="0"/>
                            <a:t>108</a:t>
                          </a:r>
                          <a:endParaRPr lang="en-US" dirty="0"/>
                        </a:p>
                      </a:txBody>
                      <a:tcPr/>
                    </a:tc>
                    <a:tc>
                      <a:txBody>
                        <a:bodyPr/>
                        <a:lstStyle/>
                        <a:p>
                          <a:r>
                            <a:rPr lang="en-US" dirty="0" smtClean="0"/>
                            <a:t>17</a:t>
                          </a:r>
                          <a:endParaRPr lang="en-US" dirty="0"/>
                        </a:p>
                      </a:txBody>
                      <a:tcPr/>
                    </a:tc>
                    <a:tc>
                      <a:txBody>
                        <a:bodyPr/>
                        <a:lstStyle/>
                        <a:p>
                          <a:r>
                            <a:rPr lang="en-US" dirty="0" smtClean="0"/>
                            <a:t>102</a:t>
                          </a:r>
                          <a:endParaRPr lang="en-US" dirty="0"/>
                        </a:p>
                      </a:txBody>
                      <a:tcPr/>
                    </a:tc>
                  </a:tr>
                  <a:tr h="1544320">
                    <a:tc>
                      <a:txBody>
                        <a:bodyPr/>
                        <a:lstStyle/>
                        <a:p>
                          <a:endParaRPr lang="en-US"/>
                        </a:p>
                      </a:txBody>
                      <a:tcPr/>
                    </a:tc>
                    <a:tc>
                      <a:txBody>
                        <a:bodyPr/>
                        <a:lstStyle/>
                        <a:p>
                          <a:endParaRPr lang="en-US"/>
                        </a:p>
                      </a:txBody>
                      <a:tcPr/>
                    </a:tc>
                    <a:tc>
                      <a:txBody>
                        <a:bodyPr/>
                        <a:lstStyle/>
                        <a:p>
                          <a:r>
                            <a:rPr lang="en-US" dirty="0" smtClean="0"/>
                            <a:t>N=50</a:t>
                          </a:r>
                          <a:endParaRPr lang="en-US" dirty="0"/>
                        </a:p>
                      </a:txBody>
                      <a:tcPr/>
                    </a:tc>
                    <a:tc>
                      <a:txBody>
                        <a:bodyPr/>
                        <a:lstStyle/>
                        <a:p>
                          <a:endParaRPr lang="en-US" dirty="0"/>
                        </a:p>
                      </a:txBody>
                      <a:tcPr/>
                    </a:tc>
                    <a:tc>
                      <a:txBody>
                        <a:bodyPr/>
                        <a:lstStyle/>
                        <a:p>
                          <a:endParaRPr lang="en-US"/>
                        </a:p>
                      </a:txBody>
                      <a:tcPr>
                        <a:blipFill rotWithShape="1">
                          <a:blip r:embed="rId3"/>
                          <a:stretch>
                            <a:fillRect l="-302679" t="-260079" r="-736607" b="-395"/>
                          </a:stretch>
                        </a:blipFill>
                      </a:tcPr>
                    </a:tc>
                    <a:tc>
                      <a:txBody>
                        <a:bodyPr/>
                        <a:lstStyle/>
                        <a:p>
                          <a:endParaRPr lang="en-US" dirty="0"/>
                        </a:p>
                      </a:txBody>
                      <a:tcPr/>
                    </a:tc>
                    <a:tc>
                      <a:txBody>
                        <a:bodyPr/>
                        <a:lstStyle/>
                        <a:p>
                          <a:endParaRPr lang="en-US"/>
                        </a:p>
                      </a:txBody>
                      <a:tcPr>
                        <a:blipFill rotWithShape="1">
                          <a:blip r:embed="rId3"/>
                          <a:stretch>
                            <a:fillRect l="-348171" t="-260079" r="-329878" b="-395"/>
                          </a:stretch>
                        </a:blipFill>
                      </a:tcPr>
                    </a:tc>
                    <a:tc>
                      <a:txBody>
                        <a:bodyPr/>
                        <a:lstStyle/>
                        <a:p>
                          <a:endParaRPr lang="en-US" dirty="0"/>
                        </a:p>
                      </a:txBody>
                      <a:tcPr/>
                    </a:tc>
                    <a:tc>
                      <a:txBody>
                        <a:bodyPr/>
                        <a:lstStyle/>
                        <a:p>
                          <a:endParaRPr lang="en-US"/>
                        </a:p>
                      </a:txBody>
                      <a:tcPr>
                        <a:blipFill rotWithShape="1">
                          <a:blip r:embed="rId3"/>
                          <a:stretch>
                            <a:fillRect l="-325333" t="-260079" b="-395"/>
                          </a:stretch>
                        </a:blipFill>
                      </a:tcPr>
                    </a:tc>
                  </a:tr>
                </a:tbl>
              </a:graphicData>
            </a:graphic>
          </p:graphicFrame>
        </mc:Fallback>
      </mc:AlternateContent>
      <p:graphicFrame>
        <p:nvGraphicFramePr>
          <p:cNvPr id="9" name="Table 8"/>
          <p:cNvGraphicFramePr>
            <a:graphicFrameLocks noGrp="1"/>
          </p:cNvGraphicFramePr>
          <p:nvPr>
            <p:extLst>
              <p:ext uri="{D42A27DB-BD31-4B8C-83A1-F6EECF244321}">
                <p14:modId xmlns:p14="http://schemas.microsoft.com/office/powerpoint/2010/main" xmlns="" val="1822244989"/>
              </p:ext>
            </p:extLst>
          </p:nvPr>
        </p:nvGraphicFramePr>
        <p:xfrm>
          <a:off x="914400" y="2209800"/>
          <a:ext cx="6705600" cy="741680"/>
        </p:xfrm>
        <a:graphic>
          <a:graphicData uri="http://schemas.openxmlformats.org/drawingml/2006/table">
            <a:tbl>
              <a:tblPr firstRow="1" bandRow="1">
                <a:tableStyleId>{5C22544A-7EE6-4342-B048-85BDC9FD1C3A}</a:tableStyleId>
              </a:tblPr>
              <a:tblGrid>
                <a:gridCol w="1600200"/>
                <a:gridCol w="1066800"/>
                <a:gridCol w="762000"/>
                <a:gridCol w="990600"/>
                <a:gridCol w="1066800"/>
                <a:gridCol w="1219200"/>
              </a:tblGrid>
              <a:tr h="370840">
                <a:tc>
                  <a:txBody>
                    <a:bodyPr/>
                    <a:lstStyle/>
                    <a:p>
                      <a:r>
                        <a:rPr lang="en-US" dirty="0" smtClean="0"/>
                        <a:t>Marks</a:t>
                      </a:r>
                      <a:endParaRPr lang="en-US" dirty="0"/>
                    </a:p>
                  </a:txBody>
                  <a:tcPr/>
                </a:tc>
                <a:tc>
                  <a:txBody>
                    <a:bodyPr/>
                    <a:lstStyle/>
                    <a:p>
                      <a:r>
                        <a:rPr lang="en-US" dirty="0" smtClean="0"/>
                        <a:t>0-10</a:t>
                      </a:r>
                      <a:endParaRPr lang="en-US" dirty="0"/>
                    </a:p>
                  </a:txBody>
                  <a:tcPr/>
                </a:tc>
                <a:tc>
                  <a:txBody>
                    <a:bodyPr/>
                    <a:lstStyle/>
                    <a:p>
                      <a:r>
                        <a:rPr lang="en-US" dirty="0" smtClean="0"/>
                        <a:t>10-20</a:t>
                      </a:r>
                      <a:endParaRPr lang="en-US" dirty="0"/>
                    </a:p>
                  </a:txBody>
                  <a:tcPr/>
                </a:tc>
                <a:tc>
                  <a:txBody>
                    <a:bodyPr/>
                    <a:lstStyle/>
                    <a:p>
                      <a:r>
                        <a:rPr lang="en-US" dirty="0" smtClean="0"/>
                        <a:t>20-30</a:t>
                      </a:r>
                      <a:endParaRPr lang="en-US" dirty="0"/>
                    </a:p>
                  </a:txBody>
                  <a:tcPr/>
                </a:tc>
                <a:tc>
                  <a:txBody>
                    <a:bodyPr/>
                    <a:lstStyle/>
                    <a:p>
                      <a:r>
                        <a:rPr lang="en-US" dirty="0" smtClean="0"/>
                        <a:t>30-40</a:t>
                      </a:r>
                      <a:endParaRPr lang="en-US" dirty="0"/>
                    </a:p>
                  </a:txBody>
                  <a:tcPr/>
                </a:tc>
                <a:tc>
                  <a:txBody>
                    <a:bodyPr/>
                    <a:lstStyle/>
                    <a:p>
                      <a:r>
                        <a:rPr lang="en-US" dirty="0" smtClean="0"/>
                        <a:t>40-50</a:t>
                      </a:r>
                      <a:endParaRPr lang="en-US" dirty="0"/>
                    </a:p>
                  </a:txBody>
                  <a:tcPr/>
                </a:tc>
              </a:tr>
              <a:tr h="370840">
                <a:tc>
                  <a:txBody>
                    <a:bodyPr/>
                    <a:lstStyle/>
                    <a:p>
                      <a:r>
                        <a:rPr lang="en-US" dirty="0" err="1" smtClean="0"/>
                        <a:t>No.of</a:t>
                      </a:r>
                      <a:r>
                        <a:rPr lang="en-US" dirty="0" smtClean="0"/>
                        <a:t> students</a:t>
                      </a:r>
                      <a:endParaRPr lang="en-US" dirty="0"/>
                    </a:p>
                  </a:txBody>
                  <a:tcPr/>
                </a:tc>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15</a:t>
                      </a:r>
                      <a:endParaRPr lang="en-US" dirty="0"/>
                    </a:p>
                  </a:txBody>
                  <a:tcPr/>
                </a:tc>
                <a:tc>
                  <a:txBody>
                    <a:bodyPr/>
                    <a:lstStyle/>
                    <a:p>
                      <a:r>
                        <a:rPr lang="en-US" dirty="0" smtClean="0"/>
                        <a:t>16</a:t>
                      </a:r>
                      <a:endParaRPr lang="en-US" dirty="0"/>
                    </a:p>
                  </a:txBody>
                  <a:tcPr/>
                </a:tc>
                <a:tc>
                  <a:txBody>
                    <a:bodyPr/>
                    <a:lstStyle/>
                    <a:p>
                      <a:r>
                        <a:rPr lang="en-US" dirty="0" smtClean="0"/>
                        <a:t>6</a:t>
                      </a:r>
                      <a:endParaRPr lang="en-US" dirty="0"/>
                    </a:p>
                  </a:txBody>
                  <a:tcPr/>
                </a:tc>
              </a:tr>
            </a:tbl>
          </a:graphicData>
        </a:graphic>
      </p:graphicFrame>
    </p:spTree>
    <p:extLst>
      <p:ext uri="{BB962C8B-B14F-4D97-AF65-F5344CB8AC3E}">
        <p14:creationId xmlns:p14="http://schemas.microsoft.com/office/powerpoint/2010/main" xmlns="" val="14277820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a:bodyPr>
              <a:lstStyle/>
              <a:p>
                <a:pPr marL="0" marR="5080" indent="0">
                  <a:lnSpc>
                    <a:spcPct val="100000"/>
                  </a:lnSpc>
                  <a:spcBef>
                    <a:spcPts val="100"/>
                  </a:spcBef>
                  <a:buNone/>
                </a:pPr>
                <a14:m>
                  <m:oMathPara xmlns:m="http://schemas.openxmlformats.org/officeDocument/2006/math">
                    <m:oMathParaPr>
                      <m:jc m:val="left"/>
                    </m:oMathParaPr>
                    <m:oMath xmlns:m="http://schemas.openxmlformats.org/officeDocument/2006/math">
                      <m:acc>
                        <m:accPr>
                          <m:chr m:val="̅"/>
                          <m:ctrlPr>
                            <a:rPr lang="en-US" sz="2000" i="1" smtClean="0">
                              <a:latin typeface="Cambria Math"/>
                            </a:rPr>
                          </m:ctrlPr>
                        </m:accPr>
                        <m:e>
                          <m:r>
                            <a:rPr lang="en-US" sz="2000" b="0" i="1" smtClean="0">
                              <a:latin typeface="Cambria Math"/>
                            </a:rPr>
                            <m:t>𝑋</m:t>
                          </m:r>
                        </m:e>
                      </m:acc>
                      <m:r>
                        <a:rPr lang="en-US" sz="2000" b="0" i="1" smtClean="0">
                          <a:latin typeface="Cambria Math"/>
                        </a:rPr>
                        <m:t>=</m:t>
                      </m:r>
                      <m:f>
                        <m:fPr>
                          <m:ctrlPr>
                            <a:rPr lang="en-US" sz="2000" b="0" i="1" smtClean="0">
                              <a:latin typeface="Cambria Math"/>
                            </a:rPr>
                          </m:ctrlPr>
                        </m:fPr>
                        <m:num>
                          <m:nary>
                            <m:naryPr>
                              <m:chr m:val="∑"/>
                              <m:subHide m:val="on"/>
                              <m:supHide m:val="on"/>
                              <m:ctrlPr>
                                <a:rPr lang="en-US" sz="2000" i="1">
                                  <a:latin typeface="Cambria Math"/>
                                </a:rPr>
                              </m:ctrlPr>
                            </m:naryPr>
                            <m:sub/>
                            <m:sup/>
                            <m:e>
                              <m:r>
                                <a:rPr lang="en-US" sz="2000" b="0" i="1" smtClean="0">
                                  <a:latin typeface="Cambria Math"/>
                                </a:rPr>
                                <m:t>𝑓𝑚</m:t>
                              </m:r>
                            </m:e>
                          </m:nary>
                        </m:num>
                        <m:den>
                          <m:r>
                            <a:rPr lang="en-US" sz="2000" b="0" i="1" smtClean="0">
                              <a:latin typeface="Cambria Math"/>
                            </a:rPr>
                            <m:t>𝑁</m:t>
                          </m:r>
                        </m:den>
                      </m:f>
                      <m:r>
                        <a:rPr lang="en-US" sz="2000" b="0" i="1" smtClean="0">
                          <a:latin typeface="Cambria Math"/>
                        </a:rPr>
                        <m:t>=</m:t>
                      </m:r>
                      <m:f>
                        <m:fPr>
                          <m:ctrlPr>
                            <a:rPr lang="en-US" sz="2000" b="0" i="1" smtClean="0">
                              <a:latin typeface="Cambria Math"/>
                            </a:rPr>
                          </m:ctrlPr>
                        </m:fPr>
                        <m:num>
                          <m:r>
                            <a:rPr lang="en-US" sz="2000" b="0" i="1" smtClean="0">
                              <a:latin typeface="Cambria Math"/>
                            </a:rPr>
                            <m:t>1350</m:t>
                          </m:r>
                        </m:num>
                        <m:den>
                          <m:r>
                            <a:rPr lang="en-US" sz="2000" b="0" i="1" smtClean="0">
                              <a:latin typeface="Cambria Math"/>
                            </a:rPr>
                            <m:t>50</m:t>
                          </m:r>
                        </m:den>
                      </m:f>
                      <m:r>
                        <a:rPr lang="en-US" sz="2000" b="0" i="1" smtClean="0">
                          <a:latin typeface="Cambria Math"/>
                        </a:rPr>
                        <m:t>=</m:t>
                      </m:r>
                      <m:r>
                        <a:rPr lang="en-US" sz="2000" b="0" i="1" smtClean="0">
                          <a:latin typeface="Cambria Math"/>
                        </a:rPr>
                        <m:t>27</m:t>
                      </m:r>
                    </m:oMath>
                  </m:oMathPara>
                </a14:m>
                <a:endParaRPr lang="en-US" sz="2000" dirty="0" smtClean="0"/>
              </a:p>
              <a:p>
                <a:pPr marL="0" indent="0">
                  <a:buNone/>
                </a:pPr>
                <a:r>
                  <a:rPr lang="en-US" sz="2000" dirty="0"/>
                  <a:t>M.D from Mean</a:t>
                </a:r>
                <a14:m>
                  <m:oMath xmlns:m="http://schemas.openxmlformats.org/officeDocument/2006/math">
                    <m:r>
                      <a:rPr lang="en-US" sz="2000" i="1">
                        <a:latin typeface="Cambria Math"/>
                      </a:rPr>
                      <m:t>=</m:t>
                    </m:r>
                    <m:f>
                      <m:fPr>
                        <m:ctrlPr>
                          <a:rPr lang="en-US" sz="2000" i="1">
                            <a:latin typeface="Cambria Math"/>
                          </a:rPr>
                        </m:ctrlPr>
                      </m:fPr>
                      <m:num>
                        <m:nary>
                          <m:naryPr>
                            <m:chr m:val="∑"/>
                            <m:subHide m:val="on"/>
                            <m:supHide m:val="on"/>
                            <m:ctrlPr>
                              <a:rPr lang="en-US" sz="2000" i="1">
                                <a:latin typeface="Cambria Math"/>
                              </a:rPr>
                            </m:ctrlPr>
                          </m:naryPr>
                          <m:sub/>
                          <m:sup/>
                          <m:e>
                            <m:r>
                              <a:rPr lang="en-US" sz="2000" i="1">
                                <a:latin typeface="Cambria Math"/>
                              </a:rPr>
                              <m:t>𝑓</m:t>
                            </m:r>
                            <m:d>
                              <m:dPr>
                                <m:begChr m:val="|"/>
                                <m:endChr m:val="|"/>
                                <m:ctrlPr>
                                  <a:rPr lang="en-US" sz="2000" i="1">
                                    <a:latin typeface="Cambria Math"/>
                                  </a:rPr>
                                </m:ctrlPr>
                              </m:dPr>
                              <m:e>
                                <m:sSub>
                                  <m:sSubPr>
                                    <m:ctrlPr>
                                      <a:rPr lang="en-US" sz="2000" i="1">
                                        <a:latin typeface="Cambria Math"/>
                                      </a:rPr>
                                    </m:ctrlPr>
                                  </m:sSubPr>
                                  <m:e>
                                    <m:r>
                                      <a:rPr lang="en-US" sz="2000" b="1" i="1">
                                        <a:latin typeface="Cambria Math"/>
                                      </a:rPr>
                                      <m:t>𝒅</m:t>
                                    </m:r>
                                  </m:e>
                                  <m:sub>
                                    <m:acc>
                                      <m:accPr>
                                        <m:chr m:val="̅"/>
                                        <m:ctrlPr>
                                          <a:rPr lang="en-US" sz="2000" i="1">
                                            <a:latin typeface="Cambria Math"/>
                                          </a:rPr>
                                        </m:ctrlPr>
                                      </m:accPr>
                                      <m:e>
                                        <m:r>
                                          <a:rPr lang="en-US" sz="2000" b="1" i="1">
                                            <a:latin typeface="Cambria Math"/>
                                          </a:rPr>
                                          <m:t>𝒙</m:t>
                                        </m:r>
                                      </m:e>
                                    </m:acc>
                                  </m:sub>
                                </m:sSub>
                              </m:e>
                            </m:d>
                            <m:r>
                              <m:rPr>
                                <m:nor/>
                              </m:rPr>
                              <a:rPr lang="en-US" sz="2000" dirty="0"/>
                              <m:t> </m:t>
                            </m:r>
                          </m:e>
                        </m:nary>
                      </m:num>
                      <m:den>
                        <m:r>
                          <a:rPr lang="en-US" sz="2000" i="1" dirty="0">
                            <a:latin typeface="Cambria Math"/>
                          </a:rPr>
                          <m:t>𝑁</m:t>
                        </m:r>
                      </m:den>
                    </m:f>
                    <m:r>
                      <a:rPr lang="en-US" sz="2000" i="1">
                        <a:latin typeface="Cambria Math"/>
                      </a:rPr>
                      <m:t>=</m:t>
                    </m:r>
                    <m:f>
                      <m:fPr>
                        <m:ctrlPr>
                          <a:rPr lang="en-US" sz="2000" i="1">
                            <a:latin typeface="Cambria Math"/>
                          </a:rPr>
                        </m:ctrlPr>
                      </m:fPr>
                      <m:num>
                        <m:r>
                          <a:rPr lang="en-US" sz="2000" b="0" i="1" smtClean="0">
                            <a:latin typeface="Cambria Math"/>
                          </a:rPr>
                          <m:t>472</m:t>
                        </m:r>
                      </m:num>
                      <m:den>
                        <m:r>
                          <a:rPr lang="en-US" sz="2000" b="0" i="1" smtClean="0">
                            <a:latin typeface="Cambria Math"/>
                          </a:rPr>
                          <m:t>5</m:t>
                        </m:r>
                        <m:r>
                          <a:rPr lang="en-US" sz="2000" i="1">
                            <a:latin typeface="Cambria Math"/>
                          </a:rPr>
                          <m:t>0</m:t>
                        </m:r>
                      </m:den>
                    </m:f>
                    <m:r>
                      <a:rPr lang="en-US" sz="2000" i="1">
                        <a:latin typeface="Cambria Math"/>
                      </a:rPr>
                      <m:t>=</m:t>
                    </m:r>
                    <m:r>
                      <a:rPr lang="en-US" sz="2000" b="0" i="1" smtClean="0">
                        <a:latin typeface="Cambria Math"/>
                      </a:rPr>
                      <m:t>9</m:t>
                    </m:r>
                    <m:r>
                      <a:rPr lang="en-US" sz="2000" i="1">
                        <a:latin typeface="Cambria Math"/>
                      </a:rPr>
                      <m:t>.</m:t>
                    </m:r>
                    <m:r>
                      <a:rPr lang="en-US" sz="2000" b="0" i="1" smtClean="0">
                        <a:latin typeface="Cambria Math"/>
                      </a:rPr>
                      <m:t>44</m:t>
                    </m:r>
                  </m:oMath>
                </a14:m>
                <a:endParaRPr lang="en-US" sz="2000" dirty="0"/>
              </a:p>
              <a:p>
                <a:pPr marL="0" indent="0">
                  <a:buNone/>
                </a:pPr>
                <a:r>
                  <a:rPr lang="en-US" sz="2000" dirty="0"/>
                  <a:t>Coefficient of </a:t>
                </a:r>
                <a14:m>
                  <m:oMath xmlns:m="http://schemas.openxmlformats.org/officeDocument/2006/math">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acc>
                          <m:accPr>
                            <m:chr m:val="̅"/>
                            <m:ctrlPr>
                              <a:rPr lang="en-US" sz="2000" i="1">
                                <a:latin typeface="Cambria Math"/>
                              </a:rPr>
                            </m:ctrlPr>
                          </m:accPr>
                          <m:e>
                            <m:r>
                              <a:rPr lang="en-US" sz="2000" i="1">
                                <a:latin typeface="Cambria Math"/>
                              </a:rPr>
                              <m:t>𝑥</m:t>
                            </m:r>
                          </m:e>
                        </m:acc>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acc>
                              <m:accPr>
                                <m:chr m:val="̅"/>
                                <m:ctrlPr>
                                  <a:rPr lang="en-US" sz="2000" i="1">
                                    <a:latin typeface="Cambria Math"/>
                                  </a:rPr>
                                </m:ctrlPr>
                              </m:accPr>
                              <m:e>
                                <m:r>
                                  <a:rPr lang="en-US" sz="2000" i="1">
                                    <a:latin typeface="Cambria Math"/>
                                  </a:rPr>
                                  <m:t>𝑥</m:t>
                                </m:r>
                              </m:e>
                            </m:acc>
                          </m:sub>
                        </m:sSub>
                      </m:num>
                      <m:den>
                        <m:acc>
                          <m:accPr>
                            <m:chr m:val="̅"/>
                            <m:ctrlPr>
                              <a:rPr lang="en-US" sz="2000" i="1" spc="-5">
                                <a:latin typeface="Cambria Math"/>
                              </a:rPr>
                            </m:ctrlPr>
                          </m:accPr>
                          <m:e>
                            <m:r>
                              <a:rPr lang="en-US" sz="2000" i="1" spc="-5">
                                <a:latin typeface="Cambria Math"/>
                              </a:rPr>
                              <m:t>𝑥</m:t>
                            </m:r>
                          </m:e>
                        </m:acc>
                      </m:den>
                    </m:f>
                    <m:r>
                      <a:rPr lang="en-US" sz="2000" i="1">
                        <a:latin typeface="Cambria Math"/>
                      </a:rPr>
                      <m:t>=</m:t>
                    </m:r>
                    <m:f>
                      <m:fPr>
                        <m:ctrlPr>
                          <a:rPr lang="en-US" sz="2000" i="1">
                            <a:latin typeface="Cambria Math"/>
                          </a:rPr>
                        </m:ctrlPr>
                      </m:fPr>
                      <m:num>
                        <m:r>
                          <a:rPr lang="en-US" sz="2000" b="0" i="1" smtClean="0">
                            <a:latin typeface="Cambria Math"/>
                          </a:rPr>
                          <m:t>9</m:t>
                        </m:r>
                        <m:r>
                          <a:rPr lang="en-US" sz="2000" b="0" i="1" smtClean="0">
                            <a:latin typeface="Cambria Math"/>
                          </a:rPr>
                          <m:t>.</m:t>
                        </m:r>
                        <m:r>
                          <a:rPr lang="en-US" sz="2000" b="0" i="1" smtClean="0">
                            <a:latin typeface="Cambria Math"/>
                          </a:rPr>
                          <m:t>44</m:t>
                        </m:r>
                      </m:num>
                      <m:den>
                        <m:r>
                          <a:rPr lang="en-US" sz="2000" b="0" i="1" smtClean="0">
                            <a:latin typeface="Cambria Math"/>
                          </a:rPr>
                          <m:t>27</m:t>
                        </m:r>
                      </m:den>
                    </m:f>
                    <m:r>
                      <a:rPr lang="en-US" sz="2000" i="1">
                        <a:latin typeface="Cambria Math"/>
                      </a:rPr>
                      <m:t>=</m:t>
                    </m:r>
                    <m:r>
                      <a:rPr lang="en-US" sz="2000" i="1">
                        <a:latin typeface="Cambria Math"/>
                      </a:rPr>
                      <m:t>0</m:t>
                    </m:r>
                    <m:r>
                      <a:rPr lang="en-US" sz="2000" b="0" i="1" smtClean="0">
                        <a:latin typeface="Cambria Math"/>
                      </a:rPr>
                      <m:t>.</m:t>
                    </m:r>
                    <m:r>
                      <a:rPr lang="en-US" sz="2000" i="1">
                        <a:latin typeface="Cambria Math"/>
                      </a:rPr>
                      <m:t>349</m:t>
                    </m:r>
                  </m:oMath>
                </a14:m>
                <a:endParaRPr lang="en-US" sz="2000" dirty="0" smtClean="0"/>
              </a:p>
              <a:p>
                <a:pPr marL="0" indent="0">
                  <a:buNone/>
                </a:pPr>
                <a:r>
                  <a:rPr lang="en-US" sz="2000" dirty="0" smtClean="0"/>
                  <a:t/>
                </a:r>
                <a:r>
                  <a:rPr lang="en-US" sz="2000" dirty="0">
                    <a:latin typeface="LM Sans 12"/>
                    <a:cs typeface="LM Sans 12"/>
                  </a:rPr>
                  <a:t>Median </a:t>
                </a:r>
                <a14:m>
                  <m:oMath xmlns:m="http://schemas.openxmlformats.org/officeDocument/2006/math">
                    <m:r>
                      <a:rPr lang="en-US" sz="2000" i="1">
                        <a:latin typeface="Cambria Math"/>
                        <a:cs typeface="LM Sans 12"/>
                      </a:rPr>
                      <m:t>=</m:t>
                    </m:r>
                    <m:r>
                      <a:rPr lang="en-US" sz="2000" i="1">
                        <a:latin typeface="Cambria Math"/>
                        <a:cs typeface="LM Sans 12"/>
                      </a:rPr>
                      <m:t>𝑙</m:t>
                    </m:r>
                    <m:r>
                      <a:rPr lang="en-US" sz="2000" i="1">
                        <a:latin typeface="Cambria Math"/>
                        <a:cs typeface="LM Sans 12"/>
                      </a:rPr>
                      <m:t>+</m:t>
                    </m:r>
                    <m:f>
                      <m:fPr>
                        <m:ctrlPr>
                          <a:rPr lang="en-US" sz="2000" i="1">
                            <a:latin typeface="Cambria Math"/>
                          </a:rPr>
                        </m:ctrlPr>
                      </m:fPr>
                      <m:num>
                        <m:r>
                          <a:rPr lang="en-US" sz="2000" i="1">
                            <a:latin typeface="Cambria Math"/>
                          </a:rPr>
                          <m:t>h</m:t>
                        </m:r>
                      </m:num>
                      <m:den>
                        <m:r>
                          <a:rPr lang="en-US" sz="2000" i="1">
                            <a:latin typeface="Cambria Math"/>
                          </a:rPr>
                          <m:t>𝑓</m:t>
                        </m:r>
                      </m:den>
                    </m:f>
                    <m:d>
                      <m:dPr>
                        <m:ctrlPr>
                          <a:rPr lang="en-US" sz="2000" i="1">
                            <a:latin typeface="Cambria Math"/>
                          </a:rPr>
                        </m:ctrlPr>
                      </m:dPr>
                      <m:e>
                        <m:f>
                          <m:fPr>
                            <m:ctrlPr>
                              <a:rPr lang="en-US" sz="2000" i="1">
                                <a:latin typeface="Cambria Math"/>
                              </a:rPr>
                            </m:ctrlPr>
                          </m:fPr>
                          <m:num>
                            <m:r>
                              <a:rPr lang="en-US" sz="2000" i="1">
                                <a:latin typeface="Cambria Math"/>
                              </a:rPr>
                              <m:t>𝑁</m:t>
                            </m:r>
                          </m:num>
                          <m:den>
                            <m:r>
                              <a:rPr lang="en-US" sz="2000" i="1">
                                <a:latin typeface="Cambria Math"/>
                              </a:rPr>
                              <m:t>2</m:t>
                            </m:r>
                          </m:den>
                        </m:f>
                        <m:r>
                          <a:rPr lang="en-US" sz="2000" i="1">
                            <a:latin typeface="Cambria Math"/>
                          </a:rPr>
                          <m:t>−</m:t>
                        </m:r>
                        <m:r>
                          <a:rPr lang="en-US" sz="2000" i="1">
                            <a:latin typeface="Cambria Math"/>
                          </a:rPr>
                          <m:t>𝑐</m:t>
                        </m:r>
                      </m:e>
                    </m:d>
                  </m:oMath>
                </a14:m>
                <a:endParaRPr lang="en-US" sz="2000" dirty="0" smtClean="0">
                  <a:latin typeface="LM Sans 12"/>
                  <a:cs typeface="LM Sans 12"/>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a:rPr>
                        <m:t>𝑀</m:t>
                      </m:r>
                      <m:r>
                        <a:rPr lang="en-US" sz="2000" i="1">
                          <a:latin typeface="Cambria Math"/>
                        </a:rPr>
                        <m:t>=</m:t>
                      </m:r>
                      <m:r>
                        <a:rPr lang="en-US" sz="2000" i="1">
                          <a:latin typeface="Cambria Math"/>
                        </a:rPr>
                        <m:t>20</m:t>
                      </m:r>
                      <m:r>
                        <a:rPr lang="en-US" sz="2000" i="1">
                          <a:latin typeface="Cambria Math"/>
                        </a:rPr>
                        <m:t>+</m:t>
                      </m:r>
                      <m:f>
                        <m:fPr>
                          <m:ctrlPr>
                            <a:rPr lang="en-US" sz="2000" i="1">
                              <a:latin typeface="Cambria Math"/>
                            </a:rPr>
                          </m:ctrlPr>
                        </m:fPr>
                        <m:num>
                          <m:r>
                            <a:rPr lang="en-US" sz="2000" b="0" i="1" smtClean="0">
                              <a:latin typeface="Cambria Math"/>
                            </a:rPr>
                            <m:t>10</m:t>
                          </m:r>
                        </m:num>
                        <m:den>
                          <m:r>
                            <a:rPr lang="en-US" sz="2000" b="0" i="1" smtClean="0">
                              <a:latin typeface="Cambria Math"/>
                            </a:rPr>
                            <m:t>15</m:t>
                          </m:r>
                        </m:den>
                      </m:f>
                      <m:d>
                        <m:dPr>
                          <m:ctrlPr>
                            <a:rPr lang="en-US" sz="2000" i="1">
                              <a:latin typeface="Cambria Math"/>
                            </a:rPr>
                          </m:ctrlPr>
                        </m:dPr>
                        <m:e>
                          <m:r>
                            <a:rPr lang="en-US" sz="2000" b="0" i="1" smtClean="0">
                              <a:latin typeface="Cambria Math"/>
                            </a:rPr>
                            <m:t>25</m:t>
                          </m:r>
                          <m:r>
                            <a:rPr lang="en-US" sz="2000" i="1">
                              <a:latin typeface="Cambria Math"/>
                            </a:rPr>
                            <m:t>−</m:t>
                          </m:r>
                          <m:r>
                            <a:rPr lang="en-US" sz="2000" b="0" i="1" smtClean="0">
                              <a:latin typeface="Cambria Math"/>
                            </a:rPr>
                            <m:t>13</m:t>
                          </m:r>
                        </m:e>
                      </m:d>
                      <m:r>
                        <a:rPr lang="en-US" sz="2000" i="1">
                          <a:latin typeface="Cambria Math"/>
                        </a:rPr>
                        <m:t>=</m:t>
                      </m:r>
                      <m:r>
                        <a:rPr lang="en-US" sz="2000" b="0" i="1" smtClean="0">
                          <a:latin typeface="Cambria Math"/>
                        </a:rPr>
                        <m:t>28</m:t>
                      </m:r>
                    </m:oMath>
                  </m:oMathPara>
                </a14:m>
                <a:endParaRPr lang="en-US" sz="2000" dirty="0" smtClean="0"/>
              </a:p>
              <a:p>
                <a:pPr marL="0" indent="0">
                  <a:buNone/>
                </a:pPr>
                <a:r>
                  <a:rPr lang="en-US" sz="2000" dirty="0"/>
                  <a:t>M.D from Median</a:t>
                </a:r>
                <a14:m>
                  <m:oMath xmlns:m="http://schemas.openxmlformats.org/officeDocument/2006/math">
                    <m:d>
                      <m:dPr>
                        <m:ctrlPr>
                          <a:rPr lang="en-US" sz="2000" i="1">
                            <a:latin typeface="Cambria Math"/>
                          </a:rPr>
                        </m:ctrlPr>
                      </m:dPr>
                      <m:e>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i="1">
                                <a:latin typeface="Cambria Math"/>
                              </a:rPr>
                              <m:t>𝑀</m:t>
                            </m:r>
                          </m:sub>
                        </m:sSub>
                      </m:e>
                    </m:d>
                    <m:r>
                      <a:rPr lang="en-US" sz="2000" i="1">
                        <a:latin typeface="Cambria Math"/>
                      </a:rPr>
                      <m:t>=</m:t>
                    </m:r>
                    <m:f>
                      <m:fPr>
                        <m:ctrlPr>
                          <a:rPr lang="en-US" sz="2000" i="1">
                            <a:latin typeface="Cambria Math"/>
                          </a:rPr>
                        </m:ctrlPr>
                      </m:fPr>
                      <m:num>
                        <m:nary>
                          <m:naryPr>
                            <m:chr m:val="∑"/>
                            <m:subHide m:val="on"/>
                            <m:supHide m:val="on"/>
                            <m:ctrlPr>
                              <a:rPr lang="en-US" sz="2000" i="1">
                                <a:latin typeface="Cambria Math"/>
                              </a:rPr>
                            </m:ctrlPr>
                          </m:naryPr>
                          <m:sub/>
                          <m:sup/>
                          <m:e>
                            <m:r>
                              <a:rPr lang="en-US" sz="2000" b="0" i="1" smtClean="0">
                                <a:latin typeface="Cambria Math"/>
                              </a:rPr>
                              <m:t>𝑓</m:t>
                            </m:r>
                            <m:d>
                              <m:dPr>
                                <m:begChr m:val="|"/>
                                <m:endChr m:val="|"/>
                                <m:ctrlPr>
                                  <a:rPr lang="en-US" sz="2000" i="1">
                                    <a:latin typeface="Cambria Math"/>
                                  </a:rPr>
                                </m:ctrlPr>
                              </m:dPr>
                              <m:e>
                                <m:sSub>
                                  <m:sSubPr>
                                    <m:ctrlPr>
                                      <a:rPr lang="en-US" sz="2000" i="1">
                                        <a:latin typeface="Cambria Math"/>
                                      </a:rPr>
                                    </m:ctrlPr>
                                  </m:sSubPr>
                                  <m:e>
                                    <m:r>
                                      <a:rPr lang="en-US" sz="2000" b="1" i="1">
                                        <a:latin typeface="Cambria Math"/>
                                      </a:rPr>
                                      <m:t>𝒅</m:t>
                                    </m:r>
                                  </m:e>
                                  <m:sub>
                                    <m:r>
                                      <a:rPr lang="en-US" sz="2000" b="1" i="1">
                                        <a:latin typeface="Cambria Math"/>
                                      </a:rPr>
                                      <m:t>𝒎</m:t>
                                    </m:r>
                                  </m:sub>
                                </m:sSub>
                              </m:e>
                            </m:d>
                            <m:r>
                              <m:rPr>
                                <m:nor/>
                              </m:rPr>
                              <a:rPr lang="en-US" sz="2000" dirty="0"/>
                              <m:t> </m:t>
                            </m:r>
                          </m:e>
                        </m:nary>
                      </m:num>
                      <m:den>
                        <m:r>
                          <a:rPr lang="en-US" sz="2000" b="0" i="1" dirty="0" smtClean="0">
                            <a:latin typeface="Cambria Math"/>
                          </a:rPr>
                          <m:t>𝑁</m:t>
                        </m:r>
                      </m:den>
                    </m:f>
                    <m:r>
                      <a:rPr lang="en-US" sz="2000" i="1">
                        <a:latin typeface="Cambria Math"/>
                      </a:rPr>
                      <m:t>=</m:t>
                    </m:r>
                    <m:f>
                      <m:fPr>
                        <m:ctrlPr>
                          <a:rPr lang="en-US" sz="2000" i="1">
                            <a:latin typeface="Cambria Math"/>
                          </a:rPr>
                        </m:ctrlPr>
                      </m:fPr>
                      <m:num>
                        <m:r>
                          <a:rPr lang="en-US" sz="2000" b="0" i="1" smtClean="0">
                            <a:latin typeface="Cambria Math"/>
                          </a:rPr>
                          <m:t>478</m:t>
                        </m:r>
                      </m:num>
                      <m:den>
                        <m:r>
                          <a:rPr lang="en-US" sz="2000" b="0" i="1" smtClean="0">
                            <a:latin typeface="Cambria Math"/>
                          </a:rPr>
                          <m:t>50</m:t>
                        </m:r>
                      </m:den>
                    </m:f>
                    <m:r>
                      <a:rPr lang="en-US" sz="2000" i="1">
                        <a:latin typeface="Cambria Math"/>
                      </a:rPr>
                      <m:t>=</m:t>
                    </m:r>
                    <m:r>
                      <a:rPr lang="en-US" sz="2000" b="0" i="1" smtClean="0">
                        <a:latin typeface="Cambria Math"/>
                      </a:rPr>
                      <m:t>9</m:t>
                    </m:r>
                    <m:r>
                      <a:rPr lang="en-US" sz="2000" b="0" i="1" smtClean="0">
                        <a:latin typeface="Cambria Math"/>
                      </a:rPr>
                      <m:t>.</m:t>
                    </m:r>
                    <m:r>
                      <a:rPr lang="en-US" sz="2000" b="0" i="1" smtClean="0">
                        <a:latin typeface="Cambria Math"/>
                      </a:rPr>
                      <m:t>56</m:t>
                    </m:r>
                  </m:oMath>
                </a14:m>
                <a:endParaRPr lang="en-US" sz="2000" dirty="0"/>
              </a:p>
              <a:p>
                <a:pPr marL="0" indent="0">
                  <a:buNone/>
                </a:pPr>
                <a:r>
                  <a:rPr lang="en-US" sz="2000" dirty="0"/>
                  <a:t>Coefficient of </a:t>
                </a:r>
                <a14:m>
                  <m:oMath xmlns:m="http://schemas.openxmlformats.org/officeDocument/2006/math">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i="1">
                            <a:latin typeface="Cambria Math"/>
                          </a:rPr>
                          <m:t>𝑀</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𝑀</m:t>
                            </m:r>
                            <m:r>
                              <a:rPr lang="en-US" sz="2000" i="1">
                                <a:latin typeface="Cambria Math"/>
                              </a:rPr>
                              <m:t>.</m:t>
                            </m:r>
                            <m:r>
                              <a:rPr lang="en-US" sz="2000" i="1">
                                <a:latin typeface="Cambria Math"/>
                              </a:rPr>
                              <m:t>𝐷</m:t>
                            </m:r>
                            <m:r>
                              <a:rPr lang="en-US" sz="2000" i="1">
                                <a:latin typeface="Cambria Math"/>
                              </a:rPr>
                              <m:t>.</m:t>
                            </m:r>
                          </m:e>
                          <m:sub>
                            <m:r>
                              <a:rPr lang="en-US" sz="2000" i="1">
                                <a:latin typeface="Cambria Math"/>
                              </a:rPr>
                              <m:t>𝑀</m:t>
                            </m:r>
                          </m:sub>
                        </m:sSub>
                      </m:num>
                      <m:den>
                        <m:r>
                          <a:rPr lang="en-US" sz="2000" i="1">
                            <a:latin typeface="Cambria Math"/>
                          </a:rPr>
                          <m:t>𝑀</m:t>
                        </m:r>
                      </m:den>
                    </m:f>
                    <m:r>
                      <a:rPr lang="en-US" sz="2000" i="1">
                        <a:latin typeface="Cambria Math"/>
                      </a:rPr>
                      <m:t>=</m:t>
                    </m:r>
                    <m:f>
                      <m:fPr>
                        <m:ctrlPr>
                          <a:rPr lang="en-US" sz="2000" i="1">
                            <a:latin typeface="Cambria Math"/>
                          </a:rPr>
                        </m:ctrlPr>
                      </m:fPr>
                      <m:num>
                        <m:r>
                          <a:rPr lang="en-US" sz="2000" b="0" i="1" smtClean="0">
                            <a:latin typeface="Cambria Math"/>
                          </a:rPr>
                          <m:t>9</m:t>
                        </m:r>
                        <m:r>
                          <a:rPr lang="en-US" sz="2000" b="0" i="1" smtClean="0">
                            <a:latin typeface="Cambria Math"/>
                          </a:rPr>
                          <m:t>.</m:t>
                        </m:r>
                        <m:r>
                          <a:rPr lang="en-US" sz="2000" b="0" i="1" smtClean="0">
                            <a:latin typeface="Cambria Math"/>
                          </a:rPr>
                          <m:t>56</m:t>
                        </m:r>
                      </m:num>
                      <m:den>
                        <m:r>
                          <a:rPr lang="en-US" sz="2000" b="0" i="1" smtClean="0">
                            <a:latin typeface="Cambria Math"/>
                          </a:rPr>
                          <m:t>28</m:t>
                        </m:r>
                      </m:den>
                    </m:f>
                    <m:r>
                      <a:rPr lang="en-US" sz="2000" i="1">
                        <a:latin typeface="Cambria Math"/>
                      </a:rPr>
                      <m:t>=</m:t>
                    </m:r>
                    <m:r>
                      <a:rPr lang="en-US" sz="2000" i="1">
                        <a:latin typeface="Cambria Math"/>
                      </a:rPr>
                      <m:t>0</m:t>
                    </m:r>
                    <m:r>
                      <a:rPr lang="en-US" sz="2000" i="1">
                        <a:latin typeface="Cambria Math"/>
                      </a:rPr>
                      <m:t>.</m:t>
                    </m:r>
                    <m:r>
                      <a:rPr lang="en-US" sz="2000" b="0" i="1" smtClean="0">
                        <a:latin typeface="Cambria Math"/>
                      </a:rPr>
                      <m:t>3</m:t>
                    </m:r>
                    <m:r>
                      <a:rPr lang="en-US" sz="2000" i="1">
                        <a:latin typeface="Cambria Math"/>
                      </a:rPr>
                      <m:t>4</m:t>
                    </m:r>
                    <m:r>
                      <a:rPr lang="en-US" sz="2000" b="0" i="1" smtClean="0">
                        <a:latin typeface="Cambria Math"/>
                      </a:rPr>
                      <m:t>1</m:t>
                    </m:r>
                  </m:oMath>
                </a14:m>
                <a:endParaRPr lang="en-US" sz="2000" dirty="0"/>
              </a:p>
              <a:p>
                <a:pPr marL="0" indent="0">
                  <a:buNone/>
                </a:pPr>
                <a:endParaRPr lang="en-US" sz="2000" dirty="0"/>
              </a:p>
              <a:p>
                <a:pPr marL="0" indent="0">
                  <a:buNone/>
                </a:pPr>
                <a:endParaRPr lang="en-US" sz="2000" dirty="0">
                  <a:latin typeface="LM Sans 12"/>
                  <a:cs typeface="LM Sans 12"/>
                </a:endParaRPr>
              </a:p>
              <a:p>
                <a:pPr marL="0" indent="0">
                  <a:buNone/>
                </a:pPr>
                <a:endParaRPr lang="en-US" sz="2000" dirty="0"/>
              </a:p>
              <a:p>
                <a:pPr marL="0" marR="5080" indent="0">
                  <a:lnSpc>
                    <a:spcPct val="100000"/>
                  </a:lnSpc>
                  <a:spcBef>
                    <a:spcPts val="100"/>
                  </a:spcBef>
                  <a:buNone/>
                </a:pPr>
                <a:endParaRPr lang="en-US" sz="2000" dirty="0" smtClean="0"/>
              </a:p>
              <a:p>
                <a:pPr marL="0" marR="5080" indent="0">
                  <a:lnSpc>
                    <a:spcPct val="100000"/>
                  </a:lnSpc>
                  <a:spcBef>
                    <a:spcPts val="100"/>
                  </a:spcBef>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b="-281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C545473-E744-4A74-9946-E67824D9DC4A}" type="datetime1">
              <a:rPr lang="en-US" smtClean="0"/>
              <a:pPr/>
              <a:t>8/31/2021</a:t>
            </a:fld>
            <a:endParaRPr lang="en-US"/>
          </a:p>
        </p:txBody>
      </p:sp>
      <p:sp>
        <p:nvSpPr>
          <p:cNvPr id="5" name="Footer Placeholder 4"/>
          <p:cNvSpPr>
            <a:spLocks noGrp="1"/>
          </p:cNvSpPr>
          <p:nvPr>
            <p:ph type="ftr" sz="quarter" idx="11"/>
          </p:nvPr>
        </p:nvSpPr>
        <p:spPr/>
        <p:txBody>
          <a:bodyPr/>
          <a:lstStyle/>
          <a:p>
            <a:r>
              <a:rPr lang="en-US" smtClean="0"/>
              <a:t>Aakansha Vyas        NMB-103          Unit-1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noGrp="1"/>
          </p:cNvSpPr>
          <p:nvPr>
            <p:ph type="title"/>
          </p:nvPr>
        </p:nvSpPr>
        <p:spPr>
          <a:xfrm>
            <a:off x="1295400" y="0"/>
            <a:ext cx="7848600" cy="1143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10" dirty="0" smtClean="0"/>
              <a:t>PRACTICE </a:t>
            </a:r>
            <a:r>
              <a:rPr lang="en-US" sz="3200" spc="-5" dirty="0" smtClean="0"/>
              <a:t>PROBLEMS </a:t>
            </a:r>
            <a:r>
              <a:rPr lang="en-US" sz="3200" dirty="0" smtClean="0"/>
              <a:t>– </a:t>
            </a:r>
            <a:r>
              <a:rPr lang="en-US" sz="3200" spc="-5" dirty="0" smtClean="0"/>
              <a:t>MEAN</a:t>
            </a:r>
            <a:r>
              <a:rPr lang="en-US" sz="3200" spc="-95" dirty="0" smtClean="0"/>
              <a:t> </a:t>
            </a:r>
            <a:r>
              <a:rPr lang="en-US" sz="3200" spc="-10" dirty="0" smtClean="0"/>
              <a:t>DEVIATION</a:t>
            </a:r>
          </a:p>
          <a:p>
            <a:pPr lvl="0" algn="ctr">
              <a:spcBef>
                <a:spcPct val="0"/>
              </a:spcBef>
              <a:defRPr/>
            </a:pPr>
            <a:r>
              <a:rPr lang="en-US" sz="3200" dirty="0" smtClean="0"/>
              <a:t>(CO-1)</a:t>
            </a:r>
            <a:endParaRPr lang="en-US" sz="3200" dirty="0"/>
          </a:p>
        </p:txBody>
      </p:sp>
      <p:pic>
        <p:nvPicPr>
          <p:cNvPr id="8" name="Picture 7"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41986123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51351" y="1768316"/>
            <a:ext cx="3493135" cy="3735638"/>
          </a:xfrm>
          <a:prstGeom prst="rect">
            <a:avLst/>
          </a:prstGeom>
        </p:spPr>
        <p:txBody>
          <a:bodyPr vert="horz" wrap="square" lIns="0" tIns="49530" rIns="0" bIns="0" rtlCol="0">
            <a:spAutoFit/>
          </a:bodyPr>
          <a:lstStyle/>
          <a:p>
            <a:pPr marL="287020" marR="5080" indent="-274320">
              <a:lnSpc>
                <a:spcPts val="2380"/>
              </a:lnSpc>
              <a:spcBef>
                <a:spcPts val="390"/>
              </a:spcBef>
              <a:buClr>
                <a:srgbClr val="FD8537"/>
              </a:buClr>
              <a:buSzPct val="68181"/>
              <a:buFont typeface="Wingdings"/>
              <a:buChar char=""/>
              <a:tabLst>
                <a:tab pos="287020" algn="l"/>
              </a:tabLst>
            </a:pPr>
            <a:r>
              <a:rPr sz="2200" spc="-5" dirty="0">
                <a:latin typeface="Century Schoolbook"/>
                <a:cs typeface="Century Schoolbook"/>
              </a:rPr>
              <a:t>Ignoring ‘±’ signs are not  </a:t>
            </a:r>
            <a:r>
              <a:rPr sz="2200" spc="-10" dirty="0">
                <a:latin typeface="Century Schoolbook"/>
                <a:cs typeface="Century Schoolbook"/>
              </a:rPr>
              <a:t>appropriate</a:t>
            </a:r>
            <a:endParaRPr sz="2200" dirty="0">
              <a:latin typeface="Century Schoolbook"/>
              <a:cs typeface="Century Schoolbook"/>
            </a:endParaRPr>
          </a:p>
          <a:p>
            <a:pPr marL="287020" indent="-274320">
              <a:lnSpc>
                <a:spcPct val="100000"/>
              </a:lnSpc>
              <a:spcBef>
                <a:spcPts val="295"/>
              </a:spcBef>
              <a:buClr>
                <a:srgbClr val="FD8537"/>
              </a:buClr>
              <a:buSzPct val="68181"/>
              <a:buFont typeface="Wingdings"/>
              <a:buChar char=""/>
              <a:tabLst>
                <a:tab pos="287020" algn="l"/>
              </a:tabLst>
            </a:pPr>
            <a:r>
              <a:rPr sz="2200" spc="-5" dirty="0">
                <a:latin typeface="Century Schoolbook"/>
                <a:cs typeface="Century Schoolbook"/>
              </a:rPr>
              <a:t>Not </a:t>
            </a:r>
            <a:r>
              <a:rPr sz="2200" spc="-10" dirty="0">
                <a:latin typeface="Century Schoolbook"/>
                <a:cs typeface="Century Schoolbook"/>
              </a:rPr>
              <a:t>accurate </a:t>
            </a:r>
            <a:r>
              <a:rPr sz="2200" spc="-5" dirty="0">
                <a:latin typeface="Century Schoolbook"/>
                <a:cs typeface="Century Schoolbook"/>
              </a:rPr>
              <a:t>for</a:t>
            </a:r>
            <a:r>
              <a:rPr sz="2200" dirty="0">
                <a:latin typeface="Century Schoolbook"/>
                <a:cs typeface="Century Schoolbook"/>
              </a:rPr>
              <a:t> </a:t>
            </a:r>
            <a:r>
              <a:rPr sz="2200" spc="-5" dirty="0">
                <a:latin typeface="Century Schoolbook"/>
                <a:cs typeface="Century Schoolbook"/>
              </a:rPr>
              <a:t>Mode</a:t>
            </a:r>
            <a:endParaRPr sz="2200" dirty="0">
              <a:latin typeface="Century Schoolbook"/>
              <a:cs typeface="Century Schoolbook"/>
            </a:endParaRPr>
          </a:p>
          <a:p>
            <a:pPr marL="287020" marR="313690" indent="-274320">
              <a:lnSpc>
                <a:spcPts val="2380"/>
              </a:lnSpc>
              <a:spcBef>
                <a:spcPts val="635"/>
              </a:spcBef>
              <a:buClr>
                <a:srgbClr val="FD8537"/>
              </a:buClr>
              <a:buSzPct val="68181"/>
              <a:buFont typeface="Wingdings"/>
              <a:buChar char=""/>
              <a:tabLst>
                <a:tab pos="287020" algn="l"/>
              </a:tabLst>
            </a:pPr>
            <a:r>
              <a:rPr sz="2200" spc="-5" dirty="0">
                <a:latin typeface="Century Schoolbook"/>
                <a:cs typeface="Century Schoolbook"/>
              </a:rPr>
              <a:t>Difficult to calculate if  </a:t>
            </a:r>
            <a:r>
              <a:rPr sz="2200" spc="-10" dirty="0">
                <a:latin typeface="Century Schoolbook"/>
                <a:cs typeface="Century Schoolbook"/>
              </a:rPr>
              <a:t>value </a:t>
            </a:r>
            <a:r>
              <a:rPr sz="2200" spc="-5" dirty="0">
                <a:latin typeface="Century Schoolbook"/>
                <a:cs typeface="Century Schoolbook"/>
              </a:rPr>
              <a:t>of Mean or  Median comes in  fractions</a:t>
            </a:r>
            <a:endParaRPr sz="2200" dirty="0">
              <a:latin typeface="Century Schoolbook"/>
              <a:cs typeface="Century Schoolbook"/>
            </a:endParaRPr>
          </a:p>
          <a:p>
            <a:pPr marL="287020" marR="349885" indent="-274320">
              <a:lnSpc>
                <a:spcPts val="2380"/>
              </a:lnSpc>
              <a:spcBef>
                <a:spcPts val="590"/>
              </a:spcBef>
              <a:buClr>
                <a:srgbClr val="FD8537"/>
              </a:buClr>
              <a:buSzPct val="68181"/>
              <a:buFont typeface="Wingdings"/>
              <a:buChar char=""/>
              <a:tabLst>
                <a:tab pos="287020" algn="l"/>
              </a:tabLst>
            </a:pPr>
            <a:r>
              <a:rPr sz="2200" spc="-5" dirty="0">
                <a:latin typeface="Century Schoolbook"/>
                <a:cs typeface="Century Schoolbook"/>
              </a:rPr>
              <a:t>Not capable of</a:t>
            </a:r>
            <a:r>
              <a:rPr sz="2200" spc="-40" dirty="0">
                <a:latin typeface="Century Schoolbook"/>
                <a:cs typeface="Century Schoolbook"/>
              </a:rPr>
              <a:t> </a:t>
            </a:r>
            <a:r>
              <a:rPr sz="2200" spc="-5" dirty="0">
                <a:latin typeface="Century Schoolbook"/>
                <a:cs typeface="Century Schoolbook"/>
              </a:rPr>
              <a:t>further  algebraic</a:t>
            </a:r>
            <a:r>
              <a:rPr sz="2200" spc="-25" dirty="0">
                <a:latin typeface="Century Schoolbook"/>
                <a:cs typeface="Century Schoolbook"/>
              </a:rPr>
              <a:t> </a:t>
            </a:r>
            <a:r>
              <a:rPr sz="2200" spc="-5" dirty="0">
                <a:latin typeface="Century Schoolbook"/>
                <a:cs typeface="Century Schoolbook"/>
              </a:rPr>
              <a:t>treatment</a:t>
            </a:r>
            <a:endParaRPr sz="2200" dirty="0">
              <a:latin typeface="Century Schoolbook"/>
              <a:cs typeface="Century Schoolbook"/>
            </a:endParaRPr>
          </a:p>
          <a:p>
            <a:pPr marL="287020" marR="349885" indent="-274320">
              <a:lnSpc>
                <a:spcPts val="2380"/>
              </a:lnSpc>
              <a:spcBef>
                <a:spcPts val="590"/>
              </a:spcBef>
              <a:buClr>
                <a:srgbClr val="FD8537"/>
              </a:buClr>
              <a:buSzPct val="68181"/>
              <a:buFont typeface="Wingdings"/>
              <a:buChar char=""/>
              <a:tabLst>
                <a:tab pos="287020" algn="l"/>
              </a:tabLst>
            </a:pPr>
            <a:r>
              <a:rPr sz="2200" spc="-5" dirty="0">
                <a:latin typeface="Century Schoolbook"/>
                <a:cs typeface="Century Schoolbook"/>
              </a:rPr>
              <a:t>Not used in</a:t>
            </a:r>
            <a:r>
              <a:rPr sz="2200" spc="-40" dirty="0">
                <a:latin typeface="Century Schoolbook"/>
                <a:cs typeface="Century Schoolbook"/>
              </a:rPr>
              <a:t> </a:t>
            </a:r>
            <a:r>
              <a:rPr sz="2200" spc="-5" dirty="0">
                <a:latin typeface="Century Schoolbook"/>
                <a:cs typeface="Century Schoolbook"/>
              </a:rPr>
              <a:t>statistical  conclusions.</a:t>
            </a:r>
            <a:endParaRPr sz="2200" dirty="0">
              <a:latin typeface="Century Schoolbook"/>
              <a:cs typeface="Century Schoolbook"/>
            </a:endParaRPr>
          </a:p>
        </p:txBody>
      </p:sp>
      <p:sp>
        <p:nvSpPr>
          <p:cNvPr id="5" name="object 5"/>
          <p:cNvSpPr/>
          <p:nvPr/>
        </p:nvSpPr>
        <p:spPr>
          <a:xfrm>
            <a:off x="457200" y="1177290"/>
            <a:ext cx="3657600" cy="493871"/>
          </a:xfrm>
          <a:custGeom>
            <a:avLst/>
            <a:gdLst/>
            <a:ahLst/>
            <a:cxnLst/>
            <a:rect l="l" t="t" r="r" b="b"/>
            <a:pathLst>
              <a:path w="3657600" h="658494">
                <a:moveTo>
                  <a:pt x="3547872" y="0"/>
                </a:moveTo>
                <a:lnTo>
                  <a:pt x="109728" y="0"/>
                </a:lnTo>
                <a:lnTo>
                  <a:pt x="67015" y="8626"/>
                </a:lnTo>
                <a:lnTo>
                  <a:pt x="32137" y="32146"/>
                </a:lnTo>
                <a:lnTo>
                  <a:pt x="8622" y="67026"/>
                </a:lnTo>
                <a:lnTo>
                  <a:pt x="0" y="109727"/>
                </a:lnTo>
                <a:lnTo>
                  <a:pt x="0" y="548639"/>
                </a:lnTo>
                <a:lnTo>
                  <a:pt x="8622" y="591341"/>
                </a:lnTo>
                <a:lnTo>
                  <a:pt x="32137" y="626221"/>
                </a:lnTo>
                <a:lnTo>
                  <a:pt x="67015" y="649741"/>
                </a:lnTo>
                <a:lnTo>
                  <a:pt x="109728" y="658367"/>
                </a:lnTo>
                <a:lnTo>
                  <a:pt x="3547872" y="658367"/>
                </a:lnTo>
                <a:lnTo>
                  <a:pt x="3590573" y="649741"/>
                </a:lnTo>
                <a:lnTo>
                  <a:pt x="3625453" y="626221"/>
                </a:lnTo>
                <a:lnTo>
                  <a:pt x="3648973" y="591341"/>
                </a:lnTo>
                <a:lnTo>
                  <a:pt x="3657600" y="548639"/>
                </a:lnTo>
                <a:lnTo>
                  <a:pt x="3657600" y="109727"/>
                </a:lnTo>
                <a:lnTo>
                  <a:pt x="3648973" y="67026"/>
                </a:lnTo>
                <a:lnTo>
                  <a:pt x="3625453" y="32146"/>
                </a:lnTo>
                <a:lnTo>
                  <a:pt x="3590573" y="8626"/>
                </a:lnTo>
                <a:lnTo>
                  <a:pt x="3547872" y="0"/>
                </a:lnTo>
                <a:close/>
              </a:path>
            </a:pathLst>
          </a:custGeom>
          <a:solidFill>
            <a:srgbClr val="FD8537"/>
          </a:solidFill>
        </p:spPr>
        <p:txBody>
          <a:bodyPr wrap="square" lIns="0" tIns="0" rIns="0" bIns="0" rtlCol="0"/>
          <a:lstStyle/>
          <a:p>
            <a:endParaRPr/>
          </a:p>
        </p:txBody>
      </p:sp>
      <p:sp>
        <p:nvSpPr>
          <p:cNvPr id="6" name="object 6"/>
          <p:cNvSpPr txBox="1"/>
          <p:nvPr/>
        </p:nvSpPr>
        <p:spPr>
          <a:xfrm>
            <a:off x="535940" y="1296886"/>
            <a:ext cx="3469004" cy="4513672"/>
          </a:xfrm>
          <a:prstGeom prst="rect">
            <a:avLst/>
          </a:prstGeom>
        </p:spPr>
        <p:txBody>
          <a:bodyPr vert="horz" wrap="square" lIns="0" tIns="13335" rIns="0" bIns="0" rtlCol="0">
            <a:spAutoFit/>
          </a:bodyPr>
          <a:lstStyle/>
          <a:p>
            <a:pPr marL="44450">
              <a:lnSpc>
                <a:spcPct val="100000"/>
              </a:lnSpc>
              <a:spcBef>
                <a:spcPts val="105"/>
              </a:spcBef>
            </a:pPr>
            <a:r>
              <a:rPr sz="2000" b="1" dirty="0">
                <a:solidFill>
                  <a:srgbClr val="FFFFFF"/>
                </a:solidFill>
                <a:latin typeface="Century Schoolbook"/>
                <a:cs typeface="Century Schoolbook"/>
              </a:rPr>
              <a:t>Merits</a:t>
            </a:r>
            <a:endParaRPr sz="2000">
              <a:latin typeface="Century Schoolbook"/>
              <a:cs typeface="Century Schoolbook"/>
            </a:endParaRPr>
          </a:p>
          <a:p>
            <a:pPr>
              <a:lnSpc>
                <a:spcPct val="100000"/>
              </a:lnSpc>
              <a:spcBef>
                <a:spcPts val="30"/>
              </a:spcBef>
            </a:pPr>
            <a:endParaRPr sz="1950">
              <a:latin typeface="Times New Roman"/>
              <a:cs typeface="Times New Roman"/>
            </a:endParaRPr>
          </a:p>
          <a:p>
            <a:pPr marL="287020" indent="-274320">
              <a:lnSpc>
                <a:spcPct val="100000"/>
              </a:lnSpc>
              <a:spcBef>
                <a:spcPts val="5"/>
              </a:spcBef>
              <a:buClr>
                <a:srgbClr val="FD8537"/>
              </a:buClr>
              <a:buSzPct val="68181"/>
              <a:buFont typeface="Wingdings"/>
              <a:buChar char=""/>
              <a:tabLst>
                <a:tab pos="287020" algn="l"/>
              </a:tabLst>
            </a:pPr>
            <a:r>
              <a:rPr sz="2200" spc="-5" dirty="0">
                <a:latin typeface="Century Schoolbook"/>
                <a:cs typeface="Century Schoolbook"/>
              </a:rPr>
              <a:t>Simple </a:t>
            </a:r>
            <a:r>
              <a:rPr sz="2200" spc="-10" dirty="0">
                <a:latin typeface="Century Schoolbook"/>
                <a:cs typeface="Century Schoolbook"/>
              </a:rPr>
              <a:t>to</a:t>
            </a:r>
            <a:r>
              <a:rPr sz="2200" spc="-20" dirty="0">
                <a:latin typeface="Century Schoolbook"/>
                <a:cs typeface="Century Schoolbook"/>
              </a:rPr>
              <a:t> </a:t>
            </a:r>
            <a:r>
              <a:rPr sz="2200" spc="-5" dirty="0">
                <a:latin typeface="Century Schoolbook"/>
                <a:cs typeface="Century Schoolbook"/>
              </a:rPr>
              <a:t>understand</a:t>
            </a:r>
            <a:endParaRPr sz="2200">
              <a:latin typeface="Century Schoolbook"/>
              <a:cs typeface="Century Schoolbook"/>
            </a:endParaRPr>
          </a:p>
          <a:p>
            <a:pPr marL="287020" indent="-274320">
              <a:lnSpc>
                <a:spcPct val="100000"/>
              </a:lnSpc>
              <a:spcBef>
                <a:spcPts val="70"/>
              </a:spcBef>
              <a:buClr>
                <a:srgbClr val="FD8537"/>
              </a:buClr>
              <a:buSzPct val="68181"/>
              <a:buFont typeface="Wingdings"/>
              <a:buChar char=""/>
              <a:tabLst>
                <a:tab pos="287020" algn="l"/>
              </a:tabLst>
            </a:pPr>
            <a:r>
              <a:rPr sz="2200" spc="-10" dirty="0">
                <a:latin typeface="Century Schoolbook"/>
                <a:cs typeface="Century Schoolbook"/>
              </a:rPr>
              <a:t>Easy </a:t>
            </a:r>
            <a:r>
              <a:rPr sz="2200" spc="-5" dirty="0">
                <a:latin typeface="Century Schoolbook"/>
                <a:cs typeface="Century Schoolbook"/>
              </a:rPr>
              <a:t>to</a:t>
            </a:r>
            <a:r>
              <a:rPr sz="2200" dirty="0">
                <a:latin typeface="Century Schoolbook"/>
                <a:cs typeface="Century Schoolbook"/>
              </a:rPr>
              <a:t> </a:t>
            </a:r>
            <a:r>
              <a:rPr sz="2200" spc="-10" dirty="0">
                <a:latin typeface="Century Schoolbook"/>
                <a:cs typeface="Century Schoolbook"/>
              </a:rPr>
              <a:t>compute</a:t>
            </a:r>
            <a:endParaRPr sz="2200">
              <a:latin typeface="Century Schoolbook"/>
              <a:cs typeface="Century Schoolbook"/>
            </a:endParaRPr>
          </a:p>
          <a:p>
            <a:pPr marL="286385" marR="5080" indent="-274320">
              <a:lnSpc>
                <a:spcPts val="2110"/>
              </a:lnSpc>
              <a:spcBef>
                <a:spcPts val="585"/>
              </a:spcBef>
              <a:buClr>
                <a:srgbClr val="FD8537"/>
              </a:buClr>
              <a:buSzPct val="68181"/>
              <a:buFont typeface="Wingdings"/>
              <a:buChar char=""/>
              <a:tabLst>
                <a:tab pos="287020" algn="l"/>
              </a:tabLst>
            </a:pPr>
            <a:r>
              <a:rPr sz="2200" spc="-5" dirty="0">
                <a:latin typeface="Century Schoolbook"/>
                <a:cs typeface="Century Schoolbook"/>
              </a:rPr>
              <a:t>Less effected by extreme  items</a:t>
            </a:r>
            <a:endParaRPr sz="2200">
              <a:latin typeface="Century Schoolbook"/>
              <a:cs typeface="Century Schoolbook"/>
            </a:endParaRPr>
          </a:p>
          <a:p>
            <a:pPr marL="286385" marR="290195" indent="-274320">
              <a:lnSpc>
                <a:spcPts val="2110"/>
              </a:lnSpc>
              <a:spcBef>
                <a:spcPts val="605"/>
              </a:spcBef>
              <a:buClr>
                <a:srgbClr val="FD8537"/>
              </a:buClr>
              <a:buSzPct val="68181"/>
              <a:buFont typeface="Wingdings"/>
              <a:buChar char=""/>
              <a:tabLst>
                <a:tab pos="287020" algn="l"/>
              </a:tabLst>
            </a:pPr>
            <a:r>
              <a:rPr sz="2200" spc="-5" dirty="0">
                <a:latin typeface="Century Schoolbook"/>
                <a:cs typeface="Century Schoolbook"/>
              </a:rPr>
              <a:t>Useful in fields like  Economics,</a:t>
            </a:r>
            <a:r>
              <a:rPr sz="2200" spc="-75" dirty="0">
                <a:latin typeface="Century Schoolbook"/>
                <a:cs typeface="Century Schoolbook"/>
              </a:rPr>
              <a:t> </a:t>
            </a:r>
            <a:r>
              <a:rPr sz="2200" spc="-5" dirty="0">
                <a:latin typeface="Century Schoolbook"/>
                <a:cs typeface="Century Schoolbook"/>
              </a:rPr>
              <a:t>Commerce  etc.</a:t>
            </a:r>
            <a:endParaRPr sz="2200">
              <a:latin typeface="Century Schoolbook"/>
              <a:cs typeface="Century Schoolbook"/>
            </a:endParaRPr>
          </a:p>
          <a:p>
            <a:pPr marL="286385" marR="207010" indent="-274320">
              <a:lnSpc>
                <a:spcPct val="80000"/>
              </a:lnSpc>
              <a:spcBef>
                <a:spcPts val="625"/>
              </a:spcBef>
              <a:buClr>
                <a:srgbClr val="FD8537"/>
              </a:buClr>
              <a:buSzPct val="68181"/>
              <a:buFont typeface="Wingdings"/>
              <a:buChar char=""/>
              <a:tabLst>
                <a:tab pos="287020" algn="l"/>
              </a:tabLst>
            </a:pPr>
            <a:r>
              <a:rPr sz="2200" spc="-5" dirty="0">
                <a:latin typeface="Century Schoolbook"/>
                <a:cs typeface="Century Schoolbook"/>
              </a:rPr>
              <a:t>Comparisons about  formation of different  series can be easily  made as deviations </a:t>
            </a:r>
            <a:r>
              <a:rPr sz="2200" spc="-10" dirty="0">
                <a:latin typeface="Century Schoolbook"/>
                <a:cs typeface="Century Schoolbook"/>
              </a:rPr>
              <a:t>are  taken </a:t>
            </a:r>
            <a:r>
              <a:rPr sz="2200" spc="-5" dirty="0">
                <a:latin typeface="Century Schoolbook"/>
                <a:cs typeface="Century Schoolbook"/>
              </a:rPr>
              <a:t>from a central  </a:t>
            </a:r>
            <a:r>
              <a:rPr sz="2200" spc="-10" dirty="0">
                <a:latin typeface="Century Schoolbook"/>
                <a:cs typeface="Century Schoolbook"/>
              </a:rPr>
              <a:t>value</a:t>
            </a:r>
            <a:endParaRPr sz="2200">
              <a:latin typeface="Century Schoolbook"/>
              <a:cs typeface="Century Schoolbook"/>
            </a:endParaRPr>
          </a:p>
        </p:txBody>
      </p:sp>
      <p:sp>
        <p:nvSpPr>
          <p:cNvPr id="7" name="object 7"/>
          <p:cNvSpPr/>
          <p:nvPr/>
        </p:nvSpPr>
        <p:spPr>
          <a:xfrm>
            <a:off x="4343400" y="1177290"/>
            <a:ext cx="3657600" cy="493871"/>
          </a:xfrm>
          <a:custGeom>
            <a:avLst/>
            <a:gdLst/>
            <a:ahLst/>
            <a:cxnLst/>
            <a:rect l="l" t="t" r="r" b="b"/>
            <a:pathLst>
              <a:path w="3657600" h="658494">
                <a:moveTo>
                  <a:pt x="3547872" y="0"/>
                </a:moveTo>
                <a:lnTo>
                  <a:pt x="109727" y="0"/>
                </a:lnTo>
                <a:lnTo>
                  <a:pt x="67026" y="8626"/>
                </a:lnTo>
                <a:lnTo>
                  <a:pt x="32146" y="32146"/>
                </a:lnTo>
                <a:lnTo>
                  <a:pt x="8626" y="67026"/>
                </a:lnTo>
                <a:lnTo>
                  <a:pt x="0" y="109727"/>
                </a:lnTo>
                <a:lnTo>
                  <a:pt x="0" y="548639"/>
                </a:lnTo>
                <a:lnTo>
                  <a:pt x="8626" y="591341"/>
                </a:lnTo>
                <a:lnTo>
                  <a:pt x="32146" y="626221"/>
                </a:lnTo>
                <a:lnTo>
                  <a:pt x="67026" y="649741"/>
                </a:lnTo>
                <a:lnTo>
                  <a:pt x="109727" y="658367"/>
                </a:lnTo>
                <a:lnTo>
                  <a:pt x="3547872" y="658367"/>
                </a:lnTo>
                <a:lnTo>
                  <a:pt x="3590573" y="649741"/>
                </a:lnTo>
                <a:lnTo>
                  <a:pt x="3625453" y="626221"/>
                </a:lnTo>
                <a:lnTo>
                  <a:pt x="3648973" y="591341"/>
                </a:lnTo>
                <a:lnTo>
                  <a:pt x="3657600" y="548639"/>
                </a:lnTo>
                <a:lnTo>
                  <a:pt x="3657600" y="109727"/>
                </a:lnTo>
                <a:lnTo>
                  <a:pt x="3648973" y="67026"/>
                </a:lnTo>
                <a:lnTo>
                  <a:pt x="3625453" y="32146"/>
                </a:lnTo>
                <a:lnTo>
                  <a:pt x="3590573" y="8626"/>
                </a:lnTo>
                <a:lnTo>
                  <a:pt x="3547872" y="0"/>
                </a:lnTo>
                <a:close/>
              </a:path>
            </a:pathLst>
          </a:custGeom>
          <a:solidFill>
            <a:srgbClr val="FD8537"/>
          </a:solidFill>
        </p:spPr>
        <p:txBody>
          <a:bodyPr wrap="square" lIns="0" tIns="0" rIns="0" bIns="0" rtlCol="0"/>
          <a:lstStyle/>
          <a:p>
            <a:endParaRPr/>
          </a:p>
        </p:txBody>
      </p:sp>
      <p:sp>
        <p:nvSpPr>
          <p:cNvPr id="8" name="object 8"/>
          <p:cNvSpPr txBox="1"/>
          <p:nvPr/>
        </p:nvSpPr>
        <p:spPr>
          <a:xfrm>
            <a:off x="4455033" y="1296886"/>
            <a:ext cx="1238250" cy="321242"/>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FFFFFF"/>
                </a:solidFill>
                <a:latin typeface="Century Schoolbook"/>
                <a:cs typeface="Century Schoolbook"/>
              </a:rPr>
              <a:t>Demerits</a:t>
            </a:r>
            <a:endParaRPr sz="2000">
              <a:latin typeface="Century Schoolbook"/>
              <a:cs typeface="Century Schoolbook"/>
            </a:endParaRPr>
          </a:p>
        </p:txBody>
      </p:sp>
      <p:pic>
        <p:nvPicPr>
          <p:cNvPr id="9" name="Picture 8"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spc="-5" dirty="0" smtClean="0"/>
              <a:t>MEAN</a:t>
            </a:r>
            <a:r>
              <a:rPr lang="en-US" sz="3200" spc="120" dirty="0" smtClean="0"/>
              <a:t> </a:t>
            </a:r>
            <a:r>
              <a:rPr lang="en-US" sz="3200" spc="-10" dirty="0" smtClean="0"/>
              <a:t>DEVIATION</a:t>
            </a:r>
            <a:r>
              <a:rPr lang="en-US" sz="3200" dirty="0" smtClean="0"/>
              <a:t>(CO-1)</a:t>
            </a:r>
            <a:endParaRPr lang="en-US" sz="3200" dirty="0"/>
          </a:p>
        </p:txBody>
      </p:sp>
      <p:sp>
        <p:nvSpPr>
          <p:cNvPr id="11" name="Date Placeholder 10"/>
          <p:cNvSpPr>
            <a:spLocks noGrp="1"/>
          </p:cNvSpPr>
          <p:nvPr>
            <p:ph type="dt" sz="half" idx="10"/>
          </p:nvPr>
        </p:nvSpPr>
        <p:spPr/>
        <p:txBody>
          <a:bodyPr/>
          <a:lstStyle/>
          <a:p>
            <a:fld id="{7A2376A8-BBCD-4534-938A-C38E1D06818D}" type="datetime1">
              <a:rPr lang="en-US" smtClean="0"/>
              <a:pPr/>
              <a:t>8/31/2021</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66</a:t>
            </a:fld>
            <a:endParaRPr lang="en-US"/>
          </a:p>
        </p:txBody>
      </p:sp>
      <p:sp>
        <p:nvSpPr>
          <p:cNvPr id="13" name="Footer Placeholder 12"/>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17891607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AFF7CBE-19F5-4E10-8061-20EA7A32039E}" type="slidenum">
              <a:rPr lang="en-US"/>
              <a:pPr/>
              <a:t>67</a:t>
            </a:fld>
            <a:endParaRPr lang="en-US"/>
          </a:p>
        </p:txBody>
      </p:sp>
      <p:sp>
        <p:nvSpPr>
          <p:cNvPr id="14339" name="Rectangle 3"/>
          <p:cNvSpPr>
            <a:spLocks noGrp="1" noChangeArrowheads="1"/>
          </p:cNvSpPr>
          <p:nvPr>
            <p:ph type="body" idx="1"/>
          </p:nvPr>
        </p:nvSpPr>
        <p:spPr>
          <a:xfrm>
            <a:off x="685800" y="1066800"/>
            <a:ext cx="7772400" cy="965200"/>
          </a:xfrm>
        </p:spPr>
        <p:txBody>
          <a:bodyPr>
            <a:normAutofit/>
          </a:bodyPr>
          <a:lstStyle/>
          <a:p>
            <a:r>
              <a:rPr lang="en-US" sz="2200" i="1" dirty="0"/>
              <a:t>Variance</a:t>
            </a:r>
            <a:r>
              <a:rPr lang="en-US" sz="2200" dirty="0"/>
              <a:t> is defined as the average of the square deviations:</a:t>
            </a:r>
            <a:endParaRPr lang="en-US" sz="2200" i="1" dirty="0"/>
          </a:p>
        </p:txBody>
      </p:sp>
      <p:graphicFrame>
        <p:nvGraphicFramePr>
          <p:cNvPr id="14340" name="Object 4"/>
          <p:cNvGraphicFramePr>
            <a:graphicFrameLocks noChangeAspect="1"/>
          </p:cNvGraphicFramePr>
          <p:nvPr/>
        </p:nvGraphicFramePr>
        <p:xfrm>
          <a:off x="2971800" y="1752600"/>
          <a:ext cx="2335213" cy="981075"/>
        </p:xfrm>
        <a:graphic>
          <a:graphicData uri="http://schemas.openxmlformats.org/presentationml/2006/ole">
            <p:oleObj spid="_x0000_s2051" name="Equation" r:id="rId3" imgW="997200" imgH="418320" progId="Equation.3">
              <p:embed/>
            </p:oleObj>
          </a:graphicData>
        </a:graphic>
      </p:graphicFrame>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4. Variance(CO-1)</a:t>
            </a:r>
            <a:endParaRPr lang="en-US" sz="3200" dirty="0"/>
          </a:p>
        </p:txBody>
      </p:sp>
      <p:pic>
        <p:nvPicPr>
          <p:cNvPr id="7"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8" name="Rectangle 7"/>
              <p:cNvSpPr/>
              <p:nvPr/>
            </p:nvSpPr>
            <p:spPr>
              <a:xfrm>
                <a:off x="609600" y="3048000"/>
                <a:ext cx="8153400" cy="2205412"/>
              </a:xfrm>
              <a:prstGeom prst="rect">
                <a:avLst/>
              </a:prstGeom>
            </p:spPr>
            <p:txBody>
              <a:bodyPr wrap="square">
                <a:spAutoFit/>
              </a:bodyPr>
              <a:lstStyle/>
              <a:p>
                <a:pPr>
                  <a:buFont typeface="Arial" pitchFamily="34" charset="0"/>
                  <a:buChar char="•"/>
                </a:pPr>
                <a14:m>
                  <m:oMath xmlns:m="http://schemas.openxmlformats.org/officeDocument/2006/math">
                    <m:r>
                      <a:rPr lang="en-US" sz="2200" i="1" smtClean="0">
                        <a:latin typeface="Cambria Math"/>
                        <a:ea typeface="Cambria Math"/>
                      </a:rPr>
                      <m:t>𝜎</m:t>
                    </m:r>
                    <m:r>
                      <a:rPr lang="en-US" sz="2200" b="0" i="1" smtClean="0">
                        <a:latin typeface="Cambria Math"/>
                        <a:ea typeface="Cambria Math"/>
                      </a:rPr>
                      <m:t>=</m:t>
                    </m:r>
                    <m:r>
                      <a:rPr lang="en-US" sz="2200" b="0" i="1" smtClean="0">
                        <a:latin typeface="Cambria Math"/>
                        <a:ea typeface="Cambria Math"/>
                      </a:rPr>
                      <m:t>𝑆𝑖𝑔𝑚𝑎</m:t>
                    </m:r>
                    <m:r>
                      <a:rPr lang="en-US" sz="2200" b="0" i="1" smtClean="0">
                        <a:latin typeface="Cambria Math"/>
                        <a:ea typeface="Cambria Math"/>
                      </a:rPr>
                      <m:t>=</m:t>
                    </m:r>
                    <m:r>
                      <a:rPr lang="en-US" sz="2200" b="0" i="1" smtClean="0">
                        <a:latin typeface="Cambria Math"/>
                        <a:ea typeface="Cambria Math"/>
                      </a:rPr>
                      <m:t>𝑆𝑡𝑎𝑛𝑑𝑎𝑟𝑑</m:t>
                    </m:r>
                    <m:r>
                      <a:rPr lang="en-US" sz="2200" b="0" i="1" smtClean="0">
                        <a:latin typeface="Cambria Math"/>
                        <a:ea typeface="Cambria Math"/>
                      </a:rPr>
                      <m:t> </m:t>
                    </m:r>
                    <m:r>
                      <a:rPr lang="en-US" sz="2200" b="0" i="1" smtClean="0">
                        <a:latin typeface="Cambria Math"/>
                        <a:ea typeface="Cambria Math"/>
                      </a:rPr>
                      <m:t>𝑑𝑒𝑣𝑖𝑎𝑡𝑖𝑜𝑛</m:t>
                    </m:r>
                    <m:r>
                      <a:rPr lang="en-US" sz="2200" b="0" i="1" smtClean="0">
                        <a:latin typeface="Cambria Math"/>
                        <a:ea typeface="Cambria Math"/>
                      </a:rPr>
                      <m:t>,</m:t>
                    </m:r>
                    <m:sSup>
                      <m:sSupPr>
                        <m:ctrlPr>
                          <a:rPr lang="en-US" sz="2200" b="0" i="1" smtClean="0">
                            <a:latin typeface="Cambria Math"/>
                            <a:ea typeface="Cambria Math"/>
                          </a:rPr>
                        </m:ctrlPr>
                      </m:sSupPr>
                      <m:e>
                        <m:r>
                          <a:rPr lang="en-US" sz="2200" b="0" i="1" smtClean="0">
                            <a:latin typeface="Cambria Math"/>
                            <a:ea typeface="Cambria Math"/>
                          </a:rPr>
                          <m:t>𝜎</m:t>
                        </m:r>
                      </m:e>
                      <m:sup>
                        <m:r>
                          <a:rPr lang="en-US" sz="2200" b="0" i="1" smtClean="0">
                            <a:latin typeface="Cambria Math"/>
                            <a:ea typeface="Cambria Math"/>
                          </a:rPr>
                          <m:t>2</m:t>
                        </m:r>
                      </m:sup>
                    </m:sSup>
                    <m:r>
                      <a:rPr lang="en-US" sz="2200" b="0" i="1" smtClean="0">
                        <a:latin typeface="Cambria Math"/>
                        <a:ea typeface="Cambria Math"/>
                      </a:rPr>
                      <m:t>=</m:t>
                    </m:r>
                    <m:r>
                      <a:rPr lang="en-US" sz="2200" b="0" i="1" smtClean="0">
                        <a:latin typeface="Cambria Math"/>
                        <a:ea typeface="Cambria Math"/>
                      </a:rPr>
                      <m:t>𝑉𝑎𝑟𝑖𝑎𝑛𝑐𝑒</m:t>
                    </m:r>
                  </m:oMath>
                </a14:m>
                <a:endParaRPr lang="en-US" sz="2200" dirty="0" smtClean="0"/>
              </a:p>
              <a:p>
                <a:pPr>
                  <a:buFont typeface="Arial" pitchFamily="34" charset="0"/>
                  <a:buChar char="•"/>
                </a:pPr>
                <a:r>
                  <a:rPr lang="en-US" sz="2200" dirty="0" smtClean="0"/>
                  <a:t>Variance is the mean of the squared deviation scores.</a:t>
                </a:r>
              </a:p>
              <a:p>
                <a:pPr>
                  <a:buFont typeface="Arial" pitchFamily="34" charset="0"/>
                  <a:buChar char="•"/>
                </a:pPr>
                <a:r>
                  <a:rPr lang="en-US" sz="2200" dirty="0" smtClean="0"/>
                  <a:t>The larger the variance is, the more the scores deviate, on average, away from the mean.</a:t>
                </a:r>
              </a:p>
              <a:p>
                <a:pPr>
                  <a:buFont typeface="Arial" pitchFamily="34" charset="0"/>
                  <a:buChar char="•"/>
                </a:pPr>
                <a:r>
                  <a:rPr lang="en-US" sz="2200" dirty="0" smtClean="0"/>
                  <a:t>The smaller the variance is, the less the scores deviate, on average, from the mean</a:t>
                </a:r>
                <a:endParaRPr lang="en-US" sz="2200" dirty="0"/>
              </a:p>
            </p:txBody>
          </p:sp>
        </mc:Choice>
        <mc:Fallback>
          <p:sp>
            <p:nvSpPr>
              <p:cNvPr id="8" name="Rectangle 7"/>
              <p:cNvSpPr>
                <a:spLocks noRot="1" noChangeAspect="1" noMove="1" noResize="1" noEditPoints="1" noAdjustHandles="1" noChangeArrowheads="1" noChangeShapeType="1" noTextEdit="1"/>
              </p:cNvSpPr>
              <p:nvPr/>
            </p:nvSpPr>
            <p:spPr>
              <a:xfrm>
                <a:off x="609600" y="3048000"/>
                <a:ext cx="8153400" cy="2205412"/>
              </a:xfrm>
              <a:prstGeom prst="rect">
                <a:avLst/>
              </a:prstGeom>
              <a:blipFill rotWithShape="1">
                <a:blip r:embed="rId5"/>
                <a:stretch>
                  <a:fillRect l="-897" t="-1657" b="-829"/>
                </a:stretch>
              </a:blipFill>
            </p:spPr>
            <p:txBody>
              <a:bodyPr/>
              <a:lstStyle/>
              <a:p>
                <a:r>
                  <a:rPr lang="en-US">
                    <a:noFill/>
                  </a:rPr>
                  <a:t> </a:t>
                </a:r>
              </a:p>
            </p:txBody>
          </p:sp>
        </mc:Fallback>
      </mc:AlternateContent>
      <p:sp>
        <p:nvSpPr>
          <p:cNvPr id="9" name="Date Placeholder 8"/>
          <p:cNvSpPr>
            <a:spLocks noGrp="1"/>
          </p:cNvSpPr>
          <p:nvPr>
            <p:ph type="dt" sz="half" idx="10"/>
          </p:nvPr>
        </p:nvSpPr>
        <p:spPr/>
        <p:txBody>
          <a:bodyPr/>
          <a:lstStyle/>
          <a:p>
            <a:fld id="{514E3407-60FC-459B-BC98-3CD0847E3A04}" type="datetime1">
              <a:rPr lang="en-US" smtClean="0"/>
              <a:pPr/>
              <a:t>8/31/2021</a:t>
            </a:fld>
            <a:endParaRPr lang="en-US"/>
          </a:p>
        </p:txBody>
      </p:sp>
      <p:sp>
        <p:nvSpPr>
          <p:cNvPr id="10" name="Footer Placeholder 9"/>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19921240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anim calcmode="lin" valueType="num">
                                      <p:cBhvr additive="base">
                                        <p:cTn id="11" dur="500" fill="hold"/>
                                        <p:tgtEl>
                                          <p:spTgt spid="14340"/>
                                        </p:tgtEl>
                                        <p:attrNameLst>
                                          <p:attrName>ppt_x</p:attrName>
                                        </p:attrNameLst>
                                      </p:cBhvr>
                                      <p:tavLst>
                                        <p:tav tm="0">
                                          <p:val>
                                            <p:strVal val="#ppt_x"/>
                                          </p:val>
                                        </p:tav>
                                        <p:tav tm="100000">
                                          <p:val>
                                            <p:strVal val="#ppt_x"/>
                                          </p:val>
                                        </p:tav>
                                      </p:tavLst>
                                    </p:anim>
                                    <p:anim calcmode="lin" valueType="num">
                                      <p:cBhvr additive="base">
                                        <p:cTn id="12"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bldLvl="2"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4707976-6490-438A-8EAB-58906D127219}" type="slidenum">
              <a:rPr lang="en-US"/>
              <a:pPr/>
              <a:t>68</a:t>
            </a:fld>
            <a:endParaRPr lang="en-US"/>
          </a:p>
        </p:txBody>
      </p:sp>
      <p:sp>
        <p:nvSpPr>
          <p:cNvPr id="19459" name="Rectangle 3"/>
          <p:cNvSpPr>
            <a:spLocks noGrp="1" noChangeArrowheads="1"/>
          </p:cNvSpPr>
          <p:nvPr>
            <p:ph type="body" idx="1"/>
          </p:nvPr>
        </p:nvSpPr>
        <p:spPr>
          <a:xfrm>
            <a:off x="609600" y="990600"/>
            <a:ext cx="8153400" cy="3581400"/>
          </a:xfrm>
        </p:spPr>
        <p:txBody>
          <a:bodyPr>
            <a:normAutofit/>
          </a:bodyPr>
          <a:lstStyle/>
          <a:p>
            <a:r>
              <a:rPr lang="en-US" sz="2200" dirty="0"/>
              <a:t>When the deviate scores are squared in variance, their unit of measure is squared as well</a:t>
            </a:r>
          </a:p>
          <a:p>
            <a:pPr lvl="1"/>
            <a:r>
              <a:rPr lang="en-US" sz="2200" dirty="0"/>
              <a:t>E.g.  If people’s weights are measured in pounds, then the variance of the weights would be expressed in pounds</a:t>
            </a:r>
            <a:r>
              <a:rPr lang="en-US" sz="2200" baseline="30000" dirty="0"/>
              <a:t>2</a:t>
            </a:r>
            <a:r>
              <a:rPr lang="en-US" sz="2200" dirty="0"/>
              <a:t> (or squared pounds)</a:t>
            </a:r>
          </a:p>
          <a:p>
            <a:r>
              <a:rPr lang="en-US" sz="2200" dirty="0"/>
              <a:t>Since squared units of measure are often awkward to deal with, the square root of variance is often used instead</a:t>
            </a:r>
          </a:p>
          <a:p>
            <a:pPr lvl="1"/>
            <a:r>
              <a:rPr lang="en-US" sz="2200" dirty="0"/>
              <a:t>The standard deviation is the square root of variance</a:t>
            </a:r>
          </a:p>
        </p:txBody>
      </p:sp>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5. Standard Deviation(CO-1)</a:t>
            </a:r>
            <a:endParaRPr lang="en-US" sz="3200"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7" name="Rectangle 3"/>
              <p:cNvSpPr txBox="1">
                <a:spLocks noChangeArrowheads="1"/>
              </p:cNvSpPr>
              <p:nvPr/>
            </p:nvSpPr>
            <p:spPr>
              <a:xfrm>
                <a:off x="685800" y="4191000"/>
                <a:ext cx="8229600" cy="16764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defRPr/>
                </a:pPr>
                <a:r>
                  <a:rPr kumimoji="0" lang="en-US" sz="2500" b="1" i="0" u="none" strike="noStrike" kern="1200" cap="none" spc="0" normalizeH="0" baseline="0" noProof="0" dirty="0" smtClean="0">
                    <a:ln>
                      <a:noFill/>
                    </a:ln>
                    <a:solidFill>
                      <a:schemeClr val="tx1"/>
                    </a:solidFill>
                    <a:effectLst/>
                    <a:uLnTx/>
                    <a:uFillTx/>
                    <a:latin typeface="+mn-lt"/>
                    <a:ea typeface="+mn-ea"/>
                    <a:cs typeface="+mn-cs"/>
                  </a:rPr>
                  <a:t>Standard deviation </a:t>
                </a:r>
                <a14:m>
                  <m:oMath xmlns:m="http://schemas.openxmlformats.org/officeDocument/2006/math">
                    <m:r>
                      <a:rPr lang="en-US" sz="2800" i="1">
                        <a:latin typeface="Cambria Math"/>
                        <a:ea typeface="Cambria Math"/>
                      </a:rPr>
                      <m:t>𝜎</m:t>
                    </m:r>
                    <m:r>
                      <a:rPr lang="en-US" sz="2800" i="1">
                        <a:latin typeface="Cambria Math"/>
                        <a:ea typeface="Cambria Math"/>
                      </a:rPr>
                      <m:t> </m:t>
                    </m:r>
                  </m:oMath>
                </a14:m>
                <a:r>
                  <a:rPr kumimoji="0" lang="en-US" sz="2500" b="1" i="0" u="none" strike="noStrike" kern="1200" cap="none" spc="0" normalizeH="0" baseline="0" noProof="0" dirty="0" smtClean="0">
                    <a:ln>
                      <a:noFill/>
                    </a:ln>
                    <a:solidFill>
                      <a:schemeClr val="tx1"/>
                    </a:solidFill>
                    <a:effectLst/>
                    <a:uLnTx/>
                    <a:uFillTx/>
                    <a:latin typeface="+mn-lt"/>
                    <a:ea typeface="+mn-ea"/>
                    <a:cs typeface="+mn-cs"/>
                  </a:rPr>
                  <a:t>= </a:t>
                </a:r>
                <a14:m>
                  <m:oMath xmlns:m="http://schemas.openxmlformats.org/officeDocument/2006/math">
                    <m:rad>
                      <m:radPr>
                        <m:degHide m:val="on"/>
                        <m:ctrlPr>
                          <a:rPr kumimoji="0" lang="en-US" sz="2500" b="1" i="1" u="none" strike="noStrike" kern="1200" cap="none" spc="0" normalizeH="0" baseline="0" noProof="0" smtClean="0">
                            <a:ln>
                              <a:noFill/>
                            </a:ln>
                            <a:solidFill>
                              <a:schemeClr val="tx1"/>
                            </a:solidFill>
                            <a:effectLst/>
                            <a:uLnTx/>
                            <a:uFillTx/>
                            <a:latin typeface="Cambria Math"/>
                            <a:ea typeface="+mn-ea"/>
                            <a:cs typeface="+mn-cs"/>
                          </a:rPr>
                        </m:ctrlPr>
                      </m:radPr>
                      <m:deg/>
                      <m:e>
                        <m:r>
                          <m:rPr>
                            <m:nor/>
                          </m:rPr>
                          <a:rPr lang="en-US" sz="2500" b="1" dirty="0">
                            <a:sym typeface="Symbol" pitchFamily="18" charset="2"/>
                          </a:rPr>
                          <m:t>variance</m:t>
                        </m:r>
                        <m:r>
                          <m:rPr>
                            <m:nor/>
                          </m:rPr>
                          <a:rPr lang="en-US" sz="2500" b="1" dirty="0">
                            <a:sym typeface="Symbol" pitchFamily="18" charset="2"/>
                          </a:rPr>
                          <m:t> </m:t>
                        </m:r>
                      </m:e>
                    </m:rad>
                  </m:oMath>
                </a14:m>
                <a:endParaRPr lang="en-US" sz="2500" b="1" dirty="0">
                  <a:sym typeface="Symbol" pitchFamily="18" charset="2"/>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500" b="1"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Variance = (Standard deviation)</a:t>
                </a:r>
                <a:r>
                  <a:rPr kumimoji="0" lang="en-US" sz="2500" b="1" i="0" u="none" strike="noStrike" kern="1200" cap="none" spc="0" normalizeH="0" baseline="30000" noProof="0" dirty="0" smtClean="0">
                    <a:ln>
                      <a:noFill/>
                    </a:ln>
                    <a:solidFill>
                      <a:schemeClr val="tx1"/>
                    </a:solidFill>
                    <a:effectLst/>
                    <a:uLnTx/>
                    <a:uFillTx/>
                    <a:latin typeface="+mn-lt"/>
                    <a:ea typeface="+mn-ea"/>
                    <a:cs typeface="+mn-cs"/>
                    <a:sym typeface="Symbol" pitchFamily="18" charset="2"/>
                  </a:rPr>
                  <a:t>2</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mc:Choice>
        <mc:Fallback>
          <p:sp>
            <p:nvSpPr>
              <p:cNvPr id="7" name="Rectangle 3"/>
              <p:cNvSpPr txBox="1">
                <a:spLocks noRot="1" noChangeAspect="1" noMove="1" noResize="1" noEditPoints="1" noAdjustHandles="1" noChangeArrowheads="1" noChangeShapeType="1" noTextEdit="1"/>
              </p:cNvSpPr>
              <p:nvPr/>
            </p:nvSpPr>
            <p:spPr>
              <a:xfrm>
                <a:off x="685800" y="4191000"/>
                <a:ext cx="8229600" cy="1676400"/>
              </a:xfrm>
              <a:prstGeom prst="rect">
                <a:avLst/>
              </a:prstGeom>
              <a:blipFill rotWithShape="1">
                <a:blip r:embed="rId3"/>
                <a:stretch>
                  <a:fillRect l="-1111" t="-364"/>
                </a:stretch>
              </a:blipFill>
            </p:spPr>
            <p:txBody>
              <a:bodyPr/>
              <a:lstStyle/>
              <a:p>
                <a:r>
                  <a:rPr lang="en-US">
                    <a:noFill/>
                  </a:rPr>
                  <a:t> </a:t>
                </a:r>
              </a:p>
            </p:txBody>
          </p:sp>
        </mc:Fallback>
      </mc:AlternateContent>
      <p:sp>
        <p:nvSpPr>
          <p:cNvPr id="8" name="Date Placeholder 7"/>
          <p:cNvSpPr>
            <a:spLocks noGrp="1"/>
          </p:cNvSpPr>
          <p:nvPr>
            <p:ph type="dt" sz="half" idx="10"/>
          </p:nvPr>
        </p:nvSpPr>
        <p:spPr/>
        <p:txBody>
          <a:bodyPr/>
          <a:lstStyle/>
          <a:p>
            <a:fld id="{1D812374-2CA0-490A-ACFC-7692FB538160}" type="datetime1">
              <a:rPr lang="en-US" smtClean="0"/>
              <a:pPr/>
              <a:t>8/31/2021</a:t>
            </a:fld>
            <a:endParaRPr lang="en-US"/>
          </a:p>
        </p:txBody>
      </p:sp>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4158571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bldLvl="2" autoUpdateAnimBg="0"/>
      <p:bldP spid="7"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B61ED0E1-C5DF-4B40-A426-361B75F56458}" type="slidenum">
              <a:rPr lang="en-US"/>
              <a:pPr/>
              <a:t>69</a:t>
            </a:fld>
            <a:endParaRPr lang="en-US" dirty="0"/>
          </a:p>
        </p:txBody>
      </p:sp>
      <p:sp>
        <p:nvSpPr>
          <p:cNvPr id="21507" name="Rectangle 3"/>
          <p:cNvSpPr>
            <a:spLocks noGrp="1" noChangeArrowheads="1"/>
          </p:cNvSpPr>
          <p:nvPr>
            <p:ph type="body" sz="half" idx="1"/>
          </p:nvPr>
        </p:nvSpPr>
        <p:spPr>
          <a:xfrm>
            <a:off x="685800" y="990600"/>
            <a:ext cx="7772400" cy="2590800"/>
          </a:xfrm>
        </p:spPr>
        <p:txBody>
          <a:bodyPr>
            <a:normAutofit/>
          </a:bodyPr>
          <a:lstStyle/>
          <a:p>
            <a:r>
              <a:rPr lang="en-US" sz="2200" dirty="0"/>
              <a:t>When calculating variance, it is often easier to use a computational formula which is algebraically equivalent to the definitional formula:</a:t>
            </a:r>
          </a:p>
        </p:txBody>
      </p:sp>
      <p:graphicFrame>
        <p:nvGraphicFramePr>
          <p:cNvPr id="21508" name="Object 4"/>
          <p:cNvGraphicFramePr>
            <a:graphicFrameLocks noGrp="1" noChangeAspect="1"/>
          </p:cNvGraphicFramePr>
          <p:nvPr>
            <p:ph sz="half" idx="2"/>
          </p:nvPr>
        </p:nvGraphicFramePr>
        <p:xfrm>
          <a:off x="1600200" y="2286000"/>
          <a:ext cx="4648199" cy="928687"/>
        </p:xfrm>
        <a:graphic>
          <a:graphicData uri="http://schemas.openxmlformats.org/presentationml/2006/ole">
            <p:oleObj spid="_x0000_s3075" name="Equation" r:id="rId3" imgW="2275560" imgH="636480" progId="Equation.3">
              <p:embed/>
            </p:oleObj>
          </a:graphicData>
        </a:graphic>
      </p:graphicFrame>
      <mc:AlternateContent xmlns:mc="http://schemas.openxmlformats.org/markup-compatibility/2006">
        <mc:Choice xmlns:a14="http://schemas.microsoft.com/office/drawing/2010/main" xmlns="" Requires="a14">
          <p:sp>
            <p:nvSpPr>
              <p:cNvPr id="21509" name="Rectangle 5"/>
              <p:cNvSpPr>
                <a:spLocks noChangeArrowheads="1"/>
              </p:cNvSpPr>
              <p:nvPr/>
            </p:nvSpPr>
            <p:spPr bwMode="auto">
              <a:xfrm>
                <a:off x="685800" y="3581400"/>
                <a:ext cx="8153400" cy="28194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2075" tIns="46038" rIns="92075" bIns="46038"/>
              <a:lstStyle/>
              <a:p>
                <a:pPr marL="461963" indent="-461963" eaLnBrk="0" hangingPunct="0"/>
                <a:r>
                  <a:rPr lang="en-US" sz="2200" dirty="0" smtClean="0">
                    <a:sym typeface="Symbol" pitchFamily="18" charset="2"/>
                  </a:rPr>
                  <a:t></a:t>
                </a:r>
                <a:r>
                  <a:rPr lang="en-US" sz="2200" baseline="30000" dirty="0">
                    <a:sym typeface="Symbol" pitchFamily="18" charset="2"/>
                  </a:rPr>
                  <a:t>2</a:t>
                </a:r>
                <a:r>
                  <a:rPr lang="en-US" sz="2200" dirty="0">
                    <a:sym typeface="Symbol" pitchFamily="18" charset="2"/>
                  </a:rPr>
                  <a:t> is the population variance, X is a score,  is the population mean, and N is the number of </a:t>
                </a:r>
                <a:r>
                  <a:rPr lang="en-US" sz="2200" dirty="0" smtClean="0">
                    <a:sym typeface="Symbol" pitchFamily="18" charset="2"/>
                  </a:rPr>
                  <a:t>scores.</a:t>
                </a:r>
              </a:p>
              <a:p>
                <a:pPr marL="461963" indent="-461963" eaLnBrk="0" hangingPunct="0"/>
                <a:r>
                  <a:rPr lang="en-US" sz="2200" dirty="0" smtClean="0">
                    <a:sym typeface="Symbol" pitchFamily="18" charset="2"/>
                  </a:rPr>
                  <a:t>Q1. Calculate the Variance of the following </a:t>
                </a:r>
              </a:p>
              <a:p>
                <a:pPr marL="461963" indent="-461963" eaLnBrk="0" hangingPunct="0"/>
                <a:r>
                  <a:rPr lang="en-US" sz="2200" dirty="0" smtClean="0">
                    <a:sym typeface="Symbol" pitchFamily="18" charset="2"/>
                  </a:rPr>
                  <a:t>9,8,6,5,8,6</a:t>
                </a:r>
              </a:p>
              <a:p>
                <a:pPr marL="461963" indent="-461963" eaLnBrk="0" hangingPunct="0"/>
                <a14:m>
                  <m:oMath xmlns:m="http://schemas.openxmlformats.org/officeDocument/2006/math">
                    <m:acc>
                      <m:accPr>
                        <m:chr m:val="̅"/>
                        <m:ctrlPr>
                          <a:rPr lang="en-US" sz="2200" i="1" smtClean="0">
                            <a:latin typeface="Cambria Math"/>
                            <a:sym typeface="Symbol" pitchFamily="18" charset="2"/>
                          </a:rPr>
                        </m:ctrlPr>
                      </m:accPr>
                      <m:e>
                        <m:r>
                          <a:rPr lang="en-US" sz="2200" b="0" i="1" smtClean="0">
                            <a:latin typeface="Cambria Math"/>
                            <a:sym typeface="Symbol" pitchFamily="18" charset="2"/>
                          </a:rPr>
                          <m:t>𝑋</m:t>
                        </m:r>
                      </m:e>
                    </m:acc>
                    <m:r>
                      <a:rPr lang="en-US" sz="2200" b="0" i="1" smtClean="0">
                        <a:latin typeface="Cambria Math"/>
                        <a:sym typeface="Symbol" pitchFamily="18" charset="2"/>
                      </a:rPr>
                      <m:t>=</m:t>
                    </m:r>
                    <m:f>
                      <m:fPr>
                        <m:ctrlPr>
                          <a:rPr lang="en-US" sz="2200" b="0" i="1" smtClean="0">
                            <a:latin typeface="Cambria Math"/>
                            <a:sym typeface="Symbol" pitchFamily="18" charset="2"/>
                          </a:rPr>
                        </m:ctrlPr>
                      </m:fPr>
                      <m:num>
                        <m:nary>
                          <m:naryPr>
                            <m:chr m:val="∑"/>
                            <m:subHide m:val="on"/>
                            <m:supHide m:val="on"/>
                            <m:ctrlPr>
                              <a:rPr lang="en-US" sz="2200" b="0" i="1" smtClean="0">
                                <a:latin typeface="Cambria Math"/>
                                <a:sym typeface="Symbol" pitchFamily="18" charset="2"/>
                              </a:rPr>
                            </m:ctrlPr>
                          </m:naryPr>
                          <m:sub/>
                          <m:sup/>
                          <m:e>
                            <m:r>
                              <a:rPr lang="en-US" sz="2200" b="0" i="1" smtClean="0">
                                <a:latin typeface="Cambria Math"/>
                                <a:sym typeface="Symbol" pitchFamily="18" charset="2"/>
                              </a:rPr>
                              <m:t>𝑋</m:t>
                            </m:r>
                          </m:e>
                        </m:nary>
                      </m:num>
                      <m:den>
                        <m:r>
                          <a:rPr lang="en-US" sz="2200" b="0" i="1" smtClean="0">
                            <a:latin typeface="Cambria Math"/>
                            <a:sym typeface="Symbol" pitchFamily="18" charset="2"/>
                          </a:rPr>
                          <m:t>𝑛</m:t>
                        </m:r>
                      </m:den>
                    </m:f>
                    <m:r>
                      <a:rPr lang="en-US" sz="2200" b="0" i="1" smtClean="0">
                        <a:latin typeface="Cambria Math"/>
                        <a:sym typeface="Symbol" pitchFamily="18" charset="2"/>
                      </a:rPr>
                      <m:t>=</m:t>
                    </m:r>
                    <m:f>
                      <m:fPr>
                        <m:ctrlPr>
                          <a:rPr lang="en-US" sz="2200" b="0" i="1" smtClean="0">
                            <a:latin typeface="Cambria Math"/>
                            <a:sym typeface="Symbol" pitchFamily="18" charset="2"/>
                          </a:rPr>
                        </m:ctrlPr>
                      </m:fPr>
                      <m:num>
                        <m:r>
                          <a:rPr lang="en-US" sz="2200" b="0" i="1" smtClean="0">
                            <a:latin typeface="Cambria Math"/>
                            <a:sym typeface="Symbol" pitchFamily="18" charset="2"/>
                          </a:rPr>
                          <m:t>42</m:t>
                        </m:r>
                      </m:num>
                      <m:den>
                        <m:r>
                          <a:rPr lang="en-US" sz="2200" b="0" i="1" smtClean="0">
                            <a:latin typeface="Cambria Math"/>
                            <a:sym typeface="Symbol" pitchFamily="18" charset="2"/>
                          </a:rPr>
                          <m:t>6</m:t>
                        </m:r>
                      </m:den>
                    </m:f>
                    <m:r>
                      <a:rPr lang="en-US" sz="2200" b="0" i="1" smtClean="0">
                        <a:latin typeface="Cambria Math"/>
                        <a:sym typeface="Symbol" pitchFamily="18" charset="2"/>
                      </a:rPr>
                      <m:t>=</m:t>
                    </m:r>
                    <m:r>
                      <a:rPr lang="en-US" sz="2200" b="0" i="1" smtClean="0">
                        <a:latin typeface="Cambria Math"/>
                        <a:sym typeface="Symbol" pitchFamily="18" charset="2"/>
                      </a:rPr>
                      <m:t>7</m:t>
                    </m:r>
                  </m:oMath>
                </a14:m>
                <a:r>
                  <a:rPr lang="en-US" sz="2200" dirty="0" smtClean="0">
                    <a:sym typeface="Symbol" pitchFamily="18" charset="2"/>
                  </a:rPr>
                  <a:t>,</a:t>
                </a:r>
              </a:p>
              <a:p>
                <a:pPr marL="461963" indent="-461963" eaLnBrk="0" hangingPunct="0"/>
                <a14:m>
                  <m:oMathPara xmlns:m="http://schemas.openxmlformats.org/officeDocument/2006/math">
                    <m:oMathParaPr>
                      <m:jc m:val="centerGroup"/>
                    </m:oMathParaPr>
                    <m:oMath xmlns:m="http://schemas.openxmlformats.org/officeDocument/2006/math">
                      <m:sSup>
                        <m:sSupPr>
                          <m:ctrlPr>
                            <a:rPr lang="en-US" sz="2200" i="1">
                              <a:latin typeface="Cambria Math"/>
                            </a:rPr>
                          </m:ctrlPr>
                        </m:sSupPr>
                        <m:e>
                          <m:r>
                            <a:rPr lang="en-US" sz="2200" i="1">
                              <a:latin typeface="Cambria Math"/>
                              <a:ea typeface="Cambria Math"/>
                            </a:rPr>
                            <m:t>𝜎</m:t>
                          </m:r>
                        </m:e>
                        <m:sup>
                          <m:r>
                            <a:rPr lang="en-US" sz="2200" i="1">
                              <a:latin typeface="Cambria Math"/>
                            </a:rPr>
                            <m:t>2</m:t>
                          </m:r>
                        </m:sup>
                      </m:sSup>
                      <m:r>
                        <a:rPr lang="en-US" sz="2200" i="1">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i="1">
                                      <a:latin typeface="Cambria Math"/>
                                    </a:rPr>
                                    <m:t>2</m:t>
                                  </m:r>
                                </m:sup>
                              </m:sSup>
                            </m:e>
                          </m:nary>
                        </m:num>
                        <m:den>
                          <m:r>
                            <a:rPr lang="en-US" sz="2200" i="1">
                              <a:latin typeface="Cambria Math"/>
                            </a:rPr>
                            <m:t>𝑛</m:t>
                          </m:r>
                        </m:den>
                      </m:f>
                      <m:r>
                        <a:rPr lang="en-US" sz="2200" b="0" i="0" smtClean="0">
                          <a:latin typeface="Cambria Math"/>
                        </a:rPr>
                        <m:t>=</m:t>
                      </m:r>
                      <m:f>
                        <m:fPr>
                          <m:ctrlPr>
                            <a:rPr lang="en-US" sz="2200" b="0" i="1" smtClean="0">
                              <a:latin typeface="Cambria Math"/>
                            </a:rPr>
                          </m:ctrlPr>
                        </m:fPr>
                        <m:num>
                          <m:r>
                            <a:rPr lang="en-US" sz="2200" b="0" i="1" smtClean="0">
                              <a:latin typeface="Cambria Math"/>
                            </a:rPr>
                            <m:t>12</m:t>
                          </m:r>
                        </m:num>
                        <m:den>
                          <m:r>
                            <a:rPr lang="en-US" sz="2200" b="0" i="1" smtClean="0">
                              <a:latin typeface="Cambria Math"/>
                            </a:rPr>
                            <m:t>6</m:t>
                          </m:r>
                        </m:den>
                      </m:f>
                      <m:r>
                        <a:rPr lang="en-US" sz="2200" b="0" i="1" smtClean="0">
                          <a:latin typeface="Cambria Math"/>
                        </a:rPr>
                        <m:t>=</m:t>
                      </m:r>
                      <m:r>
                        <a:rPr lang="en-US" sz="2200" b="0" i="1" smtClean="0">
                          <a:latin typeface="Cambria Math"/>
                        </a:rPr>
                        <m:t>2</m:t>
                      </m:r>
                    </m:oMath>
                  </m:oMathPara>
                </a14:m>
                <a:endParaRPr lang="en-US" sz="2200" dirty="0"/>
              </a:p>
              <a:p>
                <a:pPr marL="461963" indent="-461963" eaLnBrk="0" hangingPunct="0"/>
                <a:endParaRPr lang="en-US" sz="2200" dirty="0" smtClean="0">
                  <a:sym typeface="Symbol" pitchFamily="18" charset="2"/>
                </a:endParaRPr>
              </a:p>
              <a:p>
                <a:pPr marL="461963" indent="-461963" eaLnBrk="0" hangingPunct="0"/>
                <a:endParaRPr lang="en-US" sz="2200" dirty="0" smtClean="0">
                  <a:sym typeface="Symbol" pitchFamily="18" charset="2"/>
                </a:endParaRPr>
              </a:p>
              <a:p>
                <a:pPr marL="461963" indent="-461963" eaLnBrk="0" hangingPunct="0"/>
                <a:endParaRPr lang="en-US" sz="2200" dirty="0" smtClean="0">
                  <a:sym typeface="Symbol" pitchFamily="18" charset="2"/>
                </a:endParaRPr>
              </a:p>
              <a:p>
                <a:pPr marL="461963" indent="-461963" eaLnBrk="0" hangingPunct="0"/>
                <a:endParaRPr lang="en-US" sz="2200" dirty="0"/>
              </a:p>
            </p:txBody>
          </p:sp>
        </mc:Choice>
        <mc:Fallback>
          <p:sp>
            <p:nvSpPr>
              <p:cNvPr id="21509" name="Rectangle 5"/>
              <p:cNvSpPr>
                <a:spLocks noRot="1" noChangeAspect="1" noMove="1" noResize="1" noEditPoints="1" noAdjustHandles="1" noChangeArrowheads="1" noChangeShapeType="1" noTextEdit="1"/>
              </p:cNvSpPr>
              <p:nvPr/>
            </p:nvSpPr>
            <p:spPr bwMode="auto">
              <a:xfrm>
                <a:off x="685800" y="3581400"/>
                <a:ext cx="8153400" cy="2819400"/>
              </a:xfrm>
              <a:prstGeom prst="rect">
                <a:avLst/>
              </a:prstGeom>
              <a:blipFill rotWithShape="1">
                <a:blip r:embed="rId4"/>
                <a:stretch>
                  <a:fillRect l="-972" t="-1732" b="-44372"/>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Computational Formula(CO-1)</a:t>
            </a:r>
            <a:endParaRPr lang="en-US" sz="3200" dirty="0"/>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Date Placeholder 8"/>
          <p:cNvSpPr>
            <a:spLocks noGrp="1"/>
          </p:cNvSpPr>
          <p:nvPr>
            <p:ph type="dt" sz="half" idx="10"/>
          </p:nvPr>
        </p:nvSpPr>
        <p:spPr/>
        <p:txBody>
          <a:bodyPr/>
          <a:lstStyle/>
          <a:p>
            <a:fld id="{76B532F0-A406-4946-802A-8172C3CA2190}" type="datetime1">
              <a:rPr lang="en-US" smtClean="0"/>
              <a:pPr/>
              <a:t>8/31/2021</a:t>
            </a:fld>
            <a:endParaRPr lang="en-US"/>
          </a:p>
        </p:txBody>
      </p:sp>
      <p:sp>
        <p:nvSpPr>
          <p:cNvPr id="10" name="Footer Placeholder 9"/>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5447392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508"/>
                                        </p:tgtEl>
                                        <p:attrNameLst>
                                          <p:attrName>style.visibility</p:attrName>
                                        </p:attrNameLst>
                                      </p:cBhvr>
                                      <p:to>
                                        <p:strVal val="visible"/>
                                      </p:to>
                                    </p:set>
                                  </p:childTnLst>
                                  <p:subTnLst>
                                    <p:animClr clrSpc="rgb" dir="cw">
                                      <p:cBhvr override="childStyle">
                                        <p:cTn dur="1" fill="hold" display="0" masterRel="nextClick" afterEffect="1"/>
                                        <p:tgtEl>
                                          <p:spTgt spid="21508"/>
                                        </p:tgtEl>
                                        <p:attrNameLst>
                                          <p:attrName>ppt_c</p:attrName>
                                        </p:attrNameLst>
                                      </p:cBhvr>
                                      <p:to>
                                        <a:srgbClr val="000080"/>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509"/>
                                        </p:tgtEl>
                                        <p:attrNameLst>
                                          <p:attrName>style.visibility</p:attrName>
                                        </p:attrNameLst>
                                      </p:cBhvr>
                                      <p:to>
                                        <p:strVal val="visible"/>
                                      </p:to>
                                    </p:set>
                                    <p:anim calcmode="lin" valueType="num">
                                      <p:cBhvr additive="base">
                                        <p:cTn id="15" dur="500" fill="hold"/>
                                        <p:tgtEl>
                                          <p:spTgt spid="21509"/>
                                        </p:tgtEl>
                                        <p:attrNameLst>
                                          <p:attrName>ppt_x</p:attrName>
                                        </p:attrNameLst>
                                      </p:cBhvr>
                                      <p:tavLst>
                                        <p:tav tm="0">
                                          <p:val>
                                            <p:strVal val="#ppt_x"/>
                                          </p:val>
                                        </p:tav>
                                        <p:tav tm="100000">
                                          <p:val>
                                            <p:strVal val="#ppt_x"/>
                                          </p:val>
                                        </p:tav>
                                      </p:tavLst>
                                    </p:anim>
                                    <p:anim calcmode="lin" valueType="num">
                                      <p:cBhvr additive="base">
                                        <p:cTn id="16" dur="500" fill="hold"/>
                                        <p:tgtEl>
                                          <p:spTgt spid="21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2" autoUpdateAnimBg="0"/>
      <p:bldP spid="21509"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8940C1-8B6F-42D5-BBC9-39186F993A1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CO-PO  Mapping(CO1)</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smtClean="0"/>
              <a:t>*</a:t>
            </a:r>
            <a:r>
              <a:rPr lang="en-US" sz="2200" dirty="0"/>
              <a:t>1</a:t>
            </a:r>
            <a:r>
              <a:rPr lang="en-US" sz="2200" dirty="0" smtClean="0"/>
              <a:t>= </a:t>
            </a:r>
            <a:r>
              <a:rPr lang="en-US" sz="2200" dirty="0"/>
              <a:t>Low	</a:t>
            </a:r>
            <a:r>
              <a:rPr lang="en-US" sz="2200" dirty="0" smtClean="0"/>
              <a:t>*2= </a:t>
            </a:r>
            <a:r>
              <a:rPr lang="en-US" sz="2200" dirty="0"/>
              <a:t>Medium         </a:t>
            </a:r>
            <a:r>
              <a:rPr lang="en-US" sz="2200" dirty="0" smtClean="0"/>
              <a:t>*3= </a:t>
            </a:r>
            <a:r>
              <a:rPr lang="en-US" sz="2200" dirty="0"/>
              <a:t>High</a:t>
            </a:r>
          </a:p>
          <a:p>
            <a:pPr marL="0" indent="0">
              <a:buNone/>
            </a:pPr>
            <a:endParaRPr lang="en-US" sz="2200" dirty="0" smtClean="0"/>
          </a:p>
        </p:txBody>
      </p:sp>
      <p:graphicFrame>
        <p:nvGraphicFramePr>
          <p:cNvPr id="3" name="Table 2"/>
          <p:cNvGraphicFramePr>
            <a:graphicFrameLocks noGrp="1"/>
          </p:cNvGraphicFramePr>
          <p:nvPr>
            <p:extLst>
              <p:ext uri="{D42A27DB-BD31-4B8C-83A1-F6EECF244321}">
                <p14:modId xmlns:p14="http://schemas.microsoft.com/office/powerpoint/2010/main" xmlns="" val="277910213"/>
              </p:ext>
            </p:extLst>
          </p:nvPr>
        </p:nvGraphicFramePr>
        <p:xfrm>
          <a:off x="304800" y="1524000"/>
          <a:ext cx="8686801" cy="3831037"/>
        </p:xfrm>
        <a:graphic>
          <a:graphicData uri="http://schemas.openxmlformats.org/drawingml/2006/table">
            <a:tbl>
              <a:tblPr firstRow="1" firstCol="1" bandRow="1">
                <a:tableStyleId>{5C22544A-7EE6-4342-B048-85BDC9FD1C3A}</a:tableStyleId>
              </a:tblPr>
              <a:tblGrid>
                <a:gridCol w="533400"/>
                <a:gridCol w="1066800"/>
                <a:gridCol w="685800"/>
                <a:gridCol w="533400"/>
                <a:gridCol w="533400"/>
                <a:gridCol w="609600"/>
                <a:gridCol w="533400"/>
                <a:gridCol w="533400"/>
                <a:gridCol w="533400"/>
                <a:gridCol w="533400"/>
                <a:gridCol w="533400"/>
                <a:gridCol w="685800"/>
                <a:gridCol w="685800"/>
                <a:gridCol w="685801"/>
              </a:tblGrid>
              <a:tr h="859237">
                <a:tc>
                  <a:txBody>
                    <a:bodyPr/>
                    <a:lstStyle/>
                    <a:p>
                      <a:pPr marL="0" marR="0">
                        <a:lnSpc>
                          <a:spcPct val="115000"/>
                        </a:lnSpc>
                        <a:spcBef>
                          <a:spcPts val="0"/>
                        </a:spcBef>
                        <a:spcAft>
                          <a:spcPts val="0"/>
                        </a:spcAft>
                      </a:pPr>
                      <a:r>
                        <a:rPr lang="en-US" sz="1800" dirty="0">
                          <a:solidFill>
                            <a:schemeClr val="bg1"/>
                          </a:solidFill>
                          <a:effectLst/>
                        </a:rPr>
                        <a:t>Sr. No</a:t>
                      </a:r>
                      <a:endParaRPr lang="en-US" sz="18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rPr>
                        <a:t>Course  Outcome</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PO2</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PO3</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PO4</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PO5</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PO6</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PO7</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PO8</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PO9</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PO10</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PO11</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PO12</a:t>
                      </a:r>
                      <a:endParaRPr lang="en-US" sz="1800" dirty="0">
                        <a:effectLst/>
                        <a:latin typeface="Calibri"/>
                        <a:ea typeface="Calibri"/>
                        <a:cs typeface="Times New Roman"/>
                      </a:endParaRPr>
                    </a:p>
                  </a:txBody>
                  <a:tcPr marL="68580" marR="68580" marT="0" marB="0"/>
                </a:tc>
              </a:tr>
              <a:tr h="630573">
                <a:tc>
                  <a:txBody>
                    <a:bodyPr/>
                    <a:lstStyle/>
                    <a:p>
                      <a:pPr marL="0" marR="0">
                        <a:lnSpc>
                          <a:spcPct val="115000"/>
                        </a:lnSpc>
                        <a:spcBef>
                          <a:spcPts val="0"/>
                        </a:spcBef>
                        <a:spcAft>
                          <a:spcPts val="0"/>
                        </a:spcAft>
                      </a:pPr>
                      <a:r>
                        <a:rPr lang="en-US" sz="1800" b="1" dirty="0">
                          <a:solidFill>
                            <a:schemeClr val="bg1"/>
                          </a:solidFill>
                          <a:effectLst/>
                        </a:rPr>
                        <a:t>1</a:t>
                      </a:r>
                      <a:endParaRPr lang="en-US" sz="1800" b="1"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spcBef>
                          <a:spcPts val="0"/>
                        </a:spcBef>
                        <a:spcAft>
                          <a:spcPts val="0"/>
                        </a:spcAft>
                      </a:pPr>
                      <a:r>
                        <a:rPr lang="en-US" sz="1800" b="1" dirty="0" smtClean="0">
                          <a:solidFill>
                            <a:schemeClr val="tx1"/>
                          </a:solidFill>
                          <a:effectLst/>
                        </a:rPr>
                        <a:t>CO </a:t>
                      </a:r>
                      <a:r>
                        <a:rPr lang="en-US" sz="1800" b="1" dirty="0">
                          <a:solidFill>
                            <a:schemeClr val="tx1"/>
                          </a:solidFill>
                          <a:effectLst/>
                        </a:rPr>
                        <a:t>1</a:t>
                      </a:r>
                      <a:endParaRPr lang="en-US" sz="1800" b="1" dirty="0">
                        <a:solidFill>
                          <a:schemeClr val="tx1"/>
                        </a:solidFill>
                        <a:effectLst/>
                        <a:latin typeface="Times New Roman"/>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latin typeface="Calibri"/>
                          <a:ea typeface="Calibri"/>
                          <a:cs typeface="Times New Roman"/>
                        </a:rPr>
                        <a:t>3</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latin typeface="Calibri"/>
                          <a:ea typeface="Calibri"/>
                          <a:cs typeface="Times New Roman"/>
                        </a:rPr>
                        <a:t>3</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latin typeface="Calibri"/>
                          <a:ea typeface="Calibri"/>
                          <a:cs typeface="Times New Roman"/>
                        </a:rPr>
                        <a:t>3</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latin typeface="Calibri"/>
                          <a:ea typeface="Calibri"/>
                          <a:cs typeface="Times New Roman"/>
                        </a:rPr>
                        <a:t>3</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rPr>
                        <a:t>1</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latin typeface="Calibri"/>
                          <a:ea typeface="Calibri"/>
                          <a:cs typeface="Times New Roman"/>
                        </a:rPr>
                        <a:t>1</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endParaRPr lang="en-US" sz="1800" b="1"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1800" b="1" dirty="0" smtClean="0">
                          <a:solidFill>
                            <a:schemeClr val="tx1"/>
                          </a:solidFill>
                          <a:effectLst/>
                        </a:rPr>
                        <a:t>2</a:t>
                      </a:r>
                      <a:endParaRPr lang="en-US" sz="1800" b="1" dirty="0">
                        <a:solidFill>
                          <a:schemeClr val="tx1"/>
                        </a:solidFill>
                        <a:effectLst/>
                        <a:latin typeface="Calibri"/>
                        <a:ea typeface="Calibri"/>
                        <a:cs typeface="Times New Roman"/>
                      </a:endParaRPr>
                    </a:p>
                  </a:txBody>
                  <a:tcPr marL="68580" marR="68580" marT="0" marB="0">
                    <a:solidFill>
                      <a:srgbClr val="FFFF00"/>
                    </a:solidFill>
                  </a:tcPr>
                </a:tc>
              </a:tr>
              <a:tr h="588627">
                <a:tc>
                  <a:txBody>
                    <a:bodyPr/>
                    <a:lstStyle/>
                    <a:p>
                      <a:pPr marL="0" marR="0">
                        <a:lnSpc>
                          <a:spcPct val="115000"/>
                        </a:lnSpc>
                        <a:spcBef>
                          <a:spcPts val="0"/>
                        </a:spcBef>
                        <a:spcAft>
                          <a:spcPts val="0"/>
                        </a:spcAft>
                      </a:pPr>
                      <a:r>
                        <a:rPr lang="en-US" sz="1800" dirty="0">
                          <a:solidFill>
                            <a:schemeClr val="bg1"/>
                          </a:solidFill>
                          <a:effectLst/>
                        </a:rPr>
                        <a:t>2</a:t>
                      </a:r>
                      <a:endParaRPr lang="en-US" sz="18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smtClean="0">
                          <a:solidFill>
                            <a:schemeClr val="tx1"/>
                          </a:solidFill>
                          <a:effectLst/>
                        </a:rPr>
                        <a:t>CO</a:t>
                      </a:r>
                      <a:r>
                        <a:rPr lang="en-US" sz="1800" b="0" dirty="0" smtClean="0">
                          <a:effectLst/>
                        </a:rPr>
                        <a:t> </a:t>
                      </a:r>
                      <a:r>
                        <a:rPr lang="en-US" sz="1800" b="0" dirty="0">
                          <a:effectLst/>
                        </a:rPr>
                        <a:t>2</a:t>
                      </a:r>
                      <a:endParaRPr lang="en-US" sz="1800" b="0" dirty="0">
                        <a:solidFill>
                          <a:srgbClr val="000000"/>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r>
              <a:tr h="609600">
                <a:tc>
                  <a:txBody>
                    <a:bodyPr/>
                    <a:lstStyle/>
                    <a:p>
                      <a:pPr marL="0" marR="0">
                        <a:lnSpc>
                          <a:spcPct val="115000"/>
                        </a:lnSpc>
                        <a:spcBef>
                          <a:spcPts val="0"/>
                        </a:spcBef>
                        <a:spcAft>
                          <a:spcPts val="0"/>
                        </a:spcAft>
                      </a:pPr>
                      <a:r>
                        <a:rPr lang="en-US" sz="1800" dirty="0">
                          <a:effectLst/>
                        </a:rPr>
                        <a:t>3</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smtClean="0">
                          <a:solidFill>
                            <a:schemeClr val="tx1"/>
                          </a:solidFill>
                          <a:effectLst/>
                        </a:rPr>
                        <a:t>CO</a:t>
                      </a:r>
                      <a:r>
                        <a:rPr lang="en-US" sz="1800" b="0" dirty="0" smtClean="0">
                          <a:effectLst/>
                        </a:rPr>
                        <a:t> </a:t>
                      </a:r>
                      <a:r>
                        <a:rPr lang="en-US" sz="1800" b="0" dirty="0">
                          <a:effectLst/>
                        </a:rPr>
                        <a:t>3</a:t>
                      </a:r>
                      <a:endParaRPr lang="en-US" sz="1800" b="0" dirty="0">
                        <a:solidFill>
                          <a:srgbClr val="000000"/>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Calibri"/>
                          <a:ea typeface="Calibri"/>
                          <a:cs typeface="Times New Roman"/>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mn-lt"/>
                          <a:ea typeface="+mn-ea"/>
                          <a:cs typeface="+mn-cs"/>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r>
              <a:tr h="609600">
                <a:tc>
                  <a:txBody>
                    <a:bodyPr/>
                    <a:lstStyle/>
                    <a:p>
                      <a:pPr marL="0" marR="0">
                        <a:lnSpc>
                          <a:spcPct val="115000"/>
                        </a:lnSpc>
                        <a:spcBef>
                          <a:spcPts val="0"/>
                        </a:spcBef>
                        <a:spcAft>
                          <a:spcPts val="0"/>
                        </a:spcAft>
                      </a:pPr>
                      <a:r>
                        <a:rPr lang="en-US" sz="1800" dirty="0">
                          <a:effectLst/>
                        </a:rPr>
                        <a:t>4</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smtClean="0">
                          <a:solidFill>
                            <a:schemeClr val="tx1"/>
                          </a:solidFill>
                          <a:effectLst/>
                        </a:rPr>
                        <a:t>CO</a:t>
                      </a:r>
                      <a:r>
                        <a:rPr lang="en-US" sz="1800" b="0" dirty="0" smtClean="0">
                          <a:effectLst/>
                        </a:rPr>
                        <a:t> </a:t>
                      </a:r>
                      <a:r>
                        <a:rPr lang="en-US" sz="1800" b="0" dirty="0">
                          <a:effectLst/>
                        </a:rPr>
                        <a:t>4</a:t>
                      </a:r>
                      <a:endParaRPr lang="en-US" sz="1800" b="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Calibri"/>
                          <a:ea typeface="Calibri"/>
                          <a:cs typeface="Times New Roman"/>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Calibri"/>
                          <a:ea typeface="Calibri"/>
                          <a:cs typeface="Times New Roman"/>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Calibri"/>
                          <a:ea typeface="Calibri"/>
                          <a:cs typeface="Times New Roman"/>
                        </a:rPr>
                        <a:t>1</a:t>
                      </a:r>
                      <a:endParaRPr lang="en-US" sz="1800" dirty="0">
                        <a:effectLst/>
                        <a:latin typeface="Calibri"/>
                        <a:ea typeface="Calibri"/>
                        <a:cs typeface="Times New Roman"/>
                      </a:endParaRPr>
                    </a:p>
                  </a:txBody>
                  <a:tcPr marL="68580" marR="68580" marT="0" marB="0"/>
                </a:tc>
              </a:tr>
              <a:tr h="533400">
                <a:tc>
                  <a:txBody>
                    <a:bodyPr/>
                    <a:lstStyle/>
                    <a:p>
                      <a:pPr marL="0" marR="0">
                        <a:lnSpc>
                          <a:spcPct val="115000"/>
                        </a:lnSpc>
                        <a:spcBef>
                          <a:spcPts val="0"/>
                        </a:spcBef>
                        <a:spcAft>
                          <a:spcPts val="0"/>
                        </a:spcAft>
                      </a:pPr>
                      <a:r>
                        <a:rPr lang="en-US" sz="1800" dirty="0">
                          <a:effectLst/>
                        </a:rPr>
                        <a:t>5</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smtClean="0">
                          <a:solidFill>
                            <a:schemeClr val="tx1"/>
                          </a:solidFill>
                          <a:effectLst/>
                        </a:rPr>
                        <a:t>CO.5</a:t>
                      </a:r>
                      <a:endParaRPr lang="en-US" sz="1800" b="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latin typeface="Calibri"/>
                          <a:ea typeface="Calibri"/>
                          <a:cs typeface="Times New Roman"/>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3</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1</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2</a:t>
                      </a:r>
                      <a:endParaRPr lang="en-US" sz="18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276082087"/>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35DA6A8-A1FD-4476-BBDB-1FFCE283B5F9}" type="slidenum">
              <a:rPr lang="en-US"/>
              <a:pPr/>
              <a:t>70</a:t>
            </a:fld>
            <a:endParaRPr lang="en-US"/>
          </a:p>
        </p:txBody>
      </p:sp>
      <p:graphicFrame>
        <p:nvGraphicFramePr>
          <p:cNvPr id="22532" name="Object 4"/>
          <p:cNvGraphicFramePr>
            <a:graphicFrameLocks noGrp="1" noChangeAspect="1"/>
          </p:cNvGraphicFramePr>
          <p:nvPr>
            <p:ph type="tbl" idx="1"/>
            <p:extLst>
              <p:ext uri="{D42A27DB-BD31-4B8C-83A1-F6EECF244321}">
                <p14:modId xmlns:p14="http://schemas.microsoft.com/office/powerpoint/2010/main" xmlns="" val="3168336093"/>
              </p:ext>
            </p:extLst>
          </p:nvPr>
        </p:nvGraphicFramePr>
        <p:xfrm>
          <a:off x="1143000" y="2057400"/>
          <a:ext cx="6326187" cy="4102100"/>
        </p:xfrm>
        <a:graphic>
          <a:graphicData uri="http://schemas.openxmlformats.org/presentationml/2006/ole">
            <p:oleObj spid="_x0000_s4099" name="Document" r:id="rId3" imgW="8067823" imgH="5231089" progId="Word.Document.8">
              <p:embed/>
            </p:oleObj>
          </a:graphicData>
        </a:graphic>
      </p:graphicFrame>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Computational Formula Example(CO-1)</a:t>
            </a:r>
            <a:endParaRPr lang="en-US" sz="3200" dirty="0"/>
          </a:p>
        </p:txBody>
      </p:sp>
      <p:pic>
        <p:nvPicPr>
          <p:cNvPr id="6"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7" name="Date Placeholder 6"/>
          <p:cNvSpPr>
            <a:spLocks noGrp="1"/>
          </p:cNvSpPr>
          <p:nvPr>
            <p:ph type="dt" sz="half" idx="10"/>
          </p:nvPr>
        </p:nvSpPr>
        <p:spPr/>
        <p:txBody>
          <a:bodyPr/>
          <a:lstStyle/>
          <a:p>
            <a:fld id="{5CB1CAD0-F9EE-4009-9411-8F1F45DDF987}" type="datetime1">
              <a:rPr lang="en-US" smtClean="0"/>
              <a:pPr/>
              <a:t>8/31/2021</a:t>
            </a:fld>
            <a:endParaRPr lang="en-US"/>
          </a:p>
        </p:txBody>
      </p:sp>
      <p:sp>
        <p:nvSpPr>
          <p:cNvPr id="8" name="Footer Placeholder 7"/>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42257721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7"/>
          <p:cNvSpPr>
            <a:spLocks noGrp="1"/>
          </p:cNvSpPr>
          <p:nvPr>
            <p:ph type="sldNum" sz="quarter" idx="12"/>
          </p:nvPr>
        </p:nvSpPr>
        <p:spPr/>
        <p:txBody>
          <a:bodyPr/>
          <a:lstStyle/>
          <a:p>
            <a:fld id="{1D8F6CF8-1A49-405B-823A-E04E8569B9C1}" type="slidenum">
              <a:rPr lang="en-US"/>
              <a:pPr/>
              <a:t>71</a:t>
            </a:fld>
            <a:endParaRPr lang="en-US"/>
          </a:p>
        </p:txBody>
      </p:sp>
      <p:graphicFrame>
        <p:nvGraphicFramePr>
          <p:cNvPr id="23558" name="Object 6"/>
          <p:cNvGraphicFramePr>
            <a:graphicFrameLocks noGrp="1" noChangeAspect="1"/>
          </p:cNvGraphicFramePr>
          <p:nvPr>
            <p:ph sz="quarter" idx="1"/>
          </p:nvPr>
        </p:nvGraphicFramePr>
        <p:xfrm>
          <a:off x="1066800" y="1066800"/>
          <a:ext cx="2727325" cy="3887787"/>
        </p:xfrm>
        <a:graphic>
          <a:graphicData uri="http://schemas.openxmlformats.org/presentationml/2006/ole">
            <p:oleObj spid="_x0000_s5123" name="Equation" r:id="rId3" imgW="1359720" imgH="2209680" progId="Equation.3">
              <p:embed/>
            </p:oleObj>
          </a:graphicData>
        </a:graphic>
      </p:graphicFrame>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Computational Formula Example(CO-1)</a:t>
            </a:r>
            <a:endParaRPr lang="en-US" sz="3200" dirty="0"/>
          </a:p>
        </p:txBody>
      </p:sp>
      <p:pic>
        <p:nvPicPr>
          <p:cNvPr id="7"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8" name="Date Placeholder 7"/>
          <p:cNvSpPr>
            <a:spLocks noGrp="1"/>
          </p:cNvSpPr>
          <p:nvPr>
            <p:ph type="dt" sz="half" idx="10"/>
          </p:nvPr>
        </p:nvSpPr>
        <p:spPr/>
        <p:txBody>
          <a:bodyPr/>
          <a:lstStyle/>
          <a:p>
            <a:fld id="{6913D4ED-D78D-4A8C-AC8B-0699D112BC10}" type="datetime1">
              <a:rPr lang="en-US" smtClean="0"/>
              <a:pPr/>
              <a:t>8/31/2021</a:t>
            </a:fld>
            <a:endParaRPr lang="en-US"/>
          </a:p>
        </p:txBody>
      </p:sp>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3460639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58"/>
                                        </p:tgtEl>
                                        <p:attrNameLst>
                                          <p:attrName>style.visibility</p:attrName>
                                        </p:attrNameLst>
                                      </p:cBhvr>
                                      <p:to>
                                        <p:strVal val="visible"/>
                                      </p:to>
                                    </p:set>
                                  </p:childTnLst>
                                  <p:subTnLst>
                                    <p:animClr clrSpc="rgb" dir="cw">
                                      <p:cBhvr override="childStyle">
                                        <p:cTn dur="1" fill="hold" display="0" masterRel="nextClick" afterEffect="1"/>
                                        <p:tgtEl>
                                          <p:spTgt spid="23558"/>
                                        </p:tgtEl>
                                        <p:attrNameLst>
                                          <p:attrName>ppt_c</p:attrName>
                                        </p:attrNameLst>
                                      </p:cBhvr>
                                      <p:to>
                                        <a:srgbClr val="00008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b="1" dirty="0" smtClean="0"/>
                  <a:t>For an Individual Series :</a:t>
                </a:r>
                <a:r>
                  <a:rPr lang="en-US" sz="2200" dirty="0" smtClean="0"/>
                  <a:t>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are the values of the variable under consideration , </a:t>
                </a:r>
                <a14:m>
                  <m:oMath xmlns:m="http://schemas.openxmlformats.org/officeDocument/2006/math">
                    <m:acc>
                      <m:accPr>
                        <m:chr m:val="̅"/>
                        <m:ctrlPr>
                          <a:rPr lang="en-US" sz="2200" i="1" smtClean="0">
                            <a:latin typeface="Cambria Math"/>
                          </a:rPr>
                        </m:ctrlPr>
                      </m:accPr>
                      <m:e>
                        <m:r>
                          <a:rPr lang="en-US" sz="2200" b="0" i="1" smtClean="0">
                            <a:latin typeface="Cambria Math"/>
                          </a:rPr>
                          <m:t> </m:t>
                        </m:r>
                        <m:r>
                          <a:rPr lang="en-US" sz="2200" b="0" i="1" smtClean="0">
                            <a:latin typeface="Cambria Math"/>
                          </a:rPr>
                          <m:t>𝑥</m:t>
                        </m:r>
                      </m:e>
                    </m:acc>
                  </m:oMath>
                </a14:m>
                <a:r>
                  <a:rPr lang="en-US" sz="2200" dirty="0" smtClean="0"/>
                  <a:t> is defined as</a:t>
                </a:r>
              </a:p>
              <a:p>
                <a:endParaRPr lang="en-US" sz="2200" dirty="0"/>
              </a:p>
              <a:p>
                <a:endParaRPr lang="en-US" sz="2200" dirty="0" smtClean="0"/>
              </a:p>
              <a:p>
                <a:endParaRPr lang="en-US" sz="2200" dirty="0" smtClean="0"/>
              </a:p>
              <a:p>
                <a:pPr marL="0" indent="0">
                  <a:buNone/>
                </a:pPr>
                <a:endParaRPr lang="en-US" sz="2200" b="1" dirty="0" smtClean="0"/>
              </a:p>
              <a:p>
                <a:pPr>
                  <a:buFont typeface="Wingdings" pitchFamily="2" charset="2"/>
                  <a:buChar char="v"/>
                </a:pPr>
                <a:r>
                  <a:rPr lang="en-US" sz="2200" b="1" dirty="0" smtClean="0"/>
                  <a:t>For a frequency Distribution:</a:t>
                </a:r>
                <a:r>
                  <a:rPr lang="en-US" sz="2200" dirty="0" smtClean="0"/>
                  <a:t> 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are the values of a variable </a:t>
                </a:r>
                <a14:m>
                  <m:oMath xmlns:m="http://schemas.openxmlformats.org/officeDocument/2006/math">
                    <m:r>
                      <a:rPr lang="en-US" sz="2200" b="0" i="1" smtClean="0">
                        <a:latin typeface="Cambria Math"/>
                      </a:rPr>
                      <m:t>𝑥</m:t>
                    </m:r>
                  </m:oMath>
                </a14:m>
                <a:r>
                  <a:rPr lang="en-US" sz="2200" dirty="0" smtClean="0"/>
                  <a:t> with the corresponding frequencies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𝑛</m:t>
                        </m:r>
                      </m:sub>
                    </m:sSub>
                  </m:oMath>
                </a14:m>
                <a:r>
                  <a:rPr lang="en-US" sz="2200" dirty="0" smtClean="0"/>
                  <a:t> respectively </a:t>
                </a:r>
                <a14:m>
                  <m:oMath xmlns:m="http://schemas.openxmlformats.org/officeDocument/2006/math">
                    <m:acc>
                      <m:accPr>
                        <m:chr m:val="̅"/>
                        <m:ctrlPr>
                          <a:rPr lang="en-US" sz="2200" i="1" smtClean="0">
                            <a:latin typeface="Cambria Math"/>
                          </a:rPr>
                        </m:ctrlPr>
                      </m:accPr>
                      <m:e>
                        <m:r>
                          <a:rPr lang="en-US" sz="2200" b="0" i="1" smtClean="0">
                            <a:latin typeface="Cambria Math"/>
                          </a:rPr>
                          <m:t>𝑥</m:t>
                        </m:r>
                      </m:e>
                    </m:acc>
                  </m:oMath>
                </a14:m>
                <a:r>
                  <a:rPr lang="en-US" sz="2200" dirty="0" smtClean="0"/>
                  <a:t> is defined as</a:t>
                </a:r>
              </a:p>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a:ea typeface="Cambria Math"/>
                        </a:rPr>
                        <m:t>𝜇</m:t>
                      </m:r>
                      <m:r>
                        <a:rPr lang="en-US" sz="2200" b="0" i="1" smtClean="0">
                          <a:latin typeface="Cambria Math"/>
                          <a:ea typeface="Cambria Math"/>
                        </a:rPr>
                        <m:t>=</m:t>
                      </m:r>
                      <m:acc>
                        <m:accPr>
                          <m:chr m:val="̅"/>
                          <m:ctrlPr>
                            <a:rPr lang="en-US" sz="2200" i="1" smtClean="0">
                              <a:latin typeface="Cambria Math"/>
                            </a:rPr>
                          </m:ctrlPr>
                        </m:accPr>
                        <m:e>
                          <m:r>
                            <a:rPr lang="en-US" sz="2200" i="1">
                              <a:latin typeface="Cambria Math"/>
                            </a:rPr>
                            <m:t>𝑥</m:t>
                          </m:r>
                        </m:e>
                      </m:acc>
                      <m:r>
                        <a:rPr lang="en-US" sz="2200" b="0" i="1" smtClean="0">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r>
                                <a:rPr lang="en-US" sz="2200" i="1">
                                  <a:latin typeface="Cambria Math"/>
                                </a:rPr>
                                <m:t>𝑓𝑥</m:t>
                              </m:r>
                            </m:e>
                          </m:nary>
                        </m:num>
                        <m:den>
                          <m:nary>
                            <m:naryPr>
                              <m:chr m:val="∑"/>
                              <m:subHide m:val="on"/>
                              <m:supHide m:val="on"/>
                              <m:ctrlPr>
                                <a:rPr lang="en-US" sz="2200" i="1">
                                  <a:latin typeface="Cambria Math"/>
                                </a:rPr>
                              </m:ctrlPr>
                            </m:naryPr>
                            <m:sub/>
                            <m:sup/>
                            <m:e>
                              <m:r>
                                <a:rPr lang="en-US" sz="2200" i="1">
                                  <a:latin typeface="Cambria Math"/>
                                </a:rPr>
                                <m:t>𝑓</m:t>
                              </m:r>
                            </m:e>
                          </m:nary>
                        </m:den>
                      </m:f>
                      <m:r>
                        <a:rPr lang="en-US" sz="2200" b="0" i="1" smtClean="0">
                          <a:latin typeface="Cambria Math"/>
                        </a:rPr>
                        <m:t>:</m:t>
                      </m:r>
                      <m:r>
                        <a:rPr lang="en-US" sz="2200" b="0" i="1" smtClean="0">
                          <a:latin typeface="Cambria Math"/>
                        </a:rPr>
                        <m:t>𝑁</m:t>
                      </m:r>
                      <m:r>
                        <a:rPr lang="en-US" sz="2200" b="0" i="1" smtClean="0">
                          <a:latin typeface="Cambria Math"/>
                        </a:rPr>
                        <m:t>=</m:t>
                      </m:r>
                      <m:nary>
                        <m:naryPr>
                          <m:chr m:val="∑"/>
                          <m:subHide m:val="on"/>
                          <m:supHide m:val="on"/>
                          <m:ctrlPr>
                            <a:rPr lang="en-US" sz="2200" i="1">
                              <a:latin typeface="Cambria Math"/>
                            </a:rPr>
                          </m:ctrlPr>
                        </m:naryPr>
                        <m:sub/>
                        <m:sup/>
                        <m:e>
                          <m:r>
                            <a:rPr lang="en-US" sz="2200" i="1">
                              <a:latin typeface="Cambria Math"/>
                            </a:rPr>
                            <m:t>𝑓</m:t>
                          </m:r>
                        </m:e>
                      </m:nary>
                    </m:oMath>
                  </m:oMathPara>
                </a14:m>
                <a:endParaRPr lang="en-US" sz="2200" dirty="0" smtClean="0"/>
              </a:p>
              <a:p>
                <a:pPr marL="0" indent="0">
                  <a:buNone/>
                </a:pPr>
                <a:endParaRPr lang="en-US" sz="2200" b="1" dirty="0" smtClean="0"/>
              </a:p>
              <a:p>
                <a:endParaRPr lang="en-US" sz="2200" b="1" dirty="0"/>
              </a:p>
              <a:p>
                <a:pPr marL="0" indent="0">
                  <a:buNone/>
                </a:pP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674" r="-741" b="-241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EAEDD5A-14A8-42D1-8BFA-0CD65F4CD37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Variance (CO 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2" name="Rectangle 1"/>
              <p:cNvSpPr/>
              <p:nvPr/>
            </p:nvSpPr>
            <p:spPr>
              <a:xfrm>
                <a:off x="1600200" y="1981200"/>
                <a:ext cx="66294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sz="2200" i="1" smtClean="0">
                              <a:solidFill>
                                <a:schemeClr val="tx1"/>
                              </a:solidFill>
                              <a:latin typeface="Cambria Math"/>
                            </a:rPr>
                          </m:ctrlPr>
                        </m:sSupPr>
                        <m:e>
                          <m:r>
                            <a:rPr lang="en-US" sz="2200" i="1" smtClean="0">
                              <a:solidFill>
                                <a:schemeClr val="tx1"/>
                              </a:solidFill>
                              <a:latin typeface="Cambria Math"/>
                              <a:ea typeface="Cambria Math"/>
                            </a:rPr>
                            <m:t>𝜎</m:t>
                          </m:r>
                        </m:e>
                        <m:sup>
                          <m:r>
                            <a:rPr lang="en-US" sz="2200" b="0" i="1" smtClean="0">
                              <a:solidFill>
                                <a:schemeClr val="tx1"/>
                              </a:solidFill>
                              <a:latin typeface="Cambria Math"/>
                            </a:rPr>
                            <m:t>2</m:t>
                          </m:r>
                        </m:sup>
                      </m:sSup>
                      <m:r>
                        <a:rPr lang="en-US" sz="2200" i="1">
                          <a:solidFill>
                            <a:schemeClr val="tx1"/>
                          </a:solidFill>
                          <a:latin typeface="Cambria Math"/>
                        </a:rPr>
                        <m:t>=</m:t>
                      </m:r>
                      <m:f>
                        <m:fPr>
                          <m:ctrlPr>
                            <a:rPr lang="en-US" sz="2200" i="1">
                              <a:solidFill>
                                <a:schemeClr val="tx1"/>
                              </a:solidFill>
                              <a:latin typeface="Cambria Math"/>
                            </a:rPr>
                          </m:ctrlPr>
                        </m:fPr>
                        <m:num>
                          <m:nary>
                            <m:naryPr>
                              <m:chr m:val="∑"/>
                              <m:ctrlPr>
                                <a:rPr lang="en-US" sz="2200" i="1">
                                  <a:solidFill>
                                    <a:schemeClr val="tx1"/>
                                  </a:solidFill>
                                  <a:latin typeface="Cambria Math"/>
                                </a:rPr>
                              </m:ctrlPr>
                            </m:naryPr>
                            <m:sub>
                              <m:r>
                                <m:rPr>
                                  <m:brk m:alnAt="23"/>
                                </m:rPr>
                                <a:rPr lang="en-US" sz="2200" i="1">
                                  <a:solidFill>
                                    <a:schemeClr val="tx1"/>
                                  </a:solidFill>
                                  <a:latin typeface="Cambria Math"/>
                                </a:rPr>
                                <m:t>𝑖</m:t>
                              </m:r>
                              <m:r>
                                <a:rPr lang="en-US" sz="2200" i="1">
                                  <a:solidFill>
                                    <a:schemeClr val="tx1"/>
                                  </a:solidFill>
                                  <a:latin typeface="Cambria Math"/>
                                </a:rPr>
                                <m:t>=</m:t>
                              </m:r>
                              <m:r>
                                <a:rPr lang="en-US" sz="2200" i="1">
                                  <a:solidFill>
                                    <a:schemeClr val="tx1"/>
                                  </a:solidFill>
                                  <a:latin typeface="Cambria Math"/>
                                </a:rPr>
                                <m:t>1</m:t>
                              </m:r>
                            </m:sub>
                            <m:sup>
                              <m:r>
                                <a:rPr lang="en-US" sz="2200" i="1">
                                  <a:solidFill>
                                    <a:schemeClr val="tx1"/>
                                  </a:solidFill>
                                  <a:latin typeface="Cambria Math"/>
                                </a:rPr>
                                <m:t>𝑛</m:t>
                              </m:r>
                            </m:sup>
                            <m:e>
                              <m:sSup>
                                <m:sSupPr>
                                  <m:ctrlPr>
                                    <a:rPr lang="en-US" sz="2200" i="1">
                                      <a:solidFill>
                                        <a:schemeClr val="tx1"/>
                                      </a:solidFill>
                                      <a:latin typeface="Cambria Math"/>
                                    </a:rPr>
                                  </m:ctrlPr>
                                </m:sSupPr>
                                <m:e>
                                  <m:d>
                                    <m:dPr>
                                      <m:ctrlPr>
                                        <a:rPr lang="en-US" sz="2200" i="1">
                                          <a:solidFill>
                                            <a:schemeClr val="tx1"/>
                                          </a:solidFill>
                                          <a:latin typeface="Cambria Math"/>
                                        </a:rPr>
                                      </m:ctrlPr>
                                    </m:dPr>
                                    <m:e>
                                      <m:sSub>
                                        <m:sSubPr>
                                          <m:ctrlPr>
                                            <a:rPr lang="en-US" sz="2200" i="1">
                                              <a:solidFill>
                                                <a:schemeClr val="tx1"/>
                                              </a:solidFill>
                                              <a:latin typeface="Cambria Math"/>
                                            </a:rPr>
                                          </m:ctrlPr>
                                        </m:sSubPr>
                                        <m:e>
                                          <m:r>
                                            <a:rPr lang="en-US" sz="2200" i="1">
                                              <a:solidFill>
                                                <a:schemeClr val="tx1"/>
                                              </a:solidFill>
                                              <a:latin typeface="Cambria Math"/>
                                            </a:rPr>
                                            <m:t>𝑥</m:t>
                                          </m:r>
                                        </m:e>
                                        <m:sub>
                                          <m:r>
                                            <a:rPr lang="en-US" sz="2200" i="1">
                                              <a:solidFill>
                                                <a:schemeClr val="tx1"/>
                                              </a:solidFill>
                                              <a:latin typeface="Cambria Math"/>
                                            </a:rPr>
                                            <m:t>𝑖</m:t>
                                          </m:r>
                                        </m:sub>
                                      </m:sSub>
                                      <m:r>
                                        <a:rPr lang="en-US" sz="2200" i="1">
                                          <a:solidFill>
                                            <a:schemeClr val="tx1"/>
                                          </a:solidFill>
                                          <a:latin typeface="Cambria Math"/>
                                        </a:rPr>
                                        <m:t>−</m:t>
                                      </m:r>
                                      <m:acc>
                                        <m:accPr>
                                          <m:chr m:val="̅"/>
                                          <m:ctrlPr>
                                            <a:rPr lang="en-US" sz="2200" i="1">
                                              <a:solidFill>
                                                <a:schemeClr val="tx1"/>
                                              </a:solidFill>
                                              <a:latin typeface="Cambria Math"/>
                                            </a:rPr>
                                          </m:ctrlPr>
                                        </m:accPr>
                                        <m:e>
                                          <m:r>
                                            <a:rPr lang="en-US" sz="2200" i="1">
                                              <a:solidFill>
                                                <a:schemeClr val="tx1"/>
                                              </a:solidFill>
                                              <a:latin typeface="Cambria Math"/>
                                            </a:rPr>
                                            <m:t>𝑥</m:t>
                                          </m:r>
                                        </m:e>
                                      </m:acc>
                                    </m:e>
                                  </m:d>
                                </m:e>
                                <m:sup>
                                  <m:r>
                                    <a:rPr lang="en-US" sz="2200" b="0" i="1" smtClean="0">
                                      <a:solidFill>
                                        <a:schemeClr val="tx1"/>
                                      </a:solidFill>
                                      <a:latin typeface="Cambria Math"/>
                                    </a:rPr>
                                    <m:t>2</m:t>
                                  </m:r>
                                </m:sup>
                              </m:sSup>
                            </m:e>
                          </m:nary>
                        </m:num>
                        <m:den>
                          <m:r>
                            <a:rPr lang="en-US" sz="2200" i="1">
                              <a:solidFill>
                                <a:schemeClr val="tx1"/>
                              </a:solidFill>
                              <a:latin typeface="Cambria Math"/>
                            </a:rPr>
                            <m:t>𝑛</m:t>
                          </m:r>
                        </m:den>
                      </m:f>
                      <m:r>
                        <a:rPr lang="en-US" sz="2200">
                          <a:solidFill>
                            <a:schemeClr val="tx1"/>
                          </a:solidFill>
                          <a:latin typeface="Cambria Math"/>
                        </a:rPr>
                        <m:t>;</m:t>
                      </m:r>
                    </m:oMath>
                  </m:oMathPara>
                </a14:m>
                <a:endParaRPr lang="en-US" sz="2200" dirty="0">
                  <a:solidFill>
                    <a:schemeClr val="tx1"/>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1600200" y="1981200"/>
                <a:ext cx="6629400" cy="1447800"/>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849306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04800" y="817164"/>
                <a:ext cx="8458200" cy="5355036"/>
              </a:xfrm>
            </p:spPr>
            <p:txBody>
              <a:bodyPr>
                <a:no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smtClean="0"/>
                  <a:t>where </a:t>
                </a:r>
                <a14:m>
                  <m:oMath xmlns:m="http://schemas.openxmlformats.org/officeDocument/2006/math">
                    <m:r>
                      <a:rPr lang="en-US" sz="2200" i="1">
                        <a:latin typeface="Cambria Math"/>
                      </a:rPr>
                      <m:t>𝑁</m:t>
                    </m:r>
                    <m:r>
                      <a:rPr lang="en-US" sz="2200" i="1">
                        <a:latin typeface="Cambria Math"/>
                      </a:rPr>
                      <m:t>=</m:t>
                    </m:r>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e>
                    </m:nary>
                  </m:oMath>
                </a14:m>
                <a:endParaRPr lang="en-US" sz="2200" dirty="0"/>
              </a:p>
              <a:p>
                <a:pPr marL="0" indent="0">
                  <a:buNone/>
                </a:pPr>
                <a:r>
                  <a:rPr lang="en-US" sz="2200" dirty="0" smtClean="0"/>
                  <a:t>Note. In </a:t>
                </a:r>
                <a:r>
                  <a:rPr lang="en-US" sz="2200" dirty="0"/>
                  <a:t>case of a frequency distribution with class intervals</a:t>
                </a:r>
                <a:r>
                  <a:rPr lang="en-US" sz="2200" dirty="0" smtClean="0"/>
                  <a:t>, the </a:t>
                </a:r>
                <a:r>
                  <a:rPr lang="en-US" sz="2200" dirty="0"/>
                  <a:t>values of </a:t>
                </a:r>
                <a14:m>
                  <m:oMath xmlns:m="http://schemas.openxmlformats.org/officeDocument/2006/math">
                    <m:r>
                      <a:rPr lang="en-US" sz="2200" i="1">
                        <a:latin typeface="Cambria Math"/>
                      </a:rPr>
                      <m:t>𝑥</m:t>
                    </m:r>
                    <m:r>
                      <a:rPr lang="en-US" sz="2200" i="1">
                        <a:latin typeface="Cambria Math"/>
                      </a:rPr>
                      <m:t> </m:t>
                    </m:r>
                  </m:oMath>
                </a14:m>
                <a:r>
                  <a:rPr lang="en-US" sz="2200" dirty="0"/>
                  <a:t>are the midpoints of the intervals</a:t>
                </a:r>
                <a:r>
                  <a:rPr lang="en-US" sz="2200" dirty="0" smtClean="0"/>
                  <a:t>.</a:t>
                </a:r>
              </a:p>
              <a:p>
                <a:pPr marL="0" indent="0">
                  <a:buNone/>
                </a:pPr>
                <a:r>
                  <a:rPr lang="en-US" sz="2200" b="1" dirty="0" smtClean="0"/>
                  <a:t>Example 1.</a:t>
                </a:r>
                <a:r>
                  <a:rPr lang="en-US" sz="2200" dirty="0" smtClean="0"/>
                  <a:t>Find the Variance and standard deviation for the following individual series.</a:t>
                </a:r>
              </a:p>
              <a:p>
                <a:pPr marL="0" indent="0">
                  <a:buNone/>
                </a:pPr>
                <a:endParaRPr lang="en-US" sz="2200" b="1" dirty="0" smtClean="0"/>
              </a:p>
              <a:p>
                <a:pPr marL="0" indent="0">
                  <a:buNone/>
                </a:pPr>
                <a:r>
                  <a:rPr lang="en-US" sz="2200" b="1" dirty="0" smtClean="0"/>
                  <a:t>Solution:</a:t>
                </a: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817164"/>
                <a:ext cx="8458200" cy="5355036"/>
              </a:xfrm>
              <a:blipFill rotWithShape="1">
                <a:blip r:embed="rId2"/>
                <a:stretch>
                  <a:fillRect l="-865" t="-6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0CEE54A-5FB6-41FF-9C73-71513AEDB573}"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1398482727"/>
                  </p:ext>
                </p:extLst>
              </p:nvPr>
            </p:nvGraphicFramePr>
            <p:xfrm>
              <a:off x="1600200" y="4343400"/>
              <a:ext cx="6210300" cy="365760"/>
            </p:xfrm>
            <a:graphic>
              <a:graphicData uri="http://schemas.openxmlformats.org/drawingml/2006/table">
                <a:tbl>
                  <a:tblPr firstRow="1" bandRow="1">
                    <a:tableStyleId>{5C22544A-7EE6-4342-B048-85BDC9FD1C3A}</a:tableStyleId>
                  </a:tblPr>
                  <a:tblGrid>
                    <a:gridCol w="1035050"/>
                    <a:gridCol w="1035050"/>
                    <a:gridCol w="1035050"/>
                    <a:gridCol w="1035050"/>
                    <a:gridCol w="1035050"/>
                    <a:gridCol w="1035050"/>
                  </a:tblGrid>
                  <a:tr h="2184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18</a:t>
                          </a:r>
                          <a:endParaRPr lang="en-US"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1585475559"/>
                  </p:ext>
                </p:extLst>
              </p:nvPr>
            </p:nvGraphicFramePr>
            <p:xfrm>
              <a:off x="1600200" y="4343400"/>
              <a:ext cx="6210300" cy="365760"/>
            </p:xfrm>
            <a:graphic>
              <a:graphicData uri="http://schemas.openxmlformats.org/drawingml/2006/table">
                <a:tbl>
                  <a:tblPr firstRow="1" bandRow="1">
                    <a:tableStyleId>{5C22544A-7EE6-4342-B048-85BDC9FD1C3A}</a:tableStyleId>
                  </a:tblPr>
                  <a:tblGrid>
                    <a:gridCol w="1035050"/>
                    <a:gridCol w="1035050"/>
                    <a:gridCol w="1035050"/>
                    <a:gridCol w="1035050"/>
                    <a:gridCol w="1035050"/>
                    <a:gridCol w="1035050"/>
                  </a:tblGrid>
                  <a:tr h="365760">
                    <a:tc>
                      <a:txBody>
                        <a:bodyPr/>
                        <a:lstStyle/>
                        <a:p>
                          <a:endParaRPr lang="en-US"/>
                        </a:p>
                      </a:txBody>
                      <a:tcPr>
                        <a:blipFill rotWithShape="1">
                          <a:blip r:embed="rId4"/>
                          <a:stretch>
                            <a:fillRect l="-588" t="-8333" r="-499412" b="-25000"/>
                          </a:stretch>
                        </a:blipFill>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18</a:t>
                          </a:r>
                          <a:endParaRPr lang="en-US" dirty="0"/>
                        </a:p>
                      </a:txBody>
                      <a:tcPr/>
                    </a:tc>
                  </a:tr>
                </a:tbl>
              </a:graphicData>
            </a:graphic>
          </p:graphicFrame>
        </mc:Fallback>
      </mc:AlternateContent>
      <mc:AlternateContent xmlns:mc="http://schemas.openxmlformats.org/markup-compatibility/2006">
        <mc:Choice xmlns:a14="http://schemas.microsoft.com/office/drawing/2010/main" xmlns="" Requires="a14">
          <p:sp>
            <p:nvSpPr>
              <p:cNvPr id="2" name="Rectangle 1"/>
              <p:cNvSpPr/>
              <p:nvPr/>
            </p:nvSpPr>
            <p:spPr>
              <a:xfrm>
                <a:off x="2438400" y="1219200"/>
                <a:ext cx="5105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sz="2200" i="1" smtClean="0">
                              <a:latin typeface="Cambria Math"/>
                            </a:rPr>
                          </m:ctrlPr>
                        </m:sSupPr>
                        <m:e>
                          <m:r>
                            <a:rPr lang="en-US" sz="2200" i="1">
                              <a:latin typeface="Cambria Math"/>
                              <a:ea typeface="Cambria Math"/>
                            </a:rPr>
                            <m:t>𝜎</m:t>
                          </m:r>
                        </m:e>
                        <m:sup>
                          <m:r>
                            <a:rPr lang="en-US" sz="2200" i="1">
                              <a:latin typeface="Cambria Math"/>
                            </a:rPr>
                            <m:t>2</m:t>
                          </m:r>
                        </m:sup>
                      </m:sSup>
                      <m:r>
                        <a:rPr lang="en-US" sz="2200" i="1">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sSub>
                                    <m:sSubPr>
                                      <m:ctrlPr>
                                        <a:rPr lang="en-US" sz="2200" i="1">
                                          <a:latin typeface="Cambria Math"/>
                                        </a:rPr>
                                      </m:ctrlPr>
                                    </m:sSubPr>
                                    <m:e>
                                      <m:r>
                                        <a:rPr lang="en-US" sz="2200" i="1">
                                          <a:latin typeface="Cambria Math"/>
                                        </a:rPr>
                                        <m:t>𝑓</m:t>
                                      </m:r>
                                    </m:e>
                                    <m:sub>
                                      <m:r>
                                        <a:rPr lang="en-US" sz="2200" i="1">
                                          <a:latin typeface="Cambria Math"/>
                                        </a:rPr>
                                        <m:t>𝑖</m:t>
                                      </m:r>
                                    </m:sub>
                                  </m:sSub>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2</m:t>
                                  </m:r>
                                </m:sup>
                              </m:sSup>
                            </m:e>
                          </m:nary>
                        </m:num>
                        <m:den>
                          <m:r>
                            <a:rPr lang="en-US" sz="2200" i="1">
                              <a:latin typeface="Cambria Math"/>
                            </a:rPr>
                            <m:t>𝑁</m:t>
                          </m:r>
                        </m:den>
                      </m:f>
                      <m:r>
                        <a:rPr lang="en-US" sz="2200">
                          <a:latin typeface="Cambria Math"/>
                        </a:rPr>
                        <m:t>;</m:t>
                      </m:r>
                    </m:oMath>
                  </m:oMathPara>
                </a14:m>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2438400" y="1219200"/>
                <a:ext cx="5105400" cy="990600"/>
              </a:xfrm>
              <a:prstGeom prst="rect">
                <a:avLst/>
              </a:prstGeom>
              <a:blipFill rotWithShape="1">
                <a:blip r:embed="rId5"/>
                <a:stretch>
                  <a:fillRect/>
                </a:stretch>
              </a:blipFill>
            </p:spPr>
            <p:txBody>
              <a:bodyPr/>
              <a:lstStyle/>
              <a:p>
                <a:r>
                  <a:rPr lang="en-US">
                    <a:noFill/>
                  </a:rPr>
                  <a:t> </a:t>
                </a:r>
              </a:p>
            </p:txBody>
          </p:sp>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Variance (CO 1)</a:t>
            </a:r>
          </a:p>
        </p:txBody>
      </p:sp>
    </p:spTree>
    <p:extLst>
      <p:ext uri="{BB962C8B-B14F-4D97-AF65-F5344CB8AC3E}">
        <p14:creationId xmlns:p14="http://schemas.microsoft.com/office/powerpoint/2010/main" xmlns="" val="98220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2" name="Content Placeholder 1"/>
              <p:cNvGraphicFramePr>
                <a:graphicFrameLocks noGrp="1"/>
              </p:cNvGraphicFramePr>
              <p:nvPr>
                <p:ph idx="1"/>
                <p:extLst>
                  <p:ext uri="{D42A27DB-BD31-4B8C-83A1-F6EECF244321}">
                    <p14:modId xmlns:p14="http://schemas.microsoft.com/office/powerpoint/2010/main" val="83978938"/>
                  </p:ext>
                </p:extLst>
              </p:nvPr>
            </p:nvGraphicFramePr>
            <p:xfrm>
              <a:off x="533400" y="1143000"/>
              <a:ext cx="8229600" cy="3256154"/>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d>
                                      <m:dPr>
                                        <m:ctrlPr>
                                          <a:rPr lang="en-US"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r>
                                          <m:rPr>
                                            <m:nor/>
                                          </m:rPr>
                                          <a:rPr lang="en-US" dirty="0"/>
                                          <m:t> </m:t>
                                        </m:r>
                                      </m:e>
                                    </m:d>
                                  </m:e>
                                  <m:sup>
                                    <m:r>
                                      <a:rPr lang="en-US" b="1" i="1" smtClean="0">
                                        <a:latin typeface="Cambria Math"/>
                                      </a:rPr>
                                      <m:t>𝟐</m:t>
                                    </m:r>
                                  </m:sup>
                                </m:sSup>
                              </m:oMath>
                            </m:oMathPara>
                          </a14:m>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36</a:t>
                          </a:r>
                          <a:endParaRPr lang="en-US" dirty="0"/>
                        </a:p>
                      </a:txBody>
                      <a:tcPr/>
                    </a:tc>
                  </a:tr>
                  <a:tr h="370840">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18</a:t>
                          </a:r>
                          <a:endParaRPr lang="en-US" dirty="0"/>
                        </a:p>
                      </a:txBody>
                      <a:tcPr/>
                    </a:tc>
                    <a:tc>
                      <a:txBody>
                        <a:bodyPr/>
                        <a:lstStyle/>
                        <a:p>
                          <a:r>
                            <a:rPr lang="en-US" dirty="0" smtClean="0"/>
                            <a:t>9</a:t>
                          </a:r>
                          <a:endParaRPr lang="en-US" dirty="0"/>
                        </a:p>
                      </a:txBody>
                      <a:tcPr/>
                    </a:tc>
                    <a:tc>
                      <a:txBody>
                        <a:bodyPr/>
                        <a:lstStyle/>
                        <a:p>
                          <a:r>
                            <a:rPr lang="en-US" dirty="0" smtClean="0"/>
                            <a:t>81</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latin typeface="Cambria Math"/>
                                      </a:rPr>
                                    </m:ctrlPr>
                                  </m:naryPr>
                                  <m:sub/>
                                  <m:sup/>
                                  <m:e>
                                    <m:r>
                                      <a:rPr lang="en-US" b="0" i="1" smtClean="0">
                                        <a:latin typeface="Cambria Math"/>
                                      </a:rPr>
                                      <m:t>𝑥</m:t>
                                    </m:r>
                                    <m:r>
                                      <a:rPr lang="en-US" b="0" i="1" smtClean="0">
                                        <a:latin typeface="Cambria Math"/>
                                      </a:rPr>
                                      <m:t>=</m:t>
                                    </m:r>
                                    <m:r>
                                      <a:rPr lang="en-US" b="0" i="1" smtClean="0">
                                        <a:latin typeface="Cambria Math"/>
                                      </a:rPr>
                                      <m:t>45</m:t>
                                    </m:r>
                                  </m:e>
                                </m:nary>
                              </m:oMath>
                            </m:oMathPara>
                          </a14:m>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sSup>
                                      <m:sSupPr>
                                        <m:ctrlPr>
                                          <a:rPr lang="en-US" i="1" smtClean="0">
                                            <a:latin typeface="Cambria Math"/>
                                          </a:rPr>
                                        </m:ctrlPr>
                                      </m:sSupPr>
                                      <m:e>
                                        <m:d>
                                          <m:dPr>
                                            <m:ctrlPr>
                                              <a:rPr lang="en-US"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r>
                                              <m:rPr>
                                                <m:nor/>
                                              </m:rPr>
                                              <a:rPr lang="en-US" dirty="0"/>
                                              <m:t> </m:t>
                                            </m:r>
                                          </m:e>
                                        </m:d>
                                      </m:e>
                                      <m:sup>
                                        <m:r>
                                          <a:rPr lang="en-US" b="1" i="1" smtClean="0">
                                            <a:latin typeface="Cambria Math"/>
                                          </a:rPr>
                                          <m:t>𝟐</m:t>
                                        </m:r>
                                      </m:sup>
                                    </m:sSup>
                                  </m:e>
                                </m:nary>
                                <m:r>
                                  <a:rPr lang="en-US" b="1" i="1" smtClean="0">
                                    <a:latin typeface="Cambria Math"/>
                                  </a:rPr>
                                  <m:t>=</m:t>
                                </m:r>
                                <m:r>
                                  <a:rPr lang="en-US" b="1" i="1" smtClean="0">
                                    <a:latin typeface="Cambria Math"/>
                                  </a:rPr>
                                  <m:t>𝟏𝟐𝟖</m:t>
                                </m:r>
                              </m:oMath>
                            </m:oMathPara>
                          </a14:m>
                          <a:endParaRPr lang="en-US" dirty="0"/>
                        </a:p>
                        <a:p>
                          <a:endParaRPr lang="en-US" dirty="0"/>
                        </a:p>
                      </a:txBody>
                      <a:tcPr/>
                    </a:tc>
                  </a:tr>
                </a:tbl>
              </a:graphicData>
            </a:graphic>
          </p:graphicFrame>
        </mc:Choice>
        <mc:Fallback>
          <p:graphicFrame>
            <p:nvGraphicFramePr>
              <p:cNvPr id="2" name="Content Placeholder 1"/>
              <p:cNvGraphicFramePr>
                <a:graphicFrameLocks noGrp="1"/>
              </p:cNvGraphicFramePr>
              <p:nvPr>
                <p:ph idx="1"/>
                <p:extLst>
                  <p:ext uri="{D42A27DB-BD31-4B8C-83A1-F6EECF244321}">
                    <p14:modId xmlns:p14="http://schemas.microsoft.com/office/powerpoint/2010/main" xmlns="" xmlns:a14="http://schemas.microsoft.com/office/drawing/2010/main" val="1951914821"/>
                  </p:ext>
                </p:extLst>
              </p:nvPr>
            </p:nvGraphicFramePr>
            <p:xfrm>
              <a:off x="533400" y="1143000"/>
              <a:ext cx="8229600" cy="3256154"/>
            </p:xfrm>
            <a:graphic>
              <a:graphicData uri="http://schemas.openxmlformats.org/drawingml/2006/table">
                <a:tbl>
                  <a:tblPr firstRow="1" bandRow="1">
                    <a:tableStyleId>{5C22544A-7EE6-4342-B048-85BDC9FD1C3A}</a:tableStyleId>
                  </a:tblPr>
                  <a:tblGrid>
                    <a:gridCol w="2743200"/>
                    <a:gridCol w="2743200"/>
                    <a:gridCol w="2743200"/>
                  </a:tblGrid>
                  <a:tr h="371920">
                    <a:tc>
                      <a:txBody>
                        <a:bodyPr/>
                        <a:lstStyle/>
                        <a:p>
                          <a:endParaRPr lang="en-US"/>
                        </a:p>
                      </a:txBody>
                      <a:tcPr>
                        <a:blipFill rotWithShape="1">
                          <a:blip r:embed="rId2"/>
                          <a:stretch>
                            <a:fillRect l="-222" t="-8197" r="-200000" b="-801639"/>
                          </a:stretch>
                        </a:blipFill>
                      </a:tcPr>
                    </a:tc>
                    <a:tc>
                      <a:txBody>
                        <a:bodyPr/>
                        <a:lstStyle/>
                        <a:p>
                          <a:endParaRPr lang="en-US"/>
                        </a:p>
                      </a:txBody>
                      <a:tcPr>
                        <a:blipFill rotWithShape="1">
                          <a:blip r:embed="rId2"/>
                          <a:stretch>
                            <a:fillRect l="-100222" t="-8197" r="-100000" b="-801639"/>
                          </a:stretch>
                        </a:blipFill>
                      </a:tcPr>
                    </a:tc>
                    <a:tc>
                      <a:txBody>
                        <a:bodyPr/>
                        <a:lstStyle/>
                        <a:p>
                          <a:endParaRPr lang="en-US"/>
                        </a:p>
                      </a:txBody>
                      <a:tcPr>
                        <a:blipFill rotWithShape="1">
                          <a:blip r:embed="rId2"/>
                          <a:stretch>
                            <a:fillRect l="-200222" t="-8197" b="-801639"/>
                          </a:stretch>
                        </a:blipFill>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36</a:t>
                          </a:r>
                          <a:endParaRPr lang="en-US" dirty="0"/>
                        </a:p>
                      </a:txBody>
                      <a:tcPr/>
                    </a:tc>
                  </a:tr>
                  <a:tr h="370840">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9</a:t>
                          </a:r>
                          <a:endParaRPr lang="en-US" dirty="0"/>
                        </a:p>
                      </a:txBody>
                      <a:tcPr/>
                    </a:tc>
                  </a:tr>
                  <a:tr h="370840">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18</a:t>
                          </a:r>
                          <a:endParaRPr lang="en-US" dirty="0"/>
                        </a:p>
                      </a:txBody>
                      <a:tcPr/>
                    </a:tc>
                    <a:tc>
                      <a:txBody>
                        <a:bodyPr/>
                        <a:lstStyle/>
                        <a:p>
                          <a:r>
                            <a:rPr lang="en-US" dirty="0" smtClean="0"/>
                            <a:t>9</a:t>
                          </a:r>
                          <a:endParaRPr lang="en-US" dirty="0"/>
                        </a:p>
                      </a:txBody>
                      <a:tcPr/>
                    </a:tc>
                    <a:tc>
                      <a:txBody>
                        <a:bodyPr/>
                        <a:lstStyle/>
                        <a:p>
                          <a:r>
                            <a:rPr lang="en-US" dirty="0" smtClean="0"/>
                            <a:t>81</a:t>
                          </a:r>
                          <a:endParaRPr lang="en-US" dirty="0"/>
                        </a:p>
                      </a:txBody>
                      <a:tcPr/>
                    </a:tc>
                  </a:tr>
                  <a:tr h="1030034">
                    <a:tc>
                      <a:txBody>
                        <a:bodyPr/>
                        <a:lstStyle/>
                        <a:p>
                          <a:endParaRPr lang="en-US"/>
                        </a:p>
                      </a:txBody>
                      <a:tcPr>
                        <a:blipFill rotWithShape="1">
                          <a:blip r:embed="rId2"/>
                          <a:stretch>
                            <a:fillRect l="-222" t="-218935" r="-200000" b="-9467"/>
                          </a:stretch>
                        </a:blipFill>
                      </a:tcPr>
                    </a:tc>
                    <a:tc>
                      <a:txBody>
                        <a:bodyPr/>
                        <a:lstStyle/>
                        <a:p>
                          <a:endParaRPr lang="en-US" dirty="0"/>
                        </a:p>
                      </a:txBody>
                      <a:tcPr/>
                    </a:tc>
                    <a:tc>
                      <a:txBody>
                        <a:bodyPr/>
                        <a:lstStyle/>
                        <a:p>
                          <a:endParaRPr lang="en-US"/>
                        </a:p>
                      </a:txBody>
                      <a:tcPr>
                        <a:blipFill rotWithShape="1">
                          <a:blip r:embed="rId2"/>
                          <a:stretch>
                            <a:fillRect l="-200222" t="-218935" b="-9467"/>
                          </a:stretch>
                        </a:blipFill>
                      </a:tcPr>
                    </a:tc>
                  </a:tr>
                </a:tbl>
              </a:graphicData>
            </a:graphic>
          </p:graphicFrame>
        </mc:Fallback>
      </mc:AlternateContent>
      <p:sp>
        <p:nvSpPr>
          <p:cNvPr id="4" name="Date Placeholder 3"/>
          <p:cNvSpPr>
            <a:spLocks noGrp="1"/>
          </p:cNvSpPr>
          <p:nvPr>
            <p:ph type="dt" sz="half" idx="10"/>
          </p:nvPr>
        </p:nvSpPr>
        <p:spPr/>
        <p:txBody>
          <a:bodyPr/>
          <a:lstStyle/>
          <a:p>
            <a:fld id="{E1F468FB-A693-4375-B63F-BBD25CC199A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Variance (CO 1)</a:t>
            </a:r>
          </a:p>
        </p:txBody>
      </p:sp>
      <mc:AlternateContent xmlns:mc="http://schemas.openxmlformats.org/markup-compatibility/2006">
        <mc:Choice xmlns:a14="http://schemas.microsoft.com/office/drawing/2010/main" xmlns="" Requires="a14">
          <p:sp>
            <p:nvSpPr>
              <p:cNvPr id="7" name="Rectangle 6"/>
              <p:cNvSpPr/>
              <p:nvPr/>
            </p:nvSpPr>
            <p:spPr>
              <a:xfrm>
                <a:off x="723900" y="4724400"/>
                <a:ext cx="7734300" cy="1797480"/>
              </a:xfrm>
              <a:prstGeom prst="rect">
                <a:avLst/>
              </a:prstGeom>
            </p:spPr>
            <p:txBody>
              <a:bodyPr wrap="square">
                <a:spAutoFit/>
              </a:bodyPr>
              <a:lstStyle/>
              <a:p>
                <a:r>
                  <a:rPr lang="en-US" i="1" dirty="0" smtClean="0">
                    <a:latin typeface="Cambria Math"/>
                  </a:rPr>
                  <a:t>n=5,</a:t>
                </a:r>
                <a14:m>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𝑥</m:t>
                        </m:r>
                      </m:e>
                    </m:nary>
                    <m:r>
                      <a:rPr lang="en-US" b="0" i="1" smtClean="0">
                        <a:latin typeface="Cambria Math"/>
                      </a:rPr>
                      <m:t>=</m:t>
                    </m:r>
                    <m:r>
                      <a:rPr lang="en-US" b="0" i="1" smtClean="0">
                        <a:latin typeface="Cambria Math"/>
                      </a:rPr>
                      <m:t>45</m:t>
                    </m:r>
                    <m:r>
                      <a:rPr lang="en-US" b="0" i="1" smtClean="0">
                        <a:latin typeface="Cambria Math"/>
                      </a:rPr>
                      <m:t>,</m:t>
                    </m:r>
                    <m:acc>
                      <m:accPr>
                        <m:chr m:val="̅"/>
                        <m:ctrlPr>
                          <a:rPr lang="en-US" b="0" i="1" smtClean="0">
                            <a:latin typeface="Cambria Math"/>
                          </a:rPr>
                        </m:ctrlPr>
                      </m:accPr>
                      <m:e>
                        <m:r>
                          <a:rPr lang="en-US" b="0" i="1" smtClean="0">
                            <a:latin typeface="Cambria Math"/>
                          </a:rPr>
                          <m:t>𝑥</m:t>
                        </m:r>
                      </m:e>
                    </m:acc>
                    <m:r>
                      <a:rPr lang="en-US" b="0" i="1" smtClean="0">
                        <a:latin typeface="Cambria Math"/>
                      </a:rPr>
                      <m:t>=</m:t>
                    </m:r>
                    <m:f>
                      <m:fPr>
                        <m:ctrlPr>
                          <a:rPr lang="en-US" b="0" i="1" smtClean="0">
                            <a:latin typeface="Cambria Math"/>
                          </a:rPr>
                        </m:ctrlPr>
                      </m:fPr>
                      <m:num>
                        <m:nary>
                          <m:naryPr>
                            <m:chr m:val="∑"/>
                            <m:subHide m:val="on"/>
                            <m:supHide m:val="on"/>
                            <m:ctrlPr>
                              <a:rPr lang="en-US" b="0" i="1" smtClean="0">
                                <a:latin typeface="Cambria Math"/>
                              </a:rPr>
                            </m:ctrlPr>
                          </m:naryPr>
                          <m:sub/>
                          <m:sup/>
                          <m:e>
                            <m:r>
                              <a:rPr lang="en-US" b="0" i="1" smtClean="0">
                                <a:latin typeface="Cambria Math"/>
                              </a:rPr>
                              <m:t>𝑥</m:t>
                            </m:r>
                          </m:e>
                        </m:nary>
                      </m:num>
                      <m:den>
                        <m:r>
                          <a:rPr lang="en-US" b="0" i="1" smtClean="0">
                            <a:latin typeface="Cambria Math"/>
                          </a:rPr>
                          <m:t>𝑛</m:t>
                        </m:r>
                      </m:den>
                    </m:f>
                    <m:r>
                      <a:rPr lang="en-US" b="0" i="1" smtClean="0">
                        <a:latin typeface="Cambria Math"/>
                      </a:rPr>
                      <m:t>=</m:t>
                    </m:r>
                    <m:f>
                      <m:fPr>
                        <m:ctrlPr>
                          <a:rPr lang="en-US" b="0" i="1" smtClean="0">
                            <a:latin typeface="Cambria Math"/>
                          </a:rPr>
                        </m:ctrlPr>
                      </m:fPr>
                      <m:num>
                        <m:r>
                          <a:rPr lang="en-US" b="0" i="1" smtClean="0">
                            <a:latin typeface="Cambria Math"/>
                          </a:rPr>
                          <m:t>45</m:t>
                        </m:r>
                      </m:num>
                      <m:den>
                        <m:r>
                          <a:rPr lang="en-US" b="0" i="1" smtClean="0">
                            <a:latin typeface="Cambria Math"/>
                          </a:rPr>
                          <m:t>5</m:t>
                        </m:r>
                      </m:den>
                    </m:f>
                    <m:r>
                      <a:rPr lang="en-US" b="0" i="1" smtClean="0">
                        <a:latin typeface="Cambria Math"/>
                      </a:rPr>
                      <m:t>=</m:t>
                    </m:r>
                    <m:r>
                      <a:rPr lang="en-US" b="0" i="1" smtClean="0">
                        <a:latin typeface="Cambria Math"/>
                      </a:rPr>
                      <m:t>9</m:t>
                    </m:r>
                  </m:oMath>
                </a14:m>
                <a:endParaRPr lang="en-US" i="1" dirty="0" smtClean="0">
                  <a:latin typeface="Cambria Math"/>
                </a:endParaRPr>
              </a:p>
              <a:p>
                <a14:m>
                  <m:oMath xmlns:m="http://schemas.openxmlformats.org/officeDocument/2006/math">
                    <m:sSup>
                      <m:sSupPr>
                        <m:ctrlPr>
                          <a:rPr lang="en-US" i="1">
                            <a:latin typeface="Cambria Math"/>
                          </a:rPr>
                        </m:ctrlPr>
                      </m:sSupPr>
                      <m:e>
                        <m:r>
                          <a:rPr lang="en-US" i="1">
                            <a:latin typeface="Cambria Math"/>
                            <a:ea typeface="Cambria Math"/>
                          </a:rPr>
                          <m:t>𝜎</m:t>
                        </m:r>
                      </m:e>
                      <m:sup>
                        <m:r>
                          <a:rPr lang="en-US" i="1">
                            <a:latin typeface="Cambria Math"/>
                          </a:rPr>
                          <m:t>2</m:t>
                        </m:r>
                      </m:sup>
                    </m:sSup>
                    <m:r>
                      <a:rPr lang="en-US" i="1">
                        <a:latin typeface="Cambria Math"/>
                      </a:rPr>
                      <m:t>=</m:t>
                    </m:r>
                    <m:f>
                      <m:fPr>
                        <m:ctrlPr>
                          <a:rPr lang="en-US" i="1">
                            <a:latin typeface="Cambria Math"/>
                          </a:rPr>
                        </m:ctrlPr>
                      </m:fPr>
                      <m:num>
                        <m:r>
                          <a:rPr lang="en-US" i="1">
                            <a:latin typeface="Cambria Math"/>
                          </a:rPr>
                          <m:t>1</m:t>
                        </m:r>
                      </m:num>
                      <m:den>
                        <m:r>
                          <a:rPr lang="en-US" i="1">
                            <a:latin typeface="Cambria Math"/>
                          </a:rPr>
                          <m:t>𝑛</m:t>
                        </m:r>
                      </m:den>
                    </m:f>
                    <m:nary>
                      <m:naryPr>
                        <m:chr m:val="∑"/>
                        <m:ctrlPr>
                          <a:rPr lang="en-US" i="1">
                            <a:latin typeface="Cambria Math"/>
                          </a:rPr>
                        </m:ctrlPr>
                      </m:naryPr>
                      <m:sub>
                        <m:r>
                          <m:rPr>
                            <m:brk m:alnAt="23"/>
                          </m:rPr>
                          <a:rPr lang="en-US" i="1">
                            <a:latin typeface="Cambria Math"/>
                          </a:rPr>
                          <m:t>𝑖</m:t>
                        </m:r>
                        <m:r>
                          <a:rPr lang="en-US" i="1">
                            <a:latin typeface="Cambria Math"/>
                          </a:rPr>
                          <m:t>=</m:t>
                        </m:r>
                        <m:r>
                          <a:rPr lang="en-US" i="1">
                            <a:latin typeface="Cambria Math"/>
                          </a:rPr>
                          <m:t>1</m:t>
                        </m:r>
                      </m:sub>
                      <m:sup>
                        <m:r>
                          <a:rPr lang="en-US" i="1">
                            <a:latin typeface="Cambria Math"/>
                          </a:rPr>
                          <m:t>𝑛</m:t>
                        </m:r>
                      </m:sup>
                      <m:e>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𝑥</m:t>
                                    </m:r>
                                  </m:e>
                                  <m:sub>
                                    <m:r>
                                      <a:rPr lang="en-US" i="1">
                                        <a:latin typeface="Cambria Math"/>
                                      </a:rPr>
                                      <m:t>𝑖</m:t>
                                    </m:r>
                                  </m:sub>
                                </m:sSub>
                                <m:r>
                                  <a:rPr lang="en-US" i="1">
                                    <a:latin typeface="Cambria Math"/>
                                  </a:rPr>
                                  <m:t>−</m:t>
                                </m:r>
                                <m:acc>
                                  <m:accPr>
                                    <m:chr m:val="̅"/>
                                    <m:ctrlPr>
                                      <a:rPr lang="en-US" i="1">
                                        <a:latin typeface="Cambria Math"/>
                                      </a:rPr>
                                    </m:ctrlPr>
                                  </m:accPr>
                                  <m:e>
                                    <m:r>
                                      <a:rPr lang="en-US" i="1">
                                        <a:latin typeface="Cambria Math"/>
                                      </a:rPr>
                                      <m:t>𝑥</m:t>
                                    </m:r>
                                  </m:e>
                                </m:acc>
                              </m:e>
                            </m:d>
                          </m:e>
                          <m:sup>
                            <m:r>
                              <a:rPr lang="en-US" i="1">
                                <a:latin typeface="Cambria Math"/>
                              </a:rPr>
                              <m:t>2</m:t>
                            </m:r>
                          </m:sup>
                        </m:sSup>
                        <m:r>
                          <a:rPr lang="en-US" i="1">
                            <a:latin typeface="Cambria Math"/>
                          </a:rPr>
                          <m:t>=</m:t>
                        </m:r>
                        <m:f>
                          <m:fPr>
                            <m:ctrlPr>
                              <a:rPr lang="en-US" i="1">
                                <a:latin typeface="Cambria Math"/>
                              </a:rPr>
                            </m:ctrlPr>
                          </m:fPr>
                          <m:num>
                            <m:r>
                              <a:rPr lang="en-US" i="1">
                                <a:latin typeface="Cambria Math"/>
                              </a:rPr>
                              <m:t>128</m:t>
                            </m:r>
                          </m:num>
                          <m:den>
                            <m:r>
                              <a:rPr lang="en-US" i="1">
                                <a:latin typeface="Cambria Math"/>
                              </a:rPr>
                              <m:t>5</m:t>
                            </m:r>
                          </m:den>
                        </m:f>
                        <m:r>
                          <a:rPr lang="en-US" i="1">
                            <a:latin typeface="Cambria Math"/>
                          </a:rPr>
                          <m:t>=</m:t>
                        </m:r>
                        <m:r>
                          <a:rPr lang="en-US" i="1">
                            <a:latin typeface="Cambria Math"/>
                          </a:rPr>
                          <m:t>25</m:t>
                        </m:r>
                        <m:r>
                          <a:rPr lang="en-US" i="1">
                            <a:latin typeface="Cambria Math"/>
                          </a:rPr>
                          <m:t>.</m:t>
                        </m:r>
                        <m:r>
                          <a:rPr lang="en-US" i="1">
                            <a:latin typeface="Cambria Math"/>
                          </a:rPr>
                          <m:t>6</m:t>
                        </m:r>
                      </m:e>
                    </m:nary>
                  </m:oMath>
                </a14:m>
                <a:r>
                  <a:rPr lang="en-US" dirty="0" smtClean="0"/>
                  <a:t>,</a:t>
                </a:r>
              </a:p>
              <a:p>
                <a:r>
                  <a:rPr lang="en-US" dirty="0" smtClean="0"/>
                  <a:t> Standard deviation=</a:t>
                </a:r>
                <a14:m>
                  <m:oMath xmlns:m="http://schemas.openxmlformats.org/officeDocument/2006/math">
                    <m:rad>
                      <m:radPr>
                        <m:degHide m:val="on"/>
                        <m:ctrlPr>
                          <a:rPr lang="en-US" b="1" i="1">
                            <a:latin typeface="Cambria Math"/>
                          </a:rPr>
                        </m:ctrlPr>
                      </m:radPr>
                      <m:deg/>
                      <m:e>
                        <m:r>
                          <m:rPr>
                            <m:nor/>
                          </m:rPr>
                          <a:rPr lang="en-US" b="1" dirty="0">
                            <a:sym typeface="Symbol" pitchFamily="18" charset="2"/>
                          </a:rPr>
                          <m:t>variance</m:t>
                        </m:r>
                        <m:r>
                          <m:rPr>
                            <m:nor/>
                          </m:rPr>
                          <a:rPr lang="en-US" b="1" dirty="0">
                            <a:sym typeface="Symbol" pitchFamily="18" charset="2"/>
                          </a:rPr>
                          <m:t> </m:t>
                        </m:r>
                      </m:e>
                    </m:rad>
                    <m:r>
                      <a:rPr lang="en-US" b="1" i="1" dirty="0" smtClean="0">
                        <a:latin typeface="Cambria Math"/>
                        <a:sym typeface="Symbol" pitchFamily="18" charset="2"/>
                      </a:rPr>
                      <m:t>=</m:t>
                    </m:r>
                    <m:rad>
                      <m:radPr>
                        <m:degHide m:val="on"/>
                        <m:ctrlPr>
                          <a:rPr lang="en-US" b="1" i="1">
                            <a:latin typeface="Cambria Math"/>
                          </a:rPr>
                        </m:ctrlPr>
                      </m:radPr>
                      <m:deg/>
                      <m:e>
                        <m:r>
                          <m:rPr>
                            <m:nor/>
                          </m:rPr>
                          <a:rPr lang="en-US" b="1" i="0" smtClean="0">
                            <a:latin typeface="Cambria Math"/>
                          </a:rPr>
                          <m:t>25.</m:t>
                        </m:r>
                        <m:r>
                          <m:rPr>
                            <m:nor/>
                          </m:rPr>
                          <a:rPr lang="en-US" b="1" i="0" smtClean="0">
                            <a:latin typeface="Cambria Math"/>
                          </a:rPr>
                          <m:t>6 </m:t>
                        </m:r>
                      </m:e>
                    </m:rad>
                    <m:r>
                      <a:rPr lang="en-US" b="1" i="1" smtClean="0">
                        <a:latin typeface="Cambria Math"/>
                      </a:rPr>
                      <m:t>=</m:t>
                    </m:r>
                    <m:r>
                      <a:rPr lang="en-US" b="1" i="1" smtClean="0">
                        <a:latin typeface="Cambria Math"/>
                      </a:rPr>
                      <m:t>𝟓</m:t>
                    </m:r>
                    <m:r>
                      <a:rPr lang="en-US" b="1" i="1" smtClean="0">
                        <a:latin typeface="Cambria Math"/>
                      </a:rPr>
                      <m:t>.</m:t>
                    </m:r>
                    <m:r>
                      <a:rPr lang="en-US" b="1" i="1" smtClean="0">
                        <a:latin typeface="Cambria Math"/>
                      </a:rPr>
                      <m:t>𝟎𝟓</m:t>
                    </m:r>
                  </m:oMath>
                </a14:m>
                <a:endParaRPr lang="en-US" b="1" dirty="0">
                  <a:sym typeface="Symbol" pitchFamily="18" charset="2"/>
                </a:endParaRPr>
              </a:p>
              <a:p>
                <a:pPr lvl="0"/>
                <a:endParaRPr lang="en-US" b="1" dirty="0">
                  <a:sym typeface="Symbol" pitchFamily="18" charset="2"/>
                </a:endParaRPr>
              </a:p>
              <a:p>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723900" y="4724400"/>
                <a:ext cx="7734300" cy="1797480"/>
              </a:xfrm>
              <a:prstGeom prst="rect">
                <a:avLst/>
              </a:prstGeom>
              <a:blipFill rotWithShape="1">
                <a:blip r:embed="rId4"/>
                <a:stretch>
                  <a:fillRect l="-709" t="-20339" b="-2373"/>
                </a:stretch>
              </a:blipFill>
            </p:spPr>
            <p:txBody>
              <a:bodyPr/>
              <a:lstStyle/>
              <a:p>
                <a:r>
                  <a:rPr lang="en-US">
                    <a:noFill/>
                  </a:rPr>
                  <a:t> </a:t>
                </a:r>
              </a:p>
            </p:txBody>
          </p:sp>
        </mc:Fallback>
      </mc:AlternateContent>
    </p:spTree>
    <p:extLst>
      <p:ext uri="{BB962C8B-B14F-4D97-AF65-F5344CB8AC3E}">
        <p14:creationId xmlns:p14="http://schemas.microsoft.com/office/powerpoint/2010/main" xmlns="" val="963387765"/>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b="1" dirty="0" smtClean="0"/>
              <a:t>Example</a:t>
            </a:r>
            <a:r>
              <a:rPr lang="en-US" sz="2200" dirty="0" smtClean="0"/>
              <a:t> Find the variance and standard  deviation for the following frequency distribution.</a:t>
            </a:r>
          </a:p>
          <a:p>
            <a:endParaRPr lang="en-US" sz="2200" dirty="0" smtClean="0"/>
          </a:p>
          <a:p>
            <a:endParaRPr lang="en-US" sz="2200" dirty="0"/>
          </a:p>
          <a:p>
            <a:endParaRPr lang="en-US" sz="2200" dirty="0" smtClean="0"/>
          </a:p>
          <a:p>
            <a:endParaRPr lang="en-US" sz="2200" dirty="0"/>
          </a:p>
          <a:p>
            <a:r>
              <a:rPr lang="en-US" sz="2200" b="1" dirty="0" smtClean="0"/>
              <a:t>Sol.</a:t>
            </a:r>
            <a:endParaRPr lang="en-US" sz="2200" b="1" dirty="0"/>
          </a:p>
        </p:txBody>
      </p:sp>
      <p:sp>
        <p:nvSpPr>
          <p:cNvPr id="4" name="Date Placeholder 3"/>
          <p:cNvSpPr>
            <a:spLocks noGrp="1"/>
          </p:cNvSpPr>
          <p:nvPr>
            <p:ph type="dt" sz="half" idx="10"/>
          </p:nvPr>
        </p:nvSpPr>
        <p:spPr/>
        <p:txBody>
          <a:bodyPr/>
          <a:lstStyle/>
          <a:p>
            <a:fld id="{775ED262-F918-4333-8B1D-6632AF1D6EBE}"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1550777811"/>
              </p:ext>
            </p:extLst>
          </p:nvPr>
        </p:nvGraphicFramePr>
        <p:xfrm>
          <a:off x="990600" y="2209800"/>
          <a:ext cx="6095999" cy="1010920"/>
        </p:xfrm>
        <a:graphic>
          <a:graphicData uri="http://schemas.openxmlformats.org/drawingml/2006/table">
            <a:tbl>
              <a:tblPr firstRow="1" bandRow="1">
                <a:tableStyleId>{5C22544A-7EE6-4342-B048-85BDC9FD1C3A}</a:tableStyleId>
              </a:tblPr>
              <a:tblGrid>
                <a:gridCol w="1066800"/>
                <a:gridCol w="674914"/>
                <a:gridCol w="870857"/>
                <a:gridCol w="870857"/>
                <a:gridCol w="870857"/>
                <a:gridCol w="870857"/>
                <a:gridCol w="870857"/>
              </a:tblGrid>
              <a:tr h="370840">
                <a:tc>
                  <a:txBody>
                    <a:bodyPr/>
                    <a:lstStyle/>
                    <a:p>
                      <a:r>
                        <a:rPr lang="en-US" dirty="0" smtClean="0"/>
                        <a:t>Marks</a:t>
                      </a:r>
                      <a:endParaRPr lang="en-US" dirty="0"/>
                    </a:p>
                  </a:txBody>
                  <a:tcPr/>
                </a:tc>
                <a:tc>
                  <a:txBody>
                    <a:bodyPr/>
                    <a:lstStyle/>
                    <a:p>
                      <a:r>
                        <a:rPr lang="en-US" dirty="0" smtClean="0"/>
                        <a:t>5-15</a:t>
                      </a:r>
                      <a:endParaRPr lang="en-US" dirty="0"/>
                    </a:p>
                  </a:txBody>
                  <a:tcPr/>
                </a:tc>
                <a:tc>
                  <a:txBody>
                    <a:bodyPr/>
                    <a:lstStyle/>
                    <a:p>
                      <a:r>
                        <a:rPr lang="en-US" dirty="0" smtClean="0"/>
                        <a:t>15-25</a:t>
                      </a:r>
                      <a:endParaRPr lang="en-US" dirty="0"/>
                    </a:p>
                  </a:txBody>
                  <a:tcPr/>
                </a:tc>
                <a:tc>
                  <a:txBody>
                    <a:bodyPr/>
                    <a:lstStyle/>
                    <a:p>
                      <a:r>
                        <a:rPr lang="en-US" dirty="0" smtClean="0"/>
                        <a:t>25-35</a:t>
                      </a:r>
                      <a:endParaRPr lang="en-US" dirty="0"/>
                    </a:p>
                  </a:txBody>
                  <a:tcPr/>
                </a:tc>
                <a:tc>
                  <a:txBody>
                    <a:bodyPr/>
                    <a:lstStyle/>
                    <a:p>
                      <a:r>
                        <a:rPr lang="en-US" dirty="0" smtClean="0"/>
                        <a:t>35-45</a:t>
                      </a:r>
                      <a:endParaRPr lang="en-US" dirty="0"/>
                    </a:p>
                  </a:txBody>
                  <a:tcPr/>
                </a:tc>
                <a:tc>
                  <a:txBody>
                    <a:bodyPr/>
                    <a:lstStyle/>
                    <a:p>
                      <a:r>
                        <a:rPr lang="en-US" dirty="0" smtClean="0"/>
                        <a:t>45-55</a:t>
                      </a:r>
                      <a:endParaRPr lang="en-US" dirty="0"/>
                    </a:p>
                  </a:txBody>
                  <a:tcPr/>
                </a:tc>
                <a:tc>
                  <a:txBody>
                    <a:bodyPr/>
                    <a:lstStyle/>
                    <a:p>
                      <a:r>
                        <a:rPr lang="en-US" dirty="0" smtClean="0"/>
                        <a:t>55-65</a:t>
                      </a:r>
                      <a:endParaRPr lang="en-US" dirty="0"/>
                    </a:p>
                  </a:txBody>
                  <a:tcPr/>
                </a:tc>
              </a:tr>
              <a:tr h="370840">
                <a:tc>
                  <a:txBody>
                    <a:bodyPr/>
                    <a:lstStyle/>
                    <a:p>
                      <a:r>
                        <a:rPr lang="en-US" dirty="0" err="1" smtClean="0"/>
                        <a:t>No.of</a:t>
                      </a:r>
                      <a:r>
                        <a:rPr lang="en-US" dirty="0" smtClean="0"/>
                        <a:t> students</a:t>
                      </a:r>
                      <a:endParaRPr lang="en-US" dirty="0"/>
                    </a:p>
                  </a:txBody>
                  <a:tcPr/>
                </a:tc>
                <a:tc>
                  <a:txBody>
                    <a:bodyPr/>
                    <a:lstStyle/>
                    <a:p>
                      <a:r>
                        <a:rPr lang="en-US" dirty="0" smtClean="0"/>
                        <a:t>10</a:t>
                      </a:r>
                      <a:endParaRPr lang="en-US" dirty="0"/>
                    </a:p>
                  </a:txBody>
                  <a:tcPr/>
                </a:tc>
                <a:tc>
                  <a:txBody>
                    <a:bodyPr/>
                    <a:lstStyle/>
                    <a:p>
                      <a:r>
                        <a:rPr lang="en-US" dirty="0" smtClean="0"/>
                        <a:t>20</a:t>
                      </a:r>
                      <a:endParaRPr lang="en-US" dirty="0"/>
                    </a:p>
                  </a:txBody>
                  <a:tcPr/>
                </a:tc>
                <a:tc>
                  <a:txBody>
                    <a:bodyPr/>
                    <a:lstStyle/>
                    <a:p>
                      <a:r>
                        <a:rPr lang="en-US" dirty="0" smtClean="0"/>
                        <a:t>25</a:t>
                      </a:r>
                      <a:endParaRPr lang="en-US" dirty="0"/>
                    </a:p>
                  </a:txBody>
                  <a:tcPr/>
                </a:tc>
                <a:tc>
                  <a:txBody>
                    <a:bodyPr/>
                    <a:lstStyle/>
                    <a:p>
                      <a:r>
                        <a:rPr lang="en-US" dirty="0" smtClean="0"/>
                        <a:t>20</a:t>
                      </a:r>
                      <a:endParaRPr lang="en-US" dirty="0"/>
                    </a:p>
                  </a:txBody>
                  <a:tcPr/>
                </a:tc>
                <a:tc>
                  <a:txBody>
                    <a:bodyPr/>
                    <a:lstStyle/>
                    <a:p>
                      <a:r>
                        <a:rPr lang="en-US" dirty="0" smtClean="0"/>
                        <a:t>15</a:t>
                      </a:r>
                      <a:endParaRPr lang="en-US" dirty="0"/>
                    </a:p>
                  </a:txBody>
                  <a:tcPr/>
                </a:tc>
                <a:tc>
                  <a:txBody>
                    <a:bodyPr/>
                    <a:lstStyle/>
                    <a:p>
                      <a:r>
                        <a:rPr lang="en-US" dirty="0" smtClean="0"/>
                        <a:t>10</a:t>
                      </a:r>
                      <a:endParaRPr lang="en-US" dirty="0"/>
                    </a:p>
                  </a:txBody>
                  <a:tcPr/>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Variance (CO 1)</a:t>
            </a:r>
          </a:p>
        </p:txBody>
      </p:sp>
    </p:spTree>
    <p:extLst>
      <p:ext uri="{BB962C8B-B14F-4D97-AF65-F5344CB8AC3E}">
        <p14:creationId xmlns:p14="http://schemas.microsoft.com/office/powerpoint/2010/main" xmlns="" val="22075480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2" name="Content Placeholder 1"/>
              <p:cNvGraphicFramePr>
                <a:graphicFrameLocks noGrp="1"/>
              </p:cNvGraphicFramePr>
              <p:nvPr>
                <p:ph idx="1"/>
                <p:extLst>
                  <p:ext uri="{D42A27DB-BD31-4B8C-83A1-F6EECF244321}">
                    <p14:modId xmlns:p14="http://schemas.microsoft.com/office/powerpoint/2010/main" val="4043198435"/>
                  </p:ext>
                </p:extLst>
              </p:nvPr>
            </p:nvGraphicFramePr>
            <p:xfrm>
              <a:off x="228600" y="804637"/>
              <a:ext cx="8305800" cy="4681557"/>
            </p:xfrm>
            <a:graphic>
              <a:graphicData uri="http://schemas.openxmlformats.org/drawingml/2006/table">
                <a:tbl>
                  <a:tblPr firstRow="1" bandRow="1">
                    <a:tableStyleId>{5C22544A-7EE6-4342-B048-85BDC9FD1C3A}</a:tableStyleId>
                  </a:tblPr>
                  <a:tblGrid>
                    <a:gridCol w="762000"/>
                    <a:gridCol w="914400"/>
                    <a:gridCol w="914400"/>
                    <a:gridCol w="1524000"/>
                    <a:gridCol w="1524000"/>
                    <a:gridCol w="2667000"/>
                  </a:tblGrid>
                  <a:tr h="370840">
                    <a:tc>
                      <a:txBody>
                        <a:bodyPr/>
                        <a:lstStyle/>
                        <a:p>
                          <a:r>
                            <a:rPr lang="en-US" dirty="0" smtClean="0"/>
                            <a:t>Marks</a:t>
                          </a:r>
                          <a:endParaRPr lang="en-US" dirty="0"/>
                        </a:p>
                      </a:txBody>
                      <a:tcPr/>
                    </a:tc>
                    <a:tc>
                      <a:txBody>
                        <a:bodyPr/>
                        <a:lstStyle/>
                        <a:p>
                          <a:r>
                            <a:rPr lang="en-US" dirty="0" smtClean="0"/>
                            <a:t>No.of Students(</a:t>
                          </a:r>
                          <a14:m>
                            <m:oMath xmlns:m="http://schemas.openxmlformats.org/officeDocument/2006/math">
                              <m:r>
                                <a:rPr lang="en-US" b="1" i="1" smtClean="0">
                                  <a:latin typeface="Cambria Math"/>
                                </a:rPr>
                                <m:t>𝒇</m:t>
                              </m:r>
                              <m:r>
                                <a:rPr lang="en-US" b="1" i="1" smtClean="0">
                                  <a:latin typeface="Cambria Math"/>
                                </a:rPr>
                                <m:t>)</m:t>
                              </m:r>
                            </m:oMath>
                          </a14:m>
                          <a:endParaRPr lang="en-US" dirty="0"/>
                        </a:p>
                      </a:txBody>
                      <a:tcPr/>
                    </a:tc>
                    <a:tc>
                      <a:txBody>
                        <a:bodyPr/>
                        <a:lstStyle/>
                        <a:p>
                          <a:r>
                            <a:rPr lang="en-US" dirty="0" smtClean="0"/>
                            <a:t>Mid-Point</a:t>
                          </a:r>
                        </a:p>
                        <a:p>
                          <a:pPr/>
                          <a14:m>
                            <m:oMathPara xmlns:m="http://schemas.openxmlformats.org/officeDocument/2006/math">
                              <m:oMathParaPr>
                                <m:jc m:val="centerGroup"/>
                              </m:oMathParaPr>
                              <m:oMath xmlns:m="http://schemas.openxmlformats.org/officeDocument/2006/math">
                                <m:r>
                                  <a:rPr lang="en-US" b="1" i="1" smtClean="0">
                                    <a:latin typeface="Cambria Math"/>
                                  </a:rPr>
                                  <m:t>(</m:t>
                                </m:r>
                                <m:r>
                                  <a:rPr lang="en-US" b="1" i="1" smtClean="0">
                                    <a:latin typeface="Cambria Math"/>
                                  </a:rPr>
                                  <m:t>𝒙</m:t>
                                </m:r>
                                <m:r>
                                  <a:rPr lang="en-US" b="1" i="1" smtClean="0">
                                    <a:latin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r>
                                  <a:rPr lang="en-US" b="1" i="1" smtClean="0">
                                    <a:latin typeface="Cambria Math"/>
                                  </a:rPr>
                                  <m:t>=</m:t>
                                </m:r>
                                <m:r>
                                  <a:rPr lang="en-US" b="1" i="1" smtClean="0">
                                    <a:latin typeface="Cambria Math"/>
                                  </a:rPr>
                                  <m:t>𝒙</m:t>
                                </m:r>
                                <m:r>
                                  <a:rPr lang="en-US" b="1" i="1" smtClean="0">
                                    <a:latin typeface="Cambria Math"/>
                                  </a:rPr>
                                  <m:t>−</m:t>
                                </m:r>
                                <m:r>
                                  <a:rPr lang="en-US" b="1" i="1" smtClean="0">
                                    <a:latin typeface="Cambria Math"/>
                                  </a:rPr>
                                  <m:t>𝟑𝟒</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𝟐</m:t>
                                    </m:r>
                                  </m:sup>
                                </m:sSup>
                              </m:oMath>
                            </m:oMathPara>
                          </a14:m>
                          <a:endParaRPr lang="en-US" dirty="0"/>
                        </a:p>
                        <a:p>
                          <a:endParaRPr lang="en-US" dirty="0"/>
                        </a:p>
                      </a:txBody>
                      <a:tcPr/>
                    </a:tc>
                  </a:tr>
                  <a:tr h="656400">
                    <a:tc>
                      <a:txBody>
                        <a:bodyPr/>
                        <a:lstStyle/>
                        <a:p>
                          <a:r>
                            <a:rPr lang="en-US" dirty="0" smtClean="0"/>
                            <a:t>5-15</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-24</a:t>
                          </a:r>
                          <a:endParaRPr lang="en-US" dirty="0"/>
                        </a:p>
                      </a:txBody>
                      <a:tcPr/>
                    </a:tc>
                    <a:tc>
                      <a:txBody>
                        <a:bodyPr/>
                        <a:lstStyle/>
                        <a:p>
                          <a:r>
                            <a:rPr lang="en-US" dirty="0" smtClean="0"/>
                            <a:t>5760</a:t>
                          </a:r>
                          <a:endParaRPr lang="en-US" dirty="0"/>
                        </a:p>
                      </a:txBody>
                      <a:tcPr/>
                    </a:tc>
                  </a:tr>
                  <a:tr h="808800">
                    <a:tc>
                      <a:txBody>
                        <a:bodyPr/>
                        <a:lstStyle/>
                        <a:p>
                          <a:r>
                            <a:rPr lang="en-US" dirty="0" smtClean="0"/>
                            <a:t>15-25</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400</a:t>
                          </a:r>
                          <a:endParaRPr lang="en-US" dirty="0"/>
                        </a:p>
                      </a:txBody>
                      <a:tcPr/>
                    </a:tc>
                    <a:tc>
                      <a:txBody>
                        <a:bodyPr/>
                        <a:lstStyle/>
                        <a:p>
                          <a:r>
                            <a:rPr lang="en-US" dirty="0" smtClean="0"/>
                            <a:t>-14</a:t>
                          </a:r>
                          <a:endParaRPr lang="en-US" dirty="0"/>
                        </a:p>
                      </a:txBody>
                      <a:tcPr/>
                    </a:tc>
                    <a:tc>
                      <a:txBody>
                        <a:bodyPr/>
                        <a:lstStyle/>
                        <a:p>
                          <a:r>
                            <a:rPr lang="en-US" dirty="0" smtClean="0"/>
                            <a:t>3920</a:t>
                          </a:r>
                          <a:endParaRPr lang="en-US" dirty="0"/>
                        </a:p>
                      </a:txBody>
                      <a:tcPr/>
                    </a:tc>
                  </a:tr>
                  <a:tr h="370840">
                    <a:tc>
                      <a:txBody>
                        <a:bodyPr/>
                        <a:lstStyle/>
                        <a:p>
                          <a:r>
                            <a:rPr lang="en-US" dirty="0" smtClean="0"/>
                            <a:t>25-35</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c>
                      <a:txBody>
                        <a:bodyPr/>
                        <a:lstStyle/>
                        <a:p>
                          <a:r>
                            <a:rPr lang="en-US" dirty="0" smtClean="0"/>
                            <a:t>750</a:t>
                          </a:r>
                          <a:endParaRPr lang="en-US" dirty="0"/>
                        </a:p>
                      </a:txBody>
                      <a:tcPr/>
                    </a:tc>
                    <a:tc>
                      <a:txBody>
                        <a:bodyPr/>
                        <a:lstStyle/>
                        <a:p>
                          <a:r>
                            <a:rPr lang="en-US" dirty="0" smtClean="0"/>
                            <a:t>-4</a:t>
                          </a:r>
                          <a:endParaRPr lang="en-US" dirty="0"/>
                        </a:p>
                      </a:txBody>
                      <a:tcPr/>
                    </a:tc>
                    <a:tc>
                      <a:txBody>
                        <a:bodyPr/>
                        <a:lstStyle/>
                        <a:p>
                          <a:r>
                            <a:rPr lang="en-US" dirty="0" smtClean="0"/>
                            <a:t>400</a:t>
                          </a:r>
                          <a:endParaRPr lang="en-US" dirty="0"/>
                        </a:p>
                      </a:txBody>
                      <a:tcPr/>
                    </a:tc>
                  </a:tr>
                  <a:tr h="370840">
                    <a:tc>
                      <a:txBody>
                        <a:bodyPr/>
                        <a:lstStyle/>
                        <a:p>
                          <a:r>
                            <a:rPr lang="en-US" dirty="0" smtClean="0"/>
                            <a:t>35-45</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800</a:t>
                          </a:r>
                          <a:endParaRPr lang="en-US" dirty="0"/>
                        </a:p>
                      </a:txBody>
                      <a:tcPr/>
                    </a:tc>
                    <a:tc>
                      <a:txBody>
                        <a:bodyPr/>
                        <a:lstStyle/>
                        <a:p>
                          <a:r>
                            <a:rPr lang="en-US" dirty="0" smtClean="0"/>
                            <a:t>6</a:t>
                          </a:r>
                          <a:endParaRPr lang="en-US" dirty="0"/>
                        </a:p>
                      </a:txBody>
                      <a:tcPr/>
                    </a:tc>
                    <a:tc>
                      <a:txBody>
                        <a:bodyPr/>
                        <a:lstStyle/>
                        <a:p>
                          <a:r>
                            <a:rPr lang="en-US" dirty="0" smtClean="0"/>
                            <a:t>720</a:t>
                          </a:r>
                          <a:endParaRPr lang="en-US" dirty="0"/>
                        </a:p>
                      </a:txBody>
                      <a:tcPr/>
                    </a:tc>
                  </a:tr>
                  <a:tr h="370840">
                    <a:tc>
                      <a:txBody>
                        <a:bodyPr/>
                        <a:lstStyle/>
                        <a:p>
                          <a:r>
                            <a:rPr lang="en-US" dirty="0" smtClean="0"/>
                            <a:t>45-55</a:t>
                          </a:r>
                          <a:endParaRPr lang="en-US" dirty="0"/>
                        </a:p>
                      </a:txBody>
                      <a:tcPr/>
                    </a:tc>
                    <a:tc>
                      <a:txBody>
                        <a:bodyPr/>
                        <a:lstStyle/>
                        <a:p>
                          <a:r>
                            <a:rPr lang="en-US" dirty="0" smtClean="0"/>
                            <a:t>15</a:t>
                          </a:r>
                          <a:endParaRPr lang="en-US" dirty="0"/>
                        </a:p>
                      </a:txBody>
                      <a:tcPr/>
                    </a:tc>
                    <a:tc>
                      <a:txBody>
                        <a:bodyPr/>
                        <a:lstStyle/>
                        <a:p>
                          <a:r>
                            <a:rPr lang="en-US" dirty="0" smtClean="0"/>
                            <a:t>50</a:t>
                          </a:r>
                          <a:endParaRPr lang="en-US" dirty="0"/>
                        </a:p>
                      </a:txBody>
                      <a:tcPr/>
                    </a:tc>
                    <a:tc>
                      <a:txBody>
                        <a:bodyPr/>
                        <a:lstStyle/>
                        <a:p>
                          <a:r>
                            <a:rPr lang="en-US" dirty="0" smtClean="0"/>
                            <a:t>750</a:t>
                          </a:r>
                          <a:endParaRPr lang="en-US" dirty="0"/>
                        </a:p>
                      </a:txBody>
                      <a:tcPr/>
                    </a:tc>
                    <a:tc>
                      <a:txBody>
                        <a:bodyPr/>
                        <a:lstStyle/>
                        <a:p>
                          <a:r>
                            <a:rPr lang="en-US" dirty="0" smtClean="0"/>
                            <a:t>16</a:t>
                          </a:r>
                          <a:endParaRPr lang="en-US" dirty="0"/>
                        </a:p>
                      </a:txBody>
                      <a:tcPr/>
                    </a:tc>
                    <a:tc>
                      <a:txBody>
                        <a:bodyPr/>
                        <a:lstStyle/>
                        <a:p>
                          <a:r>
                            <a:rPr lang="en-US" dirty="0" smtClean="0"/>
                            <a:t>3840</a:t>
                          </a:r>
                          <a:endParaRPr lang="en-US" dirty="0"/>
                        </a:p>
                      </a:txBody>
                      <a:tcPr/>
                    </a:tc>
                  </a:tr>
                  <a:tr h="370840">
                    <a:tc>
                      <a:txBody>
                        <a:bodyPr/>
                        <a:lstStyle/>
                        <a:p>
                          <a:r>
                            <a:rPr lang="en-US" dirty="0" smtClean="0"/>
                            <a:t>55-65</a:t>
                          </a:r>
                          <a:endParaRPr lang="en-US" dirty="0"/>
                        </a:p>
                      </a:txBody>
                      <a:tcPr/>
                    </a:tc>
                    <a:tc>
                      <a:txBody>
                        <a:bodyPr/>
                        <a:lstStyle/>
                        <a:p>
                          <a:r>
                            <a:rPr lang="en-US" dirty="0" smtClean="0"/>
                            <a:t>10</a:t>
                          </a:r>
                          <a:endParaRPr lang="en-US" dirty="0"/>
                        </a:p>
                      </a:txBody>
                      <a:tcPr/>
                    </a:tc>
                    <a:tc>
                      <a:txBody>
                        <a:bodyPr/>
                        <a:lstStyle/>
                        <a:p>
                          <a:r>
                            <a:rPr lang="en-US" dirty="0" smtClean="0"/>
                            <a:t>60</a:t>
                          </a:r>
                          <a:endParaRPr lang="en-US" dirty="0"/>
                        </a:p>
                      </a:txBody>
                      <a:tcPr/>
                    </a:tc>
                    <a:tc>
                      <a:txBody>
                        <a:bodyPr/>
                        <a:lstStyle/>
                        <a:p>
                          <a:r>
                            <a:rPr lang="en-US" dirty="0" smtClean="0"/>
                            <a:t>600</a:t>
                          </a:r>
                          <a:endParaRPr lang="en-US" dirty="0"/>
                        </a:p>
                      </a:txBody>
                      <a:tcPr/>
                    </a:tc>
                    <a:tc>
                      <a:txBody>
                        <a:bodyPr/>
                        <a:lstStyle/>
                        <a:p>
                          <a:r>
                            <a:rPr lang="en-US" dirty="0" smtClean="0"/>
                            <a:t>26</a:t>
                          </a:r>
                          <a:endParaRPr lang="en-US" dirty="0"/>
                        </a:p>
                      </a:txBody>
                      <a:tcPr/>
                    </a:tc>
                    <a:tc>
                      <a:txBody>
                        <a:bodyPr/>
                        <a:lstStyle/>
                        <a:p>
                          <a:r>
                            <a:rPr lang="en-US" dirty="0" smtClean="0"/>
                            <a:t>6760</a:t>
                          </a:r>
                          <a:endParaRPr lang="en-US" dirty="0"/>
                        </a:p>
                      </a:txBody>
                      <a:tcPr/>
                    </a:tc>
                  </a:tr>
                  <a:tr h="818597">
                    <a:tc>
                      <a:txBody>
                        <a:bodyPr/>
                        <a:lstStyle/>
                        <a:p>
                          <a:endParaRPr lang="en-US"/>
                        </a:p>
                      </a:txBody>
                      <a:tcPr/>
                    </a:tc>
                    <a:tc>
                      <a:txBody>
                        <a:bodyPr/>
                        <a:lstStyle/>
                        <a:p>
                          <a:r>
                            <a:rPr lang="en-US" dirty="0" smtClean="0"/>
                            <a:t>N=100</a:t>
                          </a:r>
                          <a:endParaRPr lang="en-US" dirty="0"/>
                        </a:p>
                      </a:txBody>
                      <a:tcPr/>
                    </a:tc>
                    <a:tc>
                      <a:txBody>
                        <a:bodyPr/>
                        <a:lstStyle/>
                        <a:p>
                          <a:endParaRPr lang="en-US"/>
                        </a:p>
                      </a:txBody>
                      <a:tcPr/>
                    </a:tc>
                    <a:tc>
                      <a:txBody>
                        <a:bodyPr/>
                        <a:lstStyle/>
                        <a:p>
                          <a14:m>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𝑓𝑥</m:t>
                                  </m:r>
                                </m:e>
                              </m:nary>
                            </m:oMath>
                          </a14:m>
                          <a:r>
                            <a:rPr lang="en-US" dirty="0" smtClean="0"/>
                            <a:t>=3400</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bHide m:val="on"/>
                                  <m:supHide m:val="on"/>
                                  <m:ctrlPr>
                                    <a:rPr lang="en-US" i="1" smtClean="0">
                                      <a:latin typeface="Cambria Math"/>
                                    </a:rPr>
                                  </m:ctrlPr>
                                </m:naryPr>
                                <m:sub/>
                                <m:sup/>
                                <m:e>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𝟐</m:t>
                                      </m:r>
                                    </m:sup>
                                  </m:sSup>
                                </m:e>
                              </m:nary>
                            </m:oMath>
                          </a14:m>
                          <a:r>
                            <a:rPr lang="en-US" dirty="0" smtClean="0"/>
                            <a:t>=21400</a:t>
                          </a:r>
                          <a:endParaRPr lang="en-US" dirty="0"/>
                        </a:p>
                        <a:p>
                          <a:endParaRPr lang="en-US" dirty="0"/>
                        </a:p>
                      </a:txBody>
                      <a:tcPr/>
                    </a:tc>
                  </a:tr>
                </a:tbl>
              </a:graphicData>
            </a:graphic>
          </p:graphicFrame>
        </mc:Choice>
        <mc:Fallback>
          <p:graphicFrame>
            <p:nvGraphicFramePr>
              <p:cNvPr id="2" name="Content Placeholder 1"/>
              <p:cNvGraphicFramePr>
                <a:graphicFrameLocks noGrp="1"/>
              </p:cNvGraphicFramePr>
              <p:nvPr>
                <p:ph idx="1"/>
                <p:extLst>
                  <p:ext uri="{D42A27DB-BD31-4B8C-83A1-F6EECF244321}">
                    <p14:modId xmlns:p14="http://schemas.microsoft.com/office/powerpoint/2010/main" xmlns="" xmlns:a14="http://schemas.microsoft.com/office/drawing/2010/main" val="1659994432"/>
                  </p:ext>
                </p:extLst>
              </p:nvPr>
            </p:nvGraphicFramePr>
            <p:xfrm>
              <a:off x="228600" y="804637"/>
              <a:ext cx="8305800" cy="4681557"/>
            </p:xfrm>
            <a:graphic>
              <a:graphicData uri="http://schemas.openxmlformats.org/drawingml/2006/table">
                <a:tbl>
                  <a:tblPr firstRow="1" bandRow="1">
                    <a:tableStyleId>{5C22544A-7EE6-4342-B048-85BDC9FD1C3A}</a:tableStyleId>
                  </a:tblPr>
                  <a:tblGrid>
                    <a:gridCol w="762000"/>
                    <a:gridCol w="914400"/>
                    <a:gridCol w="914400"/>
                    <a:gridCol w="1524000"/>
                    <a:gridCol w="1524000"/>
                    <a:gridCol w="2667000"/>
                  </a:tblGrid>
                  <a:tr h="914400">
                    <a:tc>
                      <a:txBody>
                        <a:bodyPr/>
                        <a:lstStyle/>
                        <a:p>
                          <a:r>
                            <a:rPr lang="en-US" dirty="0" smtClean="0"/>
                            <a:t>Marks</a:t>
                          </a:r>
                          <a:endParaRPr lang="en-US" dirty="0"/>
                        </a:p>
                      </a:txBody>
                      <a:tcPr/>
                    </a:tc>
                    <a:tc>
                      <a:txBody>
                        <a:bodyPr/>
                        <a:lstStyle/>
                        <a:p>
                          <a:endParaRPr lang="en-US"/>
                        </a:p>
                      </a:txBody>
                      <a:tcPr>
                        <a:blipFill rotWithShape="1">
                          <a:blip r:embed="rId2"/>
                          <a:stretch>
                            <a:fillRect l="-84000" t="-3333" r="-724667" b="-438667"/>
                          </a:stretch>
                        </a:blipFill>
                      </a:tcPr>
                    </a:tc>
                    <a:tc>
                      <a:txBody>
                        <a:bodyPr/>
                        <a:lstStyle/>
                        <a:p>
                          <a:endParaRPr lang="en-US"/>
                        </a:p>
                      </a:txBody>
                      <a:tcPr>
                        <a:blipFill rotWithShape="1">
                          <a:blip r:embed="rId2"/>
                          <a:stretch>
                            <a:fillRect l="-184000" t="-3333" r="-624667" b="-438667"/>
                          </a:stretch>
                        </a:blipFill>
                      </a:tcPr>
                    </a:tc>
                    <a:tc>
                      <a:txBody>
                        <a:bodyPr/>
                        <a:lstStyle/>
                        <a:p>
                          <a:endParaRPr lang="en-US"/>
                        </a:p>
                      </a:txBody>
                      <a:tcPr>
                        <a:blipFill rotWithShape="1">
                          <a:blip r:embed="rId2"/>
                          <a:stretch>
                            <a:fillRect l="-170400" t="-3333" r="-274800" b="-438667"/>
                          </a:stretch>
                        </a:blipFill>
                      </a:tcPr>
                    </a:tc>
                    <a:tc>
                      <a:txBody>
                        <a:bodyPr/>
                        <a:lstStyle/>
                        <a:p>
                          <a:endParaRPr lang="en-US"/>
                        </a:p>
                      </a:txBody>
                      <a:tcPr>
                        <a:blipFill rotWithShape="1">
                          <a:blip r:embed="rId2"/>
                          <a:stretch>
                            <a:fillRect l="-270400" t="-3333" r="-174800" b="-438667"/>
                          </a:stretch>
                        </a:blipFill>
                      </a:tcPr>
                    </a:tc>
                    <a:tc>
                      <a:txBody>
                        <a:bodyPr/>
                        <a:lstStyle/>
                        <a:p>
                          <a:endParaRPr lang="en-US"/>
                        </a:p>
                      </a:txBody>
                      <a:tcPr>
                        <a:blipFill rotWithShape="1">
                          <a:blip r:embed="rId2"/>
                          <a:stretch>
                            <a:fillRect l="-211899" t="-3333" b="-438667"/>
                          </a:stretch>
                        </a:blipFill>
                      </a:tcPr>
                    </a:tc>
                  </a:tr>
                  <a:tr h="656400">
                    <a:tc>
                      <a:txBody>
                        <a:bodyPr/>
                        <a:lstStyle/>
                        <a:p>
                          <a:r>
                            <a:rPr lang="en-US" dirty="0" smtClean="0"/>
                            <a:t>5-15</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-24</a:t>
                          </a:r>
                          <a:endParaRPr lang="en-US" dirty="0"/>
                        </a:p>
                      </a:txBody>
                      <a:tcPr/>
                    </a:tc>
                    <a:tc>
                      <a:txBody>
                        <a:bodyPr/>
                        <a:lstStyle/>
                        <a:p>
                          <a:r>
                            <a:rPr lang="en-US" dirty="0" smtClean="0"/>
                            <a:t>5760</a:t>
                          </a:r>
                          <a:endParaRPr lang="en-US" dirty="0"/>
                        </a:p>
                      </a:txBody>
                      <a:tcPr/>
                    </a:tc>
                  </a:tr>
                  <a:tr h="808800">
                    <a:tc>
                      <a:txBody>
                        <a:bodyPr/>
                        <a:lstStyle/>
                        <a:p>
                          <a:r>
                            <a:rPr lang="en-US" dirty="0" smtClean="0"/>
                            <a:t>15-25</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400</a:t>
                          </a:r>
                          <a:endParaRPr lang="en-US" dirty="0"/>
                        </a:p>
                      </a:txBody>
                      <a:tcPr/>
                    </a:tc>
                    <a:tc>
                      <a:txBody>
                        <a:bodyPr/>
                        <a:lstStyle/>
                        <a:p>
                          <a:r>
                            <a:rPr lang="en-US" dirty="0" smtClean="0"/>
                            <a:t>-14</a:t>
                          </a:r>
                          <a:endParaRPr lang="en-US" dirty="0"/>
                        </a:p>
                      </a:txBody>
                      <a:tcPr/>
                    </a:tc>
                    <a:tc>
                      <a:txBody>
                        <a:bodyPr/>
                        <a:lstStyle/>
                        <a:p>
                          <a:r>
                            <a:rPr lang="en-US" dirty="0" smtClean="0"/>
                            <a:t>3920</a:t>
                          </a:r>
                          <a:endParaRPr lang="en-US" dirty="0"/>
                        </a:p>
                      </a:txBody>
                      <a:tcPr/>
                    </a:tc>
                  </a:tr>
                  <a:tr h="370840">
                    <a:tc>
                      <a:txBody>
                        <a:bodyPr/>
                        <a:lstStyle/>
                        <a:p>
                          <a:r>
                            <a:rPr lang="en-US" dirty="0" smtClean="0"/>
                            <a:t>25-35</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c>
                      <a:txBody>
                        <a:bodyPr/>
                        <a:lstStyle/>
                        <a:p>
                          <a:r>
                            <a:rPr lang="en-US" dirty="0" smtClean="0"/>
                            <a:t>750</a:t>
                          </a:r>
                          <a:endParaRPr lang="en-US" dirty="0"/>
                        </a:p>
                      </a:txBody>
                      <a:tcPr/>
                    </a:tc>
                    <a:tc>
                      <a:txBody>
                        <a:bodyPr/>
                        <a:lstStyle/>
                        <a:p>
                          <a:r>
                            <a:rPr lang="en-US" dirty="0" smtClean="0"/>
                            <a:t>-4</a:t>
                          </a:r>
                          <a:endParaRPr lang="en-US" dirty="0"/>
                        </a:p>
                      </a:txBody>
                      <a:tcPr/>
                    </a:tc>
                    <a:tc>
                      <a:txBody>
                        <a:bodyPr/>
                        <a:lstStyle/>
                        <a:p>
                          <a:r>
                            <a:rPr lang="en-US" dirty="0" smtClean="0"/>
                            <a:t>400</a:t>
                          </a:r>
                          <a:endParaRPr lang="en-US" dirty="0"/>
                        </a:p>
                      </a:txBody>
                      <a:tcPr/>
                    </a:tc>
                  </a:tr>
                  <a:tr h="370840">
                    <a:tc>
                      <a:txBody>
                        <a:bodyPr/>
                        <a:lstStyle/>
                        <a:p>
                          <a:r>
                            <a:rPr lang="en-US" dirty="0" smtClean="0"/>
                            <a:t>35-45</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800</a:t>
                          </a:r>
                          <a:endParaRPr lang="en-US" dirty="0"/>
                        </a:p>
                      </a:txBody>
                      <a:tcPr/>
                    </a:tc>
                    <a:tc>
                      <a:txBody>
                        <a:bodyPr/>
                        <a:lstStyle/>
                        <a:p>
                          <a:r>
                            <a:rPr lang="en-US" dirty="0" smtClean="0"/>
                            <a:t>6</a:t>
                          </a:r>
                          <a:endParaRPr lang="en-US" dirty="0"/>
                        </a:p>
                      </a:txBody>
                      <a:tcPr/>
                    </a:tc>
                    <a:tc>
                      <a:txBody>
                        <a:bodyPr/>
                        <a:lstStyle/>
                        <a:p>
                          <a:r>
                            <a:rPr lang="en-US" dirty="0" smtClean="0"/>
                            <a:t>720</a:t>
                          </a:r>
                          <a:endParaRPr lang="en-US" dirty="0"/>
                        </a:p>
                      </a:txBody>
                      <a:tcPr/>
                    </a:tc>
                  </a:tr>
                  <a:tr h="370840">
                    <a:tc>
                      <a:txBody>
                        <a:bodyPr/>
                        <a:lstStyle/>
                        <a:p>
                          <a:r>
                            <a:rPr lang="en-US" dirty="0" smtClean="0"/>
                            <a:t>45-55</a:t>
                          </a:r>
                          <a:endParaRPr lang="en-US" dirty="0"/>
                        </a:p>
                      </a:txBody>
                      <a:tcPr/>
                    </a:tc>
                    <a:tc>
                      <a:txBody>
                        <a:bodyPr/>
                        <a:lstStyle/>
                        <a:p>
                          <a:r>
                            <a:rPr lang="en-US" dirty="0" smtClean="0"/>
                            <a:t>15</a:t>
                          </a:r>
                          <a:endParaRPr lang="en-US" dirty="0"/>
                        </a:p>
                      </a:txBody>
                      <a:tcPr/>
                    </a:tc>
                    <a:tc>
                      <a:txBody>
                        <a:bodyPr/>
                        <a:lstStyle/>
                        <a:p>
                          <a:r>
                            <a:rPr lang="en-US" dirty="0" smtClean="0"/>
                            <a:t>50</a:t>
                          </a:r>
                          <a:endParaRPr lang="en-US" dirty="0"/>
                        </a:p>
                      </a:txBody>
                      <a:tcPr/>
                    </a:tc>
                    <a:tc>
                      <a:txBody>
                        <a:bodyPr/>
                        <a:lstStyle/>
                        <a:p>
                          <a:r>
                            <a:rPr lang="en-US" dirty="0" smtClean="0"/>
                            <a:t>750</a:t>
                          </a:r>
                          <a:endParaRPr lang="en-US" dirty="0"/>
                        </a:p>
                      </a:txBody>
                      <a:tcPr/>
                    </a:tc>
                    <a:tc>
                      <a:txBody>
                        <a:bodyPr/>
                        <a:lstStyle/>
                        <a:p>
                          <a:r>
                            <a:rPr lang="en-US" dirty="0" smtClean="0"/>
                            <a:t>16</a:t>
                          </a:r>
                          <a:endParaRPr lang="en-US" dirty="0"/>
                        </a:p>
                      </a:txBody>
                      <a:tcPr/>
                    </a:tc>
                    <a:tc>
                      <a:txBody>
                        <a:bodyPr/>
                        <a:lstStyle/>
                        <a:p>
                          <a:r>
                            <a:rPr lang="en-US" dirty="0" smtClean="0"/>
                            <a:t>3840</a:t>
                          </a:r>
                          <a:endParaRPr lang="en-US" dirty="0"/>
                        </a:p>
                      </a:txBody>
                      <a:tcPr/>
                    </a:tc>
                  </a:tr>
                  <a:tr h="370840">
                    <a:tc>
                      <a:txBody>
                        <a:bodyPr/>
                        <a:lstStyle/>
                        <a:p>
                          <a:r>
                            <a:rPr lang="en-US" dirty="0" smtClean="0"/>
                            <a:t>55-65</a:t>
                          </a:r>
                          <a:endParaRPr lang="en-US" dirty="0"/>
                        </a:p>
                      </a:txBody>
                      <a:tcPr/>
                    </a:tc>
                    <a:tc>
                      <a:txBody>
                        <a:bodyPr/>
                        <a:lstStyle/>
                        <a:p>
                          <a:r>
                            <a:rPr lang="en-US" dirty="0" smtClean="0"/>
                            <a:t>10</a:t>
                          </a:r>
                          <a:endParaRPr lang="en-US" dirty="0"/>
                        </a:p>
                      </a:txBody>
                      <a:tcPr/>
                    </a:tc>
                    <a:tc>
                      <a:txBody>
                        <a:bodyPr/>
                        <a:lstStyle/>
                        <a:p>
                          <a:r>
                            <a:rPr lang="en-US" dirty="0" smtClean="0"/>
                            <a:t>60</a:t>
                          </a:r>
                          <a:endParaRPr lang="en-US" dirty="0"/>
                        </a:p>
                      </a:txBody>
                      <a:tcPr/>
                    </a:tc>
                    <a:tc>
                      <a:txBody>
                        <a:bodyPr/>
                        <a:lstStyle/>
                        <a:p>
                          <a:r>
                            <a:rPr lang="en-US" dirty="0" smtClean="0"/>
                            <a:t>600</a:t>
                          </a:r>
                          <a:endParaRPr lang="en-US" dirty="0"/>
                        </a:p>
                      </a:txBody>
                      <a:tcPr/>
                    </a:tc>
                    <a:tc>
                      <a:txBody>
                        <a:bodyPr/>
                        <a:lstStyle/>
                        <a:p>
                          <a:r>
                            <a:rPr lang="en-US" dirty="0" smtClean="0"/>
                            <a:t>26</a:t>
                          </a:r>
                          <a:endParaRPr lang="en-US" dirty="0"/>
                        </a:p>
                      </a:txBody>
                      <a:tcPr/>
                    </a:tc>
                    <a:tc>
                      <a:txBody>
                        <a:bodyPr/>
                        <a:lstStyle/>
                        <a:p>
                          <a:r>
                            <a:rPr lang="en-US" dirty="0" smtClean="0"/>
                            <a:t>6760</a:t>
                          </a:r>
                          <a:endParaRPr lang="en-US" dirty="0"/>
                        </a:p>
                      </a:txBody>
                      <a:tcPr/>
                    </a:tc>
                  </a:tr>
                  <a:tr h="818597">
                    <a:tc>
                      <a:txBody>
                        <a:bodyPr/>
                        <a:lstStyle/>
                        <a:p>
                          <a:endParaRPr lang="en-US"/>
                        </a:p>
                      </a:txBody>
                      <a:tcPr/>
                    </a:tc>
                    <a:tc>
                      <a:txBody>
                        <a:bodyPr/>
                        <a:lstStyle/>
                        <a:p>
                          <a:r>
                            <a:rPr lang="en-US" dirty="0" smtClean="0"/>
                            <a:t>N=100</a:t>
                          </a:r>
                          <a:endParaRPr lang="en-US" dirty="0"/>
                        </a:p>
                      </a:txBody>
                      <a:tcPr/>
                    </a:tc>
                    <a:tc>
                      <a:txBody>
                        <a:bodyPr/>
                        <a:lstStyle/>
                        <a:p>
                          <a:endParaRPr lang="en-US"/>
                        </a:p>
                      </a:txBody>
                      <a:tcPr/>
                    </a:tc>
                    <a:tc>
                      <a:txBody>
                        <a:bodyPr/>
                        <a:lstStyle/>
                        <a:p>
                          <a:endParaRPr lang="en-US"/>
                        </a:p>
                      </a:txBody>
                      <a:tcPr>
                        <a:blipFill rotWithShape="1">
                          <a:blip r:embed="rId2"/>
                          <a:stretch>
                            <a:fillRect l="-170400" t="-476866" r="-274800" b="-29851"/>
                          </a:stretch>
                        </a:blipFill>
                      </a:tcPr>
                    </a:tc>
                    <a:tc>
                      <a:txBody>
                        <a:bodyPr/>
                        <a:lstStyle/>
                        <a:p>
                          <a:endParaRPr lang="en-US" dirty="0"/>
                        </a:p>
                      </a:txBody>
                      <a:tcPr/>
                    </a:tc>
                    <a:tc>
                      <a:txBody>
                        <a:bodyPr/>
                        <a:lstStyle/>
                        <a:p>
                          <a:endParaRPr lang="en-US"/>
                        </a:p>
                      </a:txBody>
                      <a:tcPr>
                        <a:blipFill rotWithShape="1">
                          <a:blip r:embed="rId2"/>
                          <a:stretch>
                            <a:fillRect l="-211899" t="-476866" b="-29851"/>
                          </a:stretch>
                        </a:blipFill>
                      </a:tcPr>
                    </a:tc>
                  </a:tr>
                </a:tbl>
              </a:graphicData>
            </a:graphic>
          </p:graphicFrame>
        </mc:Fallback>
      </mc:AlternateContent>
      <p:sp>
        <p:nvSpPr>
          <p:cNvPr id="4" name="Date Placeholder 3"/>
          <p:cNvSpPr>
            <a:spLocks noGrp="1"/>
          </p:cNvSpPr>
          <p:nvPr>
            <p:ph type="dt" sz="half" idx="10"/>
          </p:nvPr>
        </p:nvSpPr>
        <p:spPr/>
        <p:txBody>
          <a:bodyPr/>
          <a:lstStyle/>
          <a:p>
            <a:fld id="{3829DB96-9C24-4A99-AEC7-7DFA0D691FA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Variance (CO 1)</a:t>
            </a:r>
          </a:p>
        </p:txBody>
      </p:sp>
    </p:spTree>
    <p:extLst>
      <p:ext uri="{BB962C8B-B14F-4D97-AF65-F5344CB8AC3E}">
        <p14:creationId xmlns:p14="http://schemas.microsoft.com/office/powerpoint/2010/main" xmlns="" val="3962035288"/>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𝑓𝑥</m:t>
                            </m:r>
                          </m:e>
                        </m:nary>
                      </m:num>
                      <m:den>
                        <m:r>
                          <a:rPr lang="en-US" sz="2200" b="0" i="1" smtClean="0">
                            <a:latin typeface="Cambria Math"/>
                          </a:rPr>
                          <m:t>𝑁</m:t>
                        </m:r>
                      </m:den>
                    </m:f>
                  </m:oMath>
                </a14:m>
                <a:r>
                  <a:rPr lang="en-US" sz="2200" dirty="0" smtClean="0"/>
                  <a:t>=</a:t>
                </a:r>
                <a14:m>
                  <m:oMath xmlns:m="http://schemas.openxmlformats.org/officeDocument/2006/math">
                    <m:f>
                      <m:fPr>
                        <m:ctrlPr>
                          <a:rPr lang="en-US" sz="2200" i="1" dirty="0" smtClean="0">
                            <a:latin typeface="Cambria Math"/>
                          </a:rPr>
                        </m:ctrlPr>
                      </m:fPr>
                      <m:num>
                        <m:r>
                          <a:rPr lang="en-US" sz="2200" b="0" i="1" dirty="0" smtClean="0">
                            <a:latin typeface="Cambria Math"/>
                          </a:rPr>
                          <m:t>3400</m:t>
                        </m:r>
                      </m:num>
                      <m:den>
                        <m:r>
                          <a:rPr lang="en-US" sz="2200" b="0" i="1" dirty="0" smtClean="0">
                            <a:latin typeface="Cambria Math"/>
                          </a:rPr>
                          <m:t>100</m:t>
                        </m:r>
                      </m:den>
                    </m:f>
                    <m:r>
                      <a:rPr lang="en-US" sz="2200" b="0" i="0" dirty="0" smtClean="0">
                        <a:latin typeface="Cambria Math"/>
                      </a:rPr>
                      <m:t>=</m:t>
                    </m:r>
                    <m:r>
                      <a:rPr lang="en-US" sz="2200" b="0" i="0" dirty="0" smtClean="0">
                        <a:latin typeface="Cambria Math"/>
                      </a:rPr>
                      <m:t>34</m:t>
                    </m:r>
                  </m:oMath>
                </a14:m>
                <a:endParaRPr lang="en-US" sz="2200" dirty="0" smtClean="0"/>
              </a:p>
              <a:p>
                <a:pPr marL="0" indent="0">
                  <a:buNone/>
                </a:pPr>
                <a14:m>
                  <m:oMathPara xmlns:m="http://schemas.openxmlformats.org/officeDocument/2006/math">
                    <m:oMathParaPr>
                      <m:jc m:val="left"/>
                    </m:oMathParaPr>
                    <m:oMath xmlns:m="http://schemas.openxmlformats.org/officeDocument/2006/math">
                      <m:sSup>
                        <m:sSupPr>
                          <m:ctrlPr>
                            <a:rPr lang="en-US" sz="2400" i="1">
                              <a:latin typeface="Cambria Math"/>
                            </a:rPr>
                          </m:ctrlPr>
                        </m:sSupPr>
                        <m:e>
                          <m:r>
                            <a:rPr lang="en-US" sz="2400" i="1">
                              <a:latin typeface="Cambria Math"/>
                              <a:ea typeface="Cambria Math"/>
                            </a:rPr>
                            <m:t>𝜎</m:t>
                          </m:r>
                        </m:e>
                        <m:sup>
                          <m:r>
                            <a:rPr lang="en-US" sz="2400" i="1">
                              <a:latin typeface="Cambria Math"/>
                            </a:rPr>
                            <m:t>2</m:t>
                          </m:r>
                        </m:sup>
                      </m:sSup>
                      <m:r>
                        <a:rPr lang="en-US" sz="2400" i="1">
                          <a:latin typeface="Cambria Math"/>
                        </a:rPr>
                        <m:t>=</m:t>
                      </m:r>
                      <m:f>
                        <m:fPr>
                          <m:ctrlPr>
                            <a:rPr lang="en-US" sz="2400" i="1">
                              <a:latin typeface="Cambria Math"/>
                            </a:rPr>
                          </m:ctrlPr>
                        </m:fPr>
                        <m:num>
                          <m:nary>
                            <m:naryPr>
                              <m:chr m:val="∑"/>
                              <m:subHide m:val="on"/>
                              <m:supHide m:val="on"/>
                              <m:ctrlPr>
                                <a:rPr lang="en-US" sz="2400" i="1" smtClean="0">
                                  <a:latin typeface="Cambria Math"/>
                                </a:rPr>
                              </m:ctrlPr>
                            </m:naryPr>
                            <m:sub/>
                            <m:sup/>
                            <m:e>
                              <m:r>
                                <a:rPr lang="en-US" sz="2400" b="0" i="1" smtClean="0">
                                  <a:latin typeface="Cambria Math"/>
                                </a:rPr>
                                <m:t>𝑓</m:t>
                              </m:r>
                              <m:sSup>
                                <m:sSupPr>
                                  <m:ctrlPr>
                                    <a:rPr lang="en-US" sz="2400" i="1" smtClean="0">
                                      <a:latin typeface="Cambria Math"/>
                                    </a:rPr>
                                  </m:ctrlPr>
                                </m:sSupPr>
                                <m:e>
                                  <m:d>
                                    <m:dPr>
                                      <m:ctrlPr>
                                        <a:rPr lang="en-US" sz="2400" i="1" smtClean="0">
                                          <a:latin typeface="Cambria Math"/>
                                        </a:rPr>
                                      </m:ctrlPr>
                                    </m:dPr>
                                    <m:e>
                                      <m:r>
                                        <a:rPr lang="en-US" sz="2400" b="0" i="1" smtClean="0">
                                          <a:latin typeface="Cambria Math"/>
                                        </a:rPr>
                                        <m:t>𝑥</m:t>
                                      </m:r>
                                      <m:r>
                                        <a:rPr lang="en-US" sz="2400" b="0" i="1" smtClean="0">
                                          <a:latin typeface="Cambria Math"/>
                                        </a:rPr>
                                        <m:t>−</m:t>
                                      </m:r>
                                      <m:acc>
                                        <m:accPr>
                                          <m:chr m:val="̅"/>
                                          <m:ctrlPr>
                                            <a:rPr lang="en-US" sz="2400" b="0" i="1" smtClean="0">
                                              <a:latin typeface="Cambria Math"/>
                                            </a:rPr>
                                          </m:ctrlPr>
                                        </m:accPr>
                                        <m:e>
                                          <m:r>
                                            <a:rPr lang="en-US" sz="2400" b="0" i="1" smtClean="0">
                                              <a:latin typeface="Cambria Math"/>
                                            </a:rPr>
                                            <m:t>𝑥</m:t>
                                          </m:r>
                                        </m:e>
                                      </m:acc>
                                    </m:e>
                                  </m:d>
                                </m:e>
                                <m:sup>
                                  <m:r>
                                    <a:rPr lang="en-US" sz="2400" b="0" i="1" smtClean="0">
                                      <a:latin typeface="Cambria Math"/>
                                    </a:rPr>
                                    <m:t>2</m:t>
                                  </m:r>
                                </m:sup>
                              </m:sSup>
                            </m:e>
                          </m:nary>
                        </m:num>
                        <m:den>
                          <m:r>
                            <a:rPr lang="en-US" sz="2400" i="1">
                              <a:latin typeface="Cambria Math"/>
                            </a:rPr>
                            <m:t>𝑁</m:t>
                          </m:r>
                        </m:den>
                      </m:f>
                      <m:r>
                        <a:rPr lang="en-US" sz="2400" b="0" i="1" smtClean="0">
                          <a:latin typeface="Cambria Math"/>
                        </a:rPr>
                        <m:t>=</m:t>
                      </m:r>
                      <m:f>
                        <m:fPr>
                          <m:ctrlPr>
                            <a:rPr lang="en-US" sz="2400" b="0" i="1" smtClean="0">
                              <a:latin typeface="Cambria Math"/>
                            </a:rPr>
                          </m:ctrlPr>
                        </m:fPr>
                        <m:num>
                          <m:r>
                            <a:rPr lang="en-US" sz="2400" b="0" i="1" smtClean="0">
                              <a:latin typeface="Cambria Math"/>
                            </a:rPr>
                            <m:t>21400</m:t>
                          </m:r>
                        </m:num>
                        <m:den>
                          <m:r>
                            <a:rPr lang="en-US" sz="2400" b="0" i="1" smtClean="0">
                              <a:latin typeface="Cambria Math"/>
                            </a:rPr>
                            <m:t>100</m:t>
                          </m:r>
                        </m:den>
                      </m:f>
                      <m:r>
                        <a:rPr lang="en-US" sz="2400" b="0" i="1" smtClean="0">
                          <a:latin typeface="Cambria Math"/>
                        </a:rPr>
                        <m:t>=</m:t>
                      </m:r>
                      <m:r>
                        <a:rPr lang="en-US" sz="2400" b="0" i="1" smtClean="0">
                          <a:latin typeface="Cambria Math"/>
                        </a:rPr>
                        <m:t>214</m:t>
                      </m:r>
                    </m:oMath>
                  </m:oMathPara>
                </a14:m>
                <a:endParaRPr lang="en-US" sz="2200" dirty="0" smtClean="0"/>
              </a:p>
              <a:p>
                <a:pPr marL="0" indent="0">
                  <a:buNone/>
                </a:pPr>
                <a:r>
                  <a:rPr lang="en-US" sz="2400" dirty="0"/>
                  <a:t>Standard deviation</a:t>
                </a:r>
                <a:r>
                  <a:rPr lang="en-US" sz="2400" dirty="0" smtClean="0"/>
                  <a:t> (</a:t>
                </a:r>
                <a14:m>
                  <m:oMath xmlns:m="http://schemas.openxmlformats.org/officeDocument/2006/math">
                    <m:r>
                      <a:rPr lang="en-US" sz="2400" i="1">
                        <a:latin typeface="Cambria Math"/>
                        <a:ea typeface="Cambria Math"/>
                      </a:rPr>
                      <m:t>𝜎</m:t>
                    </m:r>
                    <m:r>
                      <a:rPr lang="en-US" sz="2400" i="1">
                        <a:latin typeface="Cambria Math"/>
                        <a:ea typeface="Cambria Math"/>
                      </a:rPr>
                      <m:t> </m:t>
                    </m:r>
                  </m:oMath>
                </a14:m>
                <a:r>
                  <a:rPr lang="en-US" sz="2400" dirty="0" smtClean="0"/>
                  <a:t>)</a:t>
                </a:r>
                <a:r>
                  <a:rPr lang="en-US" sz="2400" dirty="0"/>
                  <a:t>=</a:t>
                </a:r>
                <a14:m>
                  <m:oMath xmlns:m="http://schemas.openxmlformats.org/officeDocument/2006/math">
                    <m:rad>
                      <m:radPr>
                        <m:degHide m:val="on"/>
                        <m:ctrlPr>
                          <a:rPr lang="en-US" sz="2400" b="1" i="1">
                            <a:latin typeface="Cambria Math"/>
                          </a:rPr>
                        </m:ctrlPr>
                      </m:radPr>
                      <m:deg/>
                      <m:e>
                        <m:r>
                          <m:rPr>
                            <m:nor/>
                          </m:rPr>
                          <a:rPr lang="en-US" sz="2400" b="1" dirty="0">
                            <a:sym typeface="Symbol" pitchFamily="18" charset="2"/>
                          </a:rPr>
                          <m:t>variance</m:t>
                        </m:r>
                        <m:r>
                          <m:rPr>
                            <m:nor/>
                          </m:rPr>
                          <a:rPr lang="en-US" sz="2400" b="1" dirty="0">
                            <a:sym typeface="Symbol" pitchFamily="18" charset="2"/>
                          </a:rPr>
                          <m:t> </m:t>
                        </m:r>
                      </m:e>
                    </m:rad>
                    <m:r>
                      <a:rPr lang="en-US" sz="2400" b="1" i="1" dirty="0">
                        <a:latin typeface="Cambria Math"/>
                        <a:sym typeface="Symbol" pitchFamily="18" charset="2"/>
                      </a:rPr>
                      <m:t>=</m:t>
                    </m:r>
                    <m:rad>
                      <m:radPr>
                        <m:degHide m:val="on"/>
                        <m:ctrlPr>
                          <a:rPr lang="en-US" sz="2400" b="1" i="1">
                            <a:latin typeface="Cambria Math"/>
                          </a:rPr>
                        </m:ctrlPr>
                      </m:radPr>
                      <m:deg/>
                      <m:e>
                        <m:r>
                          <m:rPr>
                            <m:nor/>
                          </m:rPr>
                          <a:rPr lang="en-US" sz="2400" b="1">
                            <a:latin typeface="Cambria Math"/>
                          </a:rPr>
                          <m:t>2</m:t>
                        </m:r>
                        <m:r>
                          <m:rPr>
                            <m:nor/>
                          </m:rPr>
                          <a:rPr lang="en-US" sz="2400" b="1" i="0" smtClean="0">
                            <a:latin typeface="Cambria Math"/>
                          </a:rPr>
                          <m:t>14</m:t>
                        </m:r>
                        <m:r>
                          <m:rPr>
                            <m:nor/>
                          </m:rPr>
                          <a:rPr lang="en-US" sz="2400" b="1" dirty="0">
                            <a:sym typeface="Symbol" pitchFamily="18" charset="2"/>
                          </a:rPr>
                          <m:t> </m:t>
                        </m:r>
                      </m:e>
                    </m:rad>
                    <m:r>
                      <a:rPr lang="en-US" sz="2400" b="1" i="1" dirty="0" smtClean="0">
                        <a:latin typeface="Cambria Math"/>
                        <a:sym typeface="Symbol" pitchFamily="18" charset="2"/>
                      </a:rPr>
                      <m:t>=</m:t>
                    </m:r>
                    <m:r>
                      <a:rPr lang="en-US" sz="2400" b="1" i="1" dirty="0" smtClean="0">
                        <a:latin typeface="Cambria Math"/>
                        <a:sym typeface="Symbol" pitchFamily="18" charset="2"/>
                      </a:rPr>
                      <m:t>𝟏𝟒</m:t>
                    </m:r>
                    <m:r>
                      <a:rPr lang="en-US" sz="2400" b="1" i="1" dirty="0" smtClean="0">
                        <a:latin typeface="Cambria Math"/>
                        <a:sym typeface="Symbol" pitchFamily="18" charset="2"/>
                      </a:rPr>
                      <m:t>.</m:t>
                    </m:r>
                    <m:r>
                      <a:rPr lang="en-US" sz="2400" b="1" i="1" dirty="0" smtClean="0">
                        <a:latin typeface="Cambria Math"/>
                        <a:sym typeface="Symbol" pitchFamily="18" charset="2"/>
                      </a:rPr>
                      <m:t>𝟔𝟐</m:t>
                    </m:r>
                  </m:oMath>
                </a14:m>
                <a:endParaRPr lang="en-US" sz="2400" b="1" dirty="0">
                  <a:sym typeface="Symbol" pitchFamily="18" charset="2"/>
                </a:endParaRPr>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B732D5A-6799-440E-B68D-F2521A487636}"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Aakansha Vyas        NMB-103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Variance (CO 1)</a:t>
            </a:r>
          </a:p>
        </p:txBody>
      </p:sp>
    </p:spTree>
    <p:extLst>
      <p:ext uri="{BB962C8B-B14F-4D97-AF65-F5344CB8AC3E}">
        <p14:creationId xmlns:p14="http://schemas.microsoft.com/office/powerpoint/2010/main" xmlns="" val="3394941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r>
              <a:rPr lang="en-US" sz="2200" dirty="0" smtClean="0"/>
              <a:t>Discuss the scope of Statistics.</a:t>
            </a:r>
          </a:p>
          <a:p>
            <a:pPr lvl="0"/>
            <a:r>
              <a:rPr lang="en-US" sz="2200" dirty="0" smtClean="0"/>
              <a:t>State the objectives and essentials of an Ideal average.</a:t>
            </a:r>
          </a:p>
          <a:p>
            <a:pPr lvl="0"/>
            <a:r>
              <a:rPr lang="en-US" sz="2200" dirty="0" smtClean="0"/>
              <a:t>Find the mean of the following data:</a:t>
            </a:r>
          </a:p>
          <a:p>
            <a:pPr>
              <a:buNone/>
            </a:pPr>
            <a:r>
              <a:rPr lang="en-US" sz="2200" dirty="0" smtClean="0"/>
              <a:t>	15,20,30,22,25,18,40,50,55 and 65</a:t>
            </a:r>
          </a:p>
          <a:p>
            <a:pPr lvl="0"/>
            <a:r>
              <a:rPr lang="en-US" sz="2200" dirty="0" smtClean="0"/>
              <a:t>Find the mode of the following distribution:</a:t>
            </a:r>
          </a:p>
          <a:p>
            <a:pPr>
              <a:buNone/>
            </a:pPr>
            <a:r>
              <a:rPr lang="en-US" sz="2200" dirty="0" smtClean="0"/>
              <a:t>       7,4,3,5,6,3,3,2,4,3,4,3,3,4,4,2,3</a:t>
            </a:r>
          </a:p>
          <a:p>
            <a:pPr lvl="0"/>
            <a:endParaRPr lang="en-US" sz="2200" dirty="0" smtClean="0"/>
          </a:p>
          <a:p>
            <a:endParaRPr lang="en-US" sz="2200" dirty="0"/>
          </a:p>
        </p:txBody>
      </p:sp>
      <p:sp>
        <p:nvSpPr>
          <p:cNvPr id="4" name="Date Placeholder 3"/>
          <p:cNvSpPr>
            <a:spLocks noGrp="1"/>
          </p:cNvSpPr>
          <p:nvPr>
            <p:ph type="dt" sz="half" idx="10"/>
          </p:nvPr>
        </p:nvSpPr>
        <p:spPr/>
        <p:txBody>
          <a:bodyPr/>
          <a:lstStyle/>
          <a:p>
            <a:fld id="{CBD2FCBC-5BBF-4AA4-891A-A0C55CDF0F06}" type="datetime1">
              <a:rPr lang="en-US" smtClean="0"/>
              <a:pPr/>
              <a:t>8/31/2021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Daily Quiz(CO-1)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Footer Placeholder 8"/>
          <p:cNvSpPr>
            <a:spLocks noGrp="1"/>
          </p:cNvSpPr>
          <p:nvPr>
            <p:ph type="ftr" sz="quarter" idx="11"/>
          </p:nvPr>
        </p:nvSpPr>
        <p:spPr/>
        <p:txBody>
          <a:bodyPr/>
          <a:lstStyle/>
          <a:p>
            <a:r>
              <a:rPr lang="en-US" smtClean="0"/>
              <a:t>Aakansha Vyas        NMB-103          Unit-1</a:t>
            </a:r>
            <a:endParaRPr lang="en-US"/>
          </a:p>
        </p:txBody>
      </p:sp>
    </p:spTree>
    <p:extLst>
      <p:ext uri="{BB962C8B-B14F-4D97-AF65-F5344CB8AC3E}">
        <p14:creationId xmlns:p14="http://schemas.microsoft.com/office/powerpoint/2010/main" xmlns="" val="24756251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b="1" dirty="0">
                <a:solidFill>
                  <a:schemeClr val="dk1"/>
                </a:solidFill>
              </a:rPr>
              <a:t>Moments</a:t>
            </a:r>
            <a:endParaRPr lang="en-US" sz="2200" b="1" dirty="0" smtClean="0"/>
          </a:p>
          <a:p>
            <a:r>
              <a:rPr lang="en-US" sz="2200" dirty="0" smtClean="0"/>
              <a:t>In </a:t>
            </a:r>
            <a:r>
              <a:rPr lang="en-US" sz="2200" dirty="0"/>
              <a:t>mathematical </a:t>
            </a:r>
            <a:r>
              <a:rPr lang="en-US" sz="2200" dirty="0" smtClean="0"/>
              <a:t>statistics it involve </a:t>
            </a:r>
            <a:r>
              <a:rPr lang="en-US" sz="2200" dirty="0"/>
              <a:t>a basic calculation. These calculations can be used to find a probability distribution's mean, variance, and skewness.</a:t>
            </a:r>
          </a:p>
          <a:p>
            <a:pPr marL="0" indent="0">
              <a:buNone/>
            </a:pPr>
            <a:r>
              <a:rPr lang="en-US" sz="2200" dirty="0"/>
              <a:t/>
            </a:r>
            <a:br>
              <a:rPr lang="en-US" sz="2200" dirty="0"/>
            </a:br>
            <a:endParaRPr lang="en-US" sz="2200" dirty="0"/>
          </a:p>
        </p:txBody>
      </p:sp>
      <p:sp>
        <p:nvSpPr>
          <p:cNvPr id="4" name="Date Placeholder 3"/>
          <p:cNvSpPr>
            <a:spLocks noGrp="1"/>
          </p:cNvSpPr>
          <p:nvPr>
            <p:ph type="dt" sz="half" idx="10"/>
          </p:nvPr>
        </p:nvSpPr>
        <p:spPr/>
        <p:txBody>
          <a:bodyPr/>
          <a:lstStyle/>
          <a:p>
            <a:fld id="{163435BA-8F73-4416-B63F-69978369E44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t>Topic Objective</a:t>
            </a:r>
            <a:r>
              <a:rPr kumimoji="0" lang="en-US" sz="3000" b="1" i="0" u="none" strike="noStrike" kern="1200" cap="none" spc="0" normalizeH="0" baseline="0" noProof="0" dirty="0" smtClean="0">
                <a:ln>
                  <a:noFill/>
                </a:ln>
                <a:solidFill>
                  <a:schemeClr val="dk1"/>
                </a:solidFill>
                <a:effectLst/>
                <a:uLnTx/>
                <a:uFillTx/>
              </a:rPr>
              <a:t> (CO1)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776155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595E88-27B5-47E2-B016-1849FA0DEDB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000" b="1" i="0" u="none" strike="noStrike" kern="1200" cap="none" spc="0" normalizeH="0" baseline="0" noProof="0" dirty="0" smtClean="0">
                <a:ln>
                  <a:noFill/>
                </a:ln>
                <a:solidFill>
                  <a:schemeClr val="dk1"/>
                </a:solidFill>
                <a:effectLst/>
                <a:uLnTx/>
                <a:uFillTx/>
              </a:rPr>
              <a:t>CO-PSO </a:t>
            </a:r>
            <a:r>
              <a:rPr lang="en-US" sz="3000" b="1" dirty="0"/>
              <a:t>Mapping(CO1)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457200" y="1676400"/>
            <a:ext cx="8229600" cy="4525963"/>
          </a:xfrm>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dirty="0" smtClean="0"/>
              <a:t>	</a:t>
            </a:r>
          </a:p>
          <a:p>
            <a:pPr marL="0" indent="0">
              <a:buNone/>
            </a:pPr>
            <a:endParaRPr lang="en-US" sz="2200" dirty="0"/>
          </a:p>
          <a:p>
            <a:pPr marL="0" indent="0">
              <a:buNone/>
            </a:pPr>
            <a:endParaRPr lang="en-US" sz="2200" dirty="0" smtClean="0"/>
          </a:p>
          <a:p>
            <a:pPr marL="0" indent="0" algn="ctr">
              <a:buNone/>
            </a:pPr>
            <a:r>
              <a:rPr lang="en-US" sz="2200" smtClean="0"/>
              <a:t>*</a:t>
            </a:r>
            <a:r>
              <a:rPr lang="en-US" sz="2200" dirty="0"/>
              <a:t>1</a:t>
            </a:r>
            <a:r>
              <a:rPr lang="en-US" sz="2200" smtClean="0"/>
              <a:t>= </a:t>
            </a:r>
            <a:r>
              <a:rPr lang="en-US" sz="2200" dirty="0"/>
              <a:t>Low</a:t>
            </a:r>
            <a:r>
              <a:rPr lang="en-US" sz="2200"/>
              <a:t>	</a:t>
            </a:r>
            <a:r>
              <a:rPr lang="en-US" sz="2200" smtClean="0"/>
              <a:t>*2= </a:t>
            </a:r>
            <a:r>
              <a:rPr lang="en-US" sz="2200"/>
              <a:t>Medium         </a:t>
            </a:r>
            <a:r>
              <a:rPr lang="en-US" sz="2200" smtClean="0"/>
              <a:t>*3= </a:t>
            </a:r>
            <a:r>
              <a:rPr lang="en-US" sz="2200" dirty="0"/>
              <a:t>High</a:t>
            </a:r>
          </a:p>
          <a:p>
            <a:pPr marL="0" indent="0">
              <a:buNone/>
            </a:pPr>
            <a:endParaRPr lang="en-US" sz="2200" dirty="0" smtClean="0"/>
          </a:p>
        </p:txBody>
      </p:sp>
      <p:graphicFrame>
        <p:nvGraphicFramePr>
          <p:cNvPr id="2" name="Table 1"/>
          <p:cNvGraphicFramePr>
            <a:graphicFrameLocks noGrp="1"/>
          </p:cNvGraphicFramePr>
          <p:nvPr>
            <p:extLst>
              <p:ext uri="{D42A27DB-BD31-4B8C-83A1-F6EECF244321}">
                <p14:modId xmlns:p14="http://schemas.microsoft.com/office/powerpoint/2010/main" xmlns="" val="2861121483"/>
              </p:ext>
            </p:extLst>
          </p:nvPr>
        </p:nvGraphicFramePr>
        <p:xfrm>
          <a:off x="723900" y="1676400"/>
          <a:ext cx="7429500" cy="3581400"/>
        </p:xfrm>
        <a:graphic>
          <a:graphicData uri="http://schemas.openxmlformats.org/drawingml/2006/table">
            <a:tbl>
              <a:tblPr firstRow="1" firstCol="1" bandRow="1">
                <a:tableStyleId>{5C22544A-7EE6-4342-B048-85BDC9FD1C3A}</a:tableStyleId>
              </a:tblPr>
              <a:tblGrid>
                <a:gridCol w="2295349"/>
                <a:gridCol w="1607016"/>
                <a:gridCol w="1409187"/>
                <a:gridCol w="2117948"/>
              </a:tblGrid>
              <a:tr h="596900">
                <a:tc>
                  <a:txBody>
                    <a:bodyPr/>
                    <a:lstStyle/>
                    <a:p>
                      <a:pPr marL="0" marR="0" algn="ctr">
                        <a:lnSpc>
                          <a:spcPct val="115000"/>
                        </a:lnSpc>
                        <a:spcBef>
                          <a:spcPts val="0"/>
                        </a:spcBef>
                        <a:spcAft>
                          <a:spcPts val="0"/>
                        </a:spcAft>
                      </a:pPr>
                      <a:r>
                        <a:rPr lang="en-US" sz="2200" dirty="0">
                          <a:solidFill>
                            <a:schemeClr val="bg1"/>
                          </a:solidFill>
                          <a:effectLst/>
                        </a:rPr>
                        <a:t>CO</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1</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2</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3</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CO.1</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latin typeface="Calibri"/>
                          <a:ea typeface="Calibri"/>
                          <a:cs typeface="Times New Roman"/>
                        </a:rPr>
                        <a:t>3</a:t>
                      </a:r>
                      <a:endParaRPr lang="en-US" sz="2200"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2200" dirty="0" smtClean="0">
                          <a:solidFill>
                            <a:schemeClr val="tx1"/>
                          </a:solidFill>
                          <a:effectLst/>
                          <a:latin typeface="Calibri"/>
                          <a:ea typeface="Calibri"/>
                          <a:cs typeface="Times New Roman"/>
                        </a:rPr>
                        <a:t>2</a:t>
                      </a:r>
                      <a:endParaRPr lang="en-US" sz="2200" dirty="0">
                        <a:solidFill>
                          <a:schemeClr val="tx1"/>
                        </a:solidFill>
                        <a:effectLst/>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US" sz="2200" dirty="0" smtClean="0">
                          <a:solidFill>
                            <a:schemeClr val="tx1"/>
                          </a:solidFill>
                          <a:effectLst/>
                        </a:rPr>
                        <a:t>1</a:t>
                      </a:r>
                      <a:endParaRPr lang="en-US" sz="2200" dirty="0">
                        <a:solidFill>
                          <a:schemeClr val="tx1"/>
                        </a:solidFill>
                        <a:effectLst/>
                        <a:latin typeface="Calibri"/>
                        <a:ea typeface="Calibri"/>
                        <a:cs typeface="Times New Roman"/>
                      </a:endParaRPr>
                    </a:p>
                  </a:txBody>
                  <a:tcPr marL="68580" marR="68580" marT="0" marB="0">
                    <a:solidFill>
                      <a:srgbClr val="FFFF00"/>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CO.2</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latin typeface="+mn-lt"/>
                          <a:ea typeface="+mn-ea"/>
                          <a:cs typeface="+mn-cs"/>
                        </a:rPr>
                        <a:t>1</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1</a:t>
                      </a:r>
                      <a:endParaRPr lang="en-US" sz="2200" dirty="0">
                        <a:solidFill>
                          <a:schemeClr val="tx1"/>
                        </a:solidFill>
                        <a:effectLst/>
                        <a:latin typeface="Calibri"/>
                        <a:ea typeface="Calibri"/>
                        <a:cs typeface="Times New Roman"/>
                      </a:endParaRPr>
                    </a:p>
                  </a:txBody>
                  <a:tcPr marL="68580" marR="68580" marT="0" marB="0"/>
                </a:tc>
              </a:tr>
              <a:tr h="596900">
                <a:tc>
                  <a:txBody>
                    <a:bodyPr/>
                    <a:lstStyle/>
                    <a:p>
                      <a:pPr marL="0" marR="0" algn="ctr">
                        <a:lnSpc>
                          <a:spcPct val="115000"/>
                        </a:lnSpc>
                        <a:spcBef>
                          <a:spcPts val="0"/>
                        </a:spcBef>
                        <a:spcAft>
                          <a:spcPts val="0"/>
                        </a:spcAft>
                      </a:pPr>
                      <a:r>
                        <a:rPr lang="en-US" sz="2200" dirty="0" smtClean="0">
                          <a:solidFill>
                            <a:schemeClr val="bg1"/>
                          </a:solidFill>
                          <a:effectLst/>
                        </a:rPr>
                        <a:t>CO.3</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latin typeface="Calibri"/>
                          <a:ea typeface="Calibri"/>
                          <a:cs typeface="Times New Roman"/>
                        </a:rPr>
                        <a:t>2</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r>
              <a:tr h="596900">
                <a:tc>
                  <a:txBody>
                    <a:bodyPr/>
                    <a:lstStyle/>
                    <a:p>
                      <a:pPr marL="0" marR="0" algn="ctr">
                        <a:lnSpc>
                          <a:spcPct val="115000"/>
                        </a:lnSpc>
                        <a:spcBef>
                          <a:spcPts val="0"/>
                        </a:spcBef>
                        <a:spcAft>
                          <a:spcPts val="0"/>
                        </a:spcAft>
                      </a:pPr>
                      <a:r>
                        <a:rPr lang="en-US" sz="2200" dirty="0" smtClean="0">
                          <a:solidFill>
                            <a:schemeClr val="bg1"/>
                          </a:solidFill>
                          <a:effectLst/>
                        </a:rPr>
                        <a:t>CO.4</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3</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1</a:t>
                      </a:r>
                      <a:endParaRPr lang="en-US" sz="2200" dirty="0">
                        <a:solidFill>
                          <a:schemeClr val="tx1"/>
                        </a:solidFill>
                        <a:effectLst/>
                        <a:latin typeface="Calibri"/>
                        <a:ea typeface="Calibri"/>
                        <a:cs typeface="Times New Roman"/>
                      </a:endParaRPr>
                    </a:p>
                  </a:txBody>
                  <a:tcPr marL="68580" marR="68580" marT="0" marB="0"/>
                </a:tc>
              </a:tr>
              <a:tr h="596900">
                <a:tc>
                  <a:txBody>
                    <a:bodyPr/>
                    <a:lstStyle/>
                    <a:p>
                      <a:pPr marL="0" marR="0" algn="ctr">
                        <a:lnSpc>
                          <a:spcPct val="115000"/>
                        </a:lnSpc>
                        <a:spcBef>
                          <a:spcPts val="0"/>
                        </a:spcBef>
                        <a:spcAft>
                          <a:spcPts val="0"/>
                        </a:spcAft>
                      </a:pPr>
                      <a:r>
                        <a:rPr lang="en-US" sz="2200" dirty="0" smtClean="0">
                          <a:solidFill>
                            <a:schemeClr val="bg1"/>
                          </a:solidFill>
                          <a:effectLst/>
                        </a:rPr>
                        <a:t>CO.5</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3</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2</a:t>
                      </a:r>
                      <a:endParaRPr lang="en-US" sz="2200" dirty="0">
                        <a:solidFill>
                          <a:schemeClr val="tx1"/>
                        </a:solidFill>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3963406138"/>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q"/>
            </a:pPr>
            <a:r>
              <a:rPr lang="en-US" sz="2200" b="1" dirty="0" smtClean="0"/>
              <a:t>Moments</a:t>
            </a:r>
            <a:r>
              <a:rPr lang="en-US" sz="2200" dirty="0" smtClean="0"/>
              <a:t>: The moment of a distribution are the arithmetic means of the various powers of the deviations of items from some given number.</a:t>
            </a:r>
          </a:p>
          <a:p>
            <a:pPr>
              <a:buFont typeface="Wingdings" pitchFamily="2" charset="2"/>
              <a:buChar char="Ø"/>
            </a:pPr>
            <a:r>
              <a:rPr lang="en-US" sz="2200" dirty="0" smtClean="0"/>
              <a:t>Moments about mean (central moment) </a:t>
            </a:r>
          </a:p>
          <a:p>
            <a:pPr>
              <a:buFont typeface="Wingdings" pitchFamily="2" charset="2"/>
              <a:buChar char="Ø"/>
            </a:pPr>
            <a:r>
              <a:rPr lang="en-US" sz="2200" dirty="0" smtClean="0"/>
              <a:t>Moments about any arbitrary number (Raw Moment)</a:t>
            </a:r>
          </a:p>
          <a:p>
            <a:pPr>
              <a:buFont typeface="Wingdings" pitchFamily="2" charset="2"/>
              <a:buChar char="Ø"/>
            </a:pPr>
            <a:r>
              <a:rPr lang="en-US" sz="2200" dirty="0" smtClean="0"/>
              <a:t>Moments about origin</a:t>
            </a:r>
          </a:p>
          <a:p>
            <a:pPr marL="0" indent="0">
              <a:buNone/>
            </a:pPr>
            <a:endParaRPr lang="en-US" sz="2200" b="1" dirty="0" smtClean="0"/>
          </a:p>
          <a:p>
            <a:endParaRPr lang="en-US" sz="2200" b="1" dirty="0" smtClean="0"/>
          </a:p>
          <a:p>
            <a:pPr marL="0" indent="0">
              <a:buNone/>
            </a:pPr>
            <a:endParaRPr lang="en-US" sz="2200" b="1" dirty="0"/>
          </a:p>
        </p:txBody>
      </p:sp>
      <p:sp>
        <p:nvSpPr>
          <p:cNvPr id="4" name="Date Placeholder 3"/>
          <p:cNvSpPr>
            <a:spLocks noGrp="1"/>
          </p:cNvSpPr>
          <p:nvPr>
            <p:ph type="dt" sz="half" idx="10"/>
          </p:nvPr>
        </p:nvSpPr>
        <p:spPr/>
        <p:txBody>
          <a:bodyPr/>
          <a:lstStyle/>
          <a:p>
            <a:fld id="{B76CE1C8-A2C0-40DB-9223-08AA7B8D7B2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Moments </a:t>
            </a:r>
            <a:r>
              <a:rPr lang="en-US" sz="3000" b="1" dirty="0" smtClean="0"/>
              <a:t>(CO1)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690893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4"/>
                <a:ext cx="8229600" cy="5507436"/>
              </a:xfrm>
            </p:spPr>
            <p:txBody>
              <a:bodyPr>
                <a:noAutofit/>
              </a:bodyPr>
              <a:lstStyle/>
              <a:p>
                <a:pPr marL="0" indent="0">
                  <a:buNone/>
                </a:pPr>
                <a:r>
                  <a:rPr lang="en-US" sz="1800" dirty="0" smtClean="0"/>
                  <a:t>Individual </a:t>
                </a:r>
                <a:r>
                  <a:rPr lang="en-US" sz="1800" dirty="0" err="1" smtClean="0"/>
                  <a:t>data:Moment</a:t>
                </a:r>
                <a:r>
                  <a:rPr lang="en-US" sz="1800" dirty="0" smtClean="0"/>
                  <a:t/>
                </a:r>
                <a:r>
                  <a:rPr lang="en-US" sz="1800" dirty="0"/>
                  <a:t>about mean </a:t>
                </a:r>
                <a14:m>
                  <m:oMath xmlns:m="http://schemas.openxmlformats.org/officeDocument/2006/math">
                    <m:sSub>
                      <m:sSubPr>
                        <m:ctrlPr>
                          <a:rPr lang="en-US" sz="1800" i="1">
                            <a:latin typeface="Cambria Math"/>
                          </a:rPr>
                        </m:ctrlPr>
                      </m:sSubPr>
                      <m:e>
                        <m:r>
                          <a:rPr lang="en-US" sz="1800" i="1">
                            <a:latin typeface="Cambria Math"/>
                            <a:ea typeface="Cambria Math"/>
                          </a:rPr>
                          <m:t>𝜇</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acc>
                                      <m:accPr>
                                        <m:chr m:val="̅"/>
                                        <m:ctrlPr>
                                          <a:rPr lang="en-US" sz="1800" i="1">
                                            <a:latin typeface="Cambria Math"/>
                                          </a:rPr>
                                        </m:ctrlPr>
                                      </m:accPr>
                                      <m:e>
                                        <m:r>
                                          <a:rPr lang="en-US" sz="1800" i="1">
                                            <a:latin typeface="Cambria Math"/>
                                          </a:rPr>
                                          <m:t>𝑥</m:t>
                                        </m:r>
                                      </m:e>
                                    </m:acc>
                                  </m:e>
                                </m:d>
                              </m:e>
                              <m:sup>
                                <m:r>
                                  <a:rPr lang="en-US" sz="1800" i="1">
                                    <a:latin typeface="Cambria Math"/>
                                  </a:rPr>
                                  <m:t>𝑟</m:t>
                                </m:r>
                              </m:sup>
                            </m:sSup>
                          </m:e>
                        </m:nary>
                      </m:num>
                      <m:den>
                        <m:r>
                          <a:rPr lang="en-US" sz="1800" i="1">
                            <a:latin typeface="Cambria Math"/>
                          </a:rPr>
                          <m:t>𝑛</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pPr marL="0" indent="0">
                  <a:buNone/>
                </a:pPr>
                <a:r>
                  <a:rPr lang="en-US" sz="1800" dirty="0" smtClean="0"/>
                  <a:t>Frequency </a:t>
                </a:r>
                <a:r>
                  <a:rPr lang="en-US" sz="1800" dirty="0" err="1" smtClean="0"/>
                  <a:t>distribution:Moment</a:t>
                </a:r>
                <a:r>
                  <a:rPr lang="en-US" sz="1800" dirty="0" smtClean="0"/>
                  <a:t/>
                </a:r>
                <a:r>
                  <a:rPr lang="en-US" sz="1800" dirty="0"/>
                  <a:t>about mean </a:t>
                </a:r>
                <a14:m>
                  <m:oMath xmlns:m="http://schemas.openxmlformats.org/officeDocument/2006/math">
                    <m:sSub>
                      <m:sSubPr>
                        <m:ctrlPr>
                          <a:rPr lang="en-US" sz="1800" i="1">
                            <a:latin typeface="Cambria Math"/>
                          </a:rPr>
                        </m:ctrlPr>
                      </m:sSubPr>
                      <m:e>
                        <m:r>
                          <a:rPr lang="en-US" sz="1800" i="1">
                            <a:latin typeface="Cambria Math"/>
                            <a:ea typeface="Cambria Math"/>
                          </a:rPr>
                          <m:t>𝜇</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sSup>
                              <m:sSupPr>
                                <m:ctrlPr>
                                  <a:rPr lang="en-US" sz="1800" i="1">
                                    <a:latin typeface="Cambria Math"/>
                                  </a:rPr>
                                </m:ctrlPr>
                              </m:sSupPr>
                              <m:e>
                                <m:r>
                                  <a:rPr lang="en-US" sz="1800" i="1">
                                    <a:latin typeface="Cambria Math"/>
                                  </a:rPr>
                                  <m:t>𝑓</m:t>
                                </m:r>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acc>
                                      <m:accPr>
                                        <m:chr m:val="̅"/>
                                        <m:ctrlPr>
                                          <a:rPr lang="en-US" sz="1800" i="1">
                                            <a:latin typeface="Cambria Math"/>
                                          </a:rPr>
                                        </m:ctrlPr>
                                      </m:accPr>
                                      <m:e>
                                        <m:r>
                                          <a:rPr lang="en-US" sz="1800" i="1">
                                            <a:latin typeface="Cambria Math"/>
                                          </a:rPr>
                                          <m:t>𝑥</m:t>
                                        </m:r>
                                      </m:e>
                                    </m:acc>
                                  </m:e>
                                </m:d>
                              </m:e>
                              <m:sup>
                                <m:r>
                                  <a:rPr lang="en-US" sz="1800" i="1">
                                    <a:latin typeface="Cambria Math"/>
                                  </a:rPr>
                                  <m:t>𝑟</m:t>
                                </m:r>
                              </m:sup>
                            </m:sSup>
                          </m:e>
                        </m:nary>
                      </m:num>
                      <m:den>
                        <m:r>
                          <a:rPr lang="en-US" sz="1800" i="1">
                            <a:latin typeface="Cambria Math"/>
                          </a:rPr>
                          <m:t>𝑁</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r>
                  <a:rPr lang="en-US" sz="1800" dirty="0" smtClean="0"/>
                  <a:t>Individual </a:t>
                </a:r>
                <a:r>
                  <a:rPr lang="en-US" sz="1800" dirty="0" err="1" smtClean="0"/>
                  <a:t>data:Moment</a:t>
                </a:r>
                <a:r>
                  <a:rPr lang="en-US" sz="1800" dirty="0" smtClean="0"/>
                  <a:t/>
                </a:r>
                <a:r>
                  <a:rPr lang="en-US" sz="1800" dirty="0"/>
                  <a:t>about any value</a:t>
                </a:r>
                <a14:m>
                  <m:oMath xmlns:m="http://schemas.openxmlformats.org/officeDocument/2006/math">
                    <m:sSub>
                      <m:sSubPr>
                        <m:ctrlPr>
                          <a:rPr lang="en-US" sz="1800" i="1">
                            <a:latin typeface="Cambria Math"/>
                          </a:rPr>
                        </m:ctrlPr>
                      </m:sSubPr>
                      <m:e>
                        <m:r>
                          <a:rPr lang="en-US" sz="1800" i="1">
                            <a:latin typeface="Cambria Math"/>
                            <a:ea typeface="Cambria Math"/>
                          </a:rPr>
                          <m:t>𝜇</m:t>
                        </m:r>
                        <m:r>
                          <a:rPr lang="en-US" sz="1800" i="1">
                            <a:latin typeface="Cambria Math"/>
                            <a:ea typeface="Cambria Math"/>
                          </a:rPr>
                          <m:t>′</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r>
                                      <a:rPr lang="en-US" sz="1800" i="1">
                                        <a:latin typeface="Cambria Math"/>
                                      </a:rPr>
                                      <m:t>𝐴</m:t>
                                    </m:r>
                                  </m:e>
                                </m:d>
                              </m:e>
                              <m:sup>
                                <m:r>
                                  <a:rPr lang="en-US" sz="1800" i="1">
                                    <a:latin typeface="Cambria Math"/>
                                  </a:rPr>
                                  <m:t>𝑟</m:t>
                                </m:r>
                              </m:sup>
                            </m:sSup>
                          </m:e>
                        </m:nary>
                      </m:num>
                      <m:den>
                        <m:r>
                          <a:rPr lang="en-US" sz="1800" i="1">
                            <a:latin typeface="Cambria Math"/>
                          </a:rPr>
                          <m:t>𝑛</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pPr marL="0" indent="0">
                  <a:buNone/>
                </a:pPr>
                <a:r>
                  <a:rPr lang="en-US" sz="1800" dirty="0"/>
                  <a:t>Frequency distribution</a:t>
                </a:r>
              </a:p>
              <a:p>
                <a:pPr marL="0" indent="0">
                  <a:buNone/>
                </a:pPr>
                <a:r>
                  <a:rPr lang="en-US" sz="1800" dirty="0" smtClean="0"/>
                  <a:t>Moment </a:t>
                </a:r>
                <a:r>
                  <a:rPr lang="en-US" sz="1800" dirty="0"/>
                  <a:t>about any value</a:t>
                </a:r>
              </a:p>
              <a:p>
                <a14:m>
                  <m:oMath xmlns:m="http://schemas.openxmlformats.org/officeDocument/2006/math">
                    <m:sSub>
                      <m:sSubPr>
                        <m:ctrlPr>
                          <a:rPr lang="en-US" sz="1800" i="1">
                            <a:latin typeface="Cambria Math"/>
                          </a:rPr>
                        </m:ctrlPr>
                      </m:sSubPr>
                      <m:e>
                        <m:r>
                          <a:rPr lang="en-US" sz="1800" i="1">
                            <a:latin typeface="Cambria Math"/>
                            <a:ea typeface="Cambria Math"/>
                          </a:rPr>
                          <m:t>𝜇</m:t>
                        </m:r>
                        <m:r>
                          <a:rPr lang="en-US" sz="1800" i="1">
                            <a:latin typeface="Cambria Math"/>
                            <a:ea typeface="Cambria Math"/>
                          </a:rPr>
                          <m:t>′</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sSup>
                              <m:sSupPr>
                                <m:ctrlPr>
                                  <a:rPr lang="en-US" sz="1800" i="1">
                                    <a:latin typeface="Cambria Math"/>
                                  </a:rPr>
                                </m:ctrlPr>
                              </m:sSupPr>
                              <m:e>
                                <m:r>
                                  <a:rPr lang="en-US" sz="1800" i="1">
                                    <a:latin typeface="Cambria Math"/>
                                  </a:rPr>
                                  <m:t>𝑓</m:t>
                                </m:r>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r>
                                      <a:rPr lang="en-US" sz="1800" i="1">
                                        <a:latin typeface="Cambria Math"/>
                                      </a:rPr>
                                      <m:t>−</m:t>
                                    </m:r>
                                    <m:r>
                                      <a:rPr lang="en-US" sz="1800" i="1">
                                        <a:latin typeface="Cambria Math"/>
                                      </a:rPr>
                                      <m:t>𝐴</m:t>
                                    </m:r>
                                  </m:e>
                                </m:d>
                              </m:e>
                              <m:sup>
                                <m:r>
                                  <a:rPr lang="en-US" sz="1800" i="1">
                                    <a:latin typeface="Cambria Math"/>
                                  </a:rPr>
                                  <m:t>𝑟</m:t>
                                </m:r>
                              </m:sup>
                            </m:sSup>
                          </m:e>
                        </m:nary>
                      </m:num>
                      <m:den>
                        <m:r>
                          <a:rPr lang="en-US" sz="1800" i="1">
                            <a:latin typeface="Cambria Math"/>
                          </a:rPr>
                          <m:t>𝑁</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r>
                  <a:rPr lang="en-US" sz="1800" dirty="0"/>
                  <a:t>Individual data</a:t>
                </a:r>
              </a:p>
              <a:p>
                <a:pPr marL="0" indent="0">
                  <a:buNone/>
                </a:pPr>
                <a:r>
                  <a:rPr lang="en-US" sz="1800" dirty="0" smtClean="0"/>
                  <a:t>Moment </a:t>
                </a:r>
                <a:r>
                  <a:rPr lang="en-US" sz="1800" dirty="0"/>
                  <a:t>about origin </a:t>
                </a:r>
                <a14:m>
                  <m:oMath xmlns:m="http://schemas.openxmlformats.org/officeDocument/2006/math">
                    <m:sSub>
                      <m:sSubPr>
                        <m:ctrlPr>
                          <a:rPr lang="en-US" sz="1800" i="1">
                            <a:latin typeface="Cambria Math"/>
                          </a:rPr>
                        </m:ctrlPr>
                      </m:sSubPr>
                      <m:e>
                        <m:r>
                          <a:rPr lang="en-US" sz="1800" i="1">
                            <a:latin typeface="Cambria Math"/>
                            <a:ea typeface="Cambria Math"/>
                          </a:rPr>
                          <m:t>𝜐</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e>
                                </m:d>
                              </m:e>
                              <m:sup>
                                <m:r>
                                  <a:rPr lang="en-US" sz="1800" i="1">
                                    <a:latin typeface="Cambria Math"/>
                                  </a:rPr>
                                  <m:t>𝑟</m:t>
                                </m:r>
                              </m:sup>
                            </m:sSup>
                          </m:e>
                        </m:nary>
                      </m:num>
                      <m:den>
                        <m:r>
                          <a:rPr lang="en-US" sz="1800" i="1">
                            <a:latin typeface="Cambria Math"/>
                          </a:rPr>
                          <m:t>𝑛</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pPr marL="0" indent="0">
                  <a:buNone/>
                </a:pPr>
                <a:r>
                  <a:rPr lang="en-US" sz="1800" dirty="0"/>
                  <a:t>Frequency distribution</a:t>
                </a:r>
              </a:p>
              <a:p>
                <a:pPr marL="0" indent="0">
                  <a:buNone/>
                </a:pPr>
                <a:r>
                  <a:rPr lang="en-US" sz="1800" dirty="0" smtClean="0"/>
                  <a:t>Moment </a:t>
                </a:r>
                <a:r>
                  <a:rPr lang="en-US" sz="1800" dirty="0"/>
                  <a:t>about origin </a:t>
                </a:r>
                <a14:m>
                  <m:oMath xmlns:m="http://schemas.openxmlformats.org/officeDocument/2006/math">
                    <m:sSub>
                      <m:sSubPr>
                        <m:ctrlPr>
                          <a:rPr lang="en-US" sz="1800" i="1">
                            <a:latin typeface="Cambria Math"/>
                          </a:rPr>
                        </m:ctrlPr>
                      </m:sSubPr>
                      <m:e>
                        <m:r>
                          <a:rPr lang="en-US" sz="1800" i="1">
                            <a:latin typeface="Cambria Math"/>
                            <a:ea typeface="Cambria Math"/>
                          </a:rPr>
                          <m:t>𝜐</m:t>
                        </m:r>
                      </m:e>
                      <m:sub>
                        <m:r>
                          <a:rPr lang="en-US" sz="1800" i="1">
                            <a:latin typeface="Cambria Math"/>
                          </a:rPr>
                          <m:t>𝑟</m:t>
                        </m:r>
                      </m:sub>
                    </m:sSub>
                    <m:r>
                      <a:rPr lang="en-US" sz="1800" i="1">
                        <a:latin typeface="Cambria Math"/>
                      </a:rPr>
                      <m:t>=</m:t>
                    </m:r>
                    <m:f>
                      <m:fPr>
                        <m:ctrlPr>
                          <a:rPr lang="en-US" sz="1800" i="1">
                            <a:latin typeface="Cambria Math"/>
                          </a:rPr>
                        </m:ctrlPr>
                      </m:fPr>
                      <m:num>
                        <m:nary>
                          <m:naryPr>
                            <m:chr m:val="∑"/>
                            <m:ctrlPr>
                              <a:rPr lang="en-US" sz="1800" i="1">
                                <a:latin typeface="Cambria Math"/>
                              </a:rPr>
                            </m:ctrlPr>
                          </m:naryPr>
                          <m:sub>
                            <m:r>
                              <m:rPr>
                                <m:brk m:alnAt="23"/>
                              </m:rPr>
                              <a:rPr lang="en-US" sz="1800" i="1">
                                <a:latin typeface="Cambria Math"/>
                              </a:rPr>
                              <m:t>𝑖</m:t>
                            </m:r>
                            <m:r>
                              <a:rPr lang="en-US" sz="1800" i="1">
                                <a:latin typeface="Cambria Math"/>
                              </a:rPr>
                              <m:t>=</m:t>
                            </m:r>
                            <m:r>
                              <a:rPr lang="en-US" sz="1800" i="1">
                                <a:latin typeface="Cambria Math"/>
                              </a:rPr>
                              <m:t>1</m:t>
                            </m:r>
                          </m:sub>
                          <m:sup>
                            <m:r>
                              <a:rPr lang="en-US" sz="1800" i="1">
                                <a:latin typeface="Cambria Math"/>
                              </a:rPr>
                              <m:t>𝑛</m:t>
                            </m:r>
                          </m:sup>
                          <m:e>
                            <m:r>
                              <a:rPr lang="en-US" sz="1800" i="1">
                                <a:latin typeface="Cambria Math"/>
                              </a:rPr>
                              <m:t>𝑓</m:t>
                            </m:r>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𝑥</m:t>
                                        </m:r>
                                      </m:e>
                                      <m:sub>
                                        <m:r>
                                          <a:rPr lang="en-US" sz="1800" i="1">
                                            <a:latin typeface="Cambria Math"/>
                                          </a:rPr>
                                          <m:t>𝑖</m:t>
                                        </m:r>
                                      </m:sub>
                                    </m:sSub>
                                  </m:e>
                                </m:d>
                              </m:e>
                              <m:sup>
                                <m:r>
                                  <a:rPr lang="en-US" sz="1800" i="1">
                                    <a:latin typeface="Cambria Math"/>
                                  </a:rPr>
                                  <m:t>𝑟</m:t>
                                </m:r>
                              </m:sup>
                            </m:sSup>
                          </m:e>
                        </m:nary>
                      </m:num>
                      <m:den>
                        <m:r>
                          <a:rPr lang="en-US" sz="1800" i="1">
                            <a:latin typeface="Cambria Math"/>
                          </a:rPr>
                          <m:t>𝑁</m:t>
                        </m:r>
                      </m:den>
                    </m:f>
                    <m:r>
                      <a:rPr lang="en-US" sz="1800">
                        <a:latin typeface="Cambria Math"/>
                      </a:rPr>
                      <m:t>;</m:t>
                    </m:r>
                    <m:r>
                      <m:rPr>
                        <m:sty m:val="p"/>
                      </m:rPr>
                      <a:rPr lang="en-US" sz="1800">
                        <a:latin typeface="Cambria Math"/>
                      </a:rPr>
                      <m:t>r</m:t>
                    </m:r>
                    <m:r>
                      <a:rPr lang="en-US" sz="1800">
                        <a:latin typeface="Cambria Math"/>
                      </a:rPr>
                      <m:t>=</m:t>
                    </m:r>
                    <m:r>
                      <a:rPr lang="en-US" sz="1800">
                        <a:latin typeface="Cambria Math"/>
                      </a:rPr>
                      <m:t>0</m:t>
                    </m:r>
                    <m:r>
                      <a:rPr lang="en-US" sz="1800">
                        <a:latin typeface="Cambria Math"/>
                      </a:rPr>
                      <m:t>,</m:t>
                    </m:r>
                    <m:r>
                      <a:rPr lang="en-US" sz="1800">
                        <a:latin typeface="Cambria Math"/>
                      </a:rPr>
                      <m:t>1</m:t>
                    </m:r>
                    <m:r>
                      <a:rPr lang="en-US" sz="1800">
                        <a:latin typeface="Cambria Math"/>
                      </a:rPr>
                      <m:t>,</m:t>
                    </m:r>
                    <m:r>
                      <a:rPr lang="en-US" sz="1800">
                        <a:latin typeface="Cambria Math"/>
                      </a:rPr>
                      <m:t>2</m:t>
                    </m:r>
                    <m:r>
                      <a:rPr lang="en-US" sz="1800">
                        <a:latin typeface="Cambria Math"/>
                      </a:rPr>
                      <m:t>,….</m:t>
                    </m:r>
                  </m:oMath>
                </a14:m>
                <a:endParaRPr lang="en-US" sz="1800" dirty="0"/>
              </a:p>
              <a:p>
                <a:endParaRPr lang="en-US" sz="1800" dirty="0"/>
              </a:p>
              <a:p>
                <a:endParaRPr lang="en-US" sz="1800" dirty="0"/>
              </a:p>
              <a:p>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4"/>
                <a:ext cx="8229600" cy="5507436"/>
              </a:xfrm>
              <a:blipFill rotWithShape="1">
                <a:blip r:embed="rId2"/>
                <a:stretch>
                  <a:fillRect l="-667" b="-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E17E3B2-27E7-4A31-BBE0-8622E71EAA9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Summary (CO1)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087058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Moment about mean (central moment): </a:t>
                </a:r>
              </a:p>
              <a:p>
                <a:pPr>
                  <a:buFont typeface="Wingdings" pitchFamily="2" charset="2"/>
                  <a:buChar char="v"/>
                </a:pPr>
                <a:r>
                  <a:rPr lang="en-US" sz="2200" b="1" dirty="0" smtClean="0"/>
                  <a:t>For an Individual Series :</a:t>
                </a:r>
                <a:r>
                  <a:rPr lang="en-US" sz="2200" dirty="0" smtClean="0"/>
                  <a:t>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are the values of the variable under consideration , the </a:t>
                </a:r>
                <a14:m>
                  <m:oMath xmlns:m="http://schemas.openxmlformats.org/officeDocument/2006/math">
                    <m:sSup>
                      <m:sSupPr>
                        <m:ctrlPr>
                          <a:rPr lang="en-US" sz="2200" i="1" smtClean="0">
                            <a:latin typeface="Cambria Math"/>
                          </a:rPr>
                        </m:ctrlPr>
                      </m:sSupPr>
                      <m:e>
                        <m:r>
                          <a:rPr lang="en-US" sz="2200" b="0" i="1" smtClean="0">
                            <a:latin typeface="Cambria Math"/>
                          </a:rPr>
                          <m:t>𝑟</m:t>
                        </m:r>
                      </m:e>
                      <m:sup>
                        <m:r>
                          <a:rPr lang="en-US" sz="2200" b="0" i="1" smtClean="0">
                            <a:latin typeface="Cambria Math"/>
                          </a:rPr>
                          <m:t>𝑡</m:t>
                        </m:r>
                        <m:r>
                          <a:rPr lang="en-US" sz="2200" b="0" i="1" smtClean="0">
                            <a:latin typeface="Cambria Math"/>
                          </a:rPr>
                          <m:t>h</m:t>
                        </m:r>
                      </m:sup>
                    </m:sSup>
                  </m:oMath>
                </a14:m>
                <a:r>
                  <a:rPr lang="en-US" sz="2200" dirty="0" smtClean="0"/>
                  <a:t> moment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𝑟</m:t>
                        </m:r>
                      </m:sub>
                    </m:sSub>
                  </m:oMath>
                </a14:m>
                <a:r>
                  <a:rPr lang="en-US" sz="2200" dirty="0" smtClean="0"/>
                  <a:t> about mean </a:t>
                </a:r>
                <a14:m>
                  <m:oMath xmlns:m="http://schemas.openxmlformats.org/officeDocument/2006/math">
                    <m:acc>
                      <m:accPr>
                        <m:chr m:val="̅"/>
                        <m:ctrlPr>
                          <a:rPr lang="en-US" sz="2200" i="1" smtClean="0">
                            <a:latin typeface="Cambria Math"/>
                          </a:rPr>
                        </m:ctrlPr>
                      </m:accPr>
                      <m:e>
                        <m:r>
                          <a:rPr lang="en-US" sz="2200" b="0" i="1" smtClean="0">
                            <a:latin typeface="Cambria Math"/>
                          </a:rPr>
                          <m:t> </m:t>
                        </m:r>
                        <m:r>
                          <a:rPr lang="en-US" sz="2200" b="0" i="1" smtClean="0">
                            <a:latin typeface="Cambria Math"/>
                          </a:rPr>
                          <m:t>𝑥</m:t>
                        </m:r>
                      </m:e>
                    </m:acc>
                  </m:oMath>
                </a14:m>
                <a:r>
                  <a:rPr lang="en-US" sz="2200" dirty="0" smtClean="0"/>
                  <a:t> is defined as</a:t>
                </a:r>
              </a:p>
              <a:p>
                <a:endParaRPr lang="en-US" sz="2200" dirty="0"/>
              </a:p>
              <a:p>
                <a:endParaRPr lang="en-US" sz="2200" dirty="0" smtClean="0"/>
              </a:p>
              <a:p>
                <a:endParaRPr lang="en-US" sz="2200" dirty="0" smtClean="0"/>
              </a:p>
              <a:p>
                <a:pPr marL="0" indent="0">
                  <a:buNone/>
                </a:pPr>
                <a:endParaRPr lang="en-US" sz="2200" b="1" dirty="0" smtClean="0"/>
              </a:p>
              <a:p>
                <a:pPr>
                  <a:buFont typeface="Wingdings" pitchFamily="2" charset="2"/>
                  <a:buChar char="v"/>
                </a:pPr>
                <a:r>
                  <a:rPr lang="en-US" sz="2200" b="1" dirty="0" smtClean="0"/>
                  <a:t>For a frequency Distribution:</a:t>
                </a:r>
                <a:r>
                  <a:rPr lang="en-US" sz="2200" dirty="0" smtClean="0"/>
                  <a:t> 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are the values of a variable </a:t>
                </a:r>
                <a14:m>
                  <m:oMath xmlns:m="http://schemas.openxmlformats.org/officeDocument/2006/math">
                    <m:r>
                      <a:rPr lang="en-US" sz="2200" b="0" i="1" smtClean="0">
                        <a:latin typeface="Cambria Math"/>
                      </a:rPr>
                      <m:t>𝑥</m:t>
                    </m:r>
                  </m:oMath>
                </a14:m>
                <a:r>
                  <a:rPr lang="en-US" sz="2200" dirty="0" smtClean="0"/>
                  <a:t> with the corresponding frequencies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𝑛</m:t>
                        </m:r>
                      </m:sub>
                    </m:sSub>
                  </m:oMath>
                </a14:m>
                <a:r>
                  <a:rPr lang="en-US" sz="2200" dirty="0" smtClean="0"/>
                  <a:t> respectively then </a:t>
                </a:r>
                <a14:m>
                  <m:oMath xmlns:m="http://schemas.openxmlformats.org/officeDocument/2006/math">
                    <m:sSup>
                      <m:sSupPr>
                        <m:ctrlPr>
                          <a:rPr lang="en-US" sz="2200" i="1" smtClean="0">
                            <a:latin typeface="Cambria Math"/>
                          </a:rPr>
                        </m:ctrlPr>
                      </m:sSupPr>
                      <m:e>
                        <m:r>
                          <a:rPr lang="en-US" sz="2200" b="0" i="1" smtClean="0">
                            <a:latin typeface="Cambria Math"/>
                          </a:rPr>
                          <m:t>𝑟</m:t>
                        </m:r>
                      </m:e>
                      <m:sup>
                        <m:r>
                          <a:rPr lang="en-US" sz="2200" b="0" i="1" smtClean="0">
                            <a:latin typeface="Cambria Math"/>
                          </a:rPr>
                          <m:t>𝑡</m:t>
                        </m:r>
                        <m:r>
                          <a:rPr lang="en-US" sz="2200" b="0" i="1" smtClean="0">
                            <a:latin typeface="Cambria Math"/>
                          </a:rPr>
                          <m:t>h</m:t>
                        </m:r>
                      </m:sup>
                    </m:sSup>
                  </m:oMath>
                </a14:m>
                <a:r>
                  <a:rPr lang="en-US" sz="2200" dirty="0" smtClean="0"/>
                  <a:t> moment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𝑟</m:t>
                        </m:r>
                      </m:sub>
                    </m:sSub>
                  </m:oMath>
                </a14:m>
                <a:r>
                  <a:rPr lang="en-US" sz="2200" dirty="0" smtClean="0"/>
                  <a:t> about the mean </a:t>
                </a:r>
                <a14:m>
                  <m:oMath xmlns:m="http://schemas.openxmlformats.org/officeDocument/2006/math">
                    <m:acc>
                      <m:accPr>
                        <m:chr m:val="̅"/>
                        <m:ctrlPr>
                          <a:rPr lang="en-US" sz="2200" i="1" smtClean="0">
                            <a:latin typeface="Cambria Math"/>
                          </a:rPr>
                        </m:ctrlPr>
                      </m:accPr>
                      <m:e>
                        <m:r>
                          <a:rPr lang="en-US" sz="2200" b="0" i="1" smtClean="0">
                            <a:latin typeface="Cambria Math"/>
                          </a:rPr>
                          <m:t>𝑥</m:t>
                        </m:r>
                      </m:e>
                    </m:acc>
                  </m:oMath>
                </a14:m>
                <a:r>
                  <a:rPr lang="en-US" sz="2200" dirty="0" smtClean="0"/>
                  <a:t> is defined as</a:t>
                </a:r>
              </a:p>
              <a:p>
                <a:pPr marL="0" indent="0">
                  <a:buNone/>
                </a:pPr>
                <a:endParaRPr lang="en-US" sz="2200" b="1" dirty="0" smtClean="0"/>
              </a:p>
              <a:p>
                <a:endParaRPr lang="en-US" sz="2200" b="1" dirty="0"/>
              </a:p>
              <a:p>
                <a:pPr marL="0" indent="0">
                  <a:buNone/>
                </a:pPr>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741" b="-227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E17E3B2-27E7-4A31-BBE0-8622E71EAA9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sp>
            <p:nvSpPr>
              <p:cNvPr id="2" name="Rectangle 1"/>
              <p:cNvSpPr/>
              <p:nvPr/>
            </p:nvSpPr>
            <p:spPr>
              <a:xfrm>
                <a:off x="1066800" y="2743200"/>
                <a:ext cx="6858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smtClean="0"/>
              </a:p>
              <a:p>
                <a:r>
                  <a:rPr lang="en-US" sz="2200" dirty="0" smtClean="0"/>
                  <a:t>Moment about mean </a:t>
                </a:r>
                <a14:m>
                  <m:oMath xmlns:m="http://schemas.openxmlformats.org/officeDocument/2006/math">
                    <m:sSub>
                      <m:sSubPr>
                        <m:ctrlPr>
                          <a:rPr lang="en-US" sz="2200" i="1" smtClean="0">
                            <a:latin typeface="Cambria Math"/>
                          </a:rPr>
                        </m:ctrlPr>
                      </m:sSubPr>
                      <m:e>
                        <m:r>
                          <a:rPr lang="en-US" sz="2200" i="1">
                            <a:latin typeface="Cambria Math"/>
                            <a:ea typeface="Cambria Math"/>
                          </a:rPr>
                          <m:t>𝜇</m:t>
                        </m:r>
                      </m:e>
                      <m:sub>
                        <m:r>
                          <a:rPr lang="en-US" sz="2200" i="1">
                            <a:latin typeface="Cambria Math"/>
                          </a:rPr>
                          <m:t>𝑟</m:t>
                        </m:r>
                      </m:sub>
                    </m:sSub>
                    <m:r>
                      <a:rPr lang="en-US" sz="2200" i="1">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i="1">
                                    <a:latin typeface="Cambria Math"/>
                                  </a:rPr>
                                  <m:t>𝑟</m:t>
                                </m:r>
                              </m:sup>
                            </m:sSup>
                          </m:e>
                        </m:nary>
                      </m:num>
                      <m:den>
                        <m:r>
                          <a:rPr lang="en-US" sz="2200" i="1">
                            <a:latin typeface="Cambria Math"/>
                          </a:rPr>
                          <m:t>𝑛</m:t>
                        </m:r>
                      </m:den>
                    </m:f>
                    <m:r>
                      <a:rPr lang="en-US" sz="2200">
                        <a:latin typeface="Cambria Math"/>
                      </a:rPr>
                      <m:t>;</m:t>
                    </m:r>
                    <m:r>
                      <m:rPr>
                        <m:sty m:val="p"/>
                      </m:rPr>
                      <a:rPr lang="en-US" sz="2200">
                        <a:latin typeface="Cambria Math"/>
                      </a:rPr>
                      <m:t>r</m:t>
                    </m:r>
                    <m:r>
                      <a:rPr lang="en-US" sz="2200">
                        <a:latin typeface="Cambria Math"/>
                      </a:rPr>
                      <m:t>=</m:t>
                    </m:r>
                    <m:r>
                      <a:rPr lang="en-US" sz="2200">
                        <a:latin typeface="Cambria Math"/>
                      </a:rPr>
                      <m:t>0</m:t>
                    </m:r>
                    <m:r>
                      <a:rPr lang="en-US" sz="2200">
                        <a:latin typeface="Cambria Math"/>
                      </a:rPr>
                      <m:t>,</m:t>
                    </m:r>
                    <m:r>
                      <a:rPr lang="en-US" sz="2200">
                        <a:latin typeface="Cambria Math"/>
                      </a:rPr>
                      <m:t>1</m:t>
                    </m:r>
                    <m:r>
                      <a:rPr lang="en-US" sz="2200">
                        <a:latin typeface="Cambria Math"/>
                      </a:rPr>
                      <m:t>,</m:t>
                    </m:r>
                    <m:r>
                      <a:rPr lang="en-US" sz="2200">
                        <a:latin typeface="Cambria Math"/>
                      </a:rPr>
                      <m:t>2</m:t>
                    </m:r>
                    <m:r>
                      <a:rPr lang="en-US" sz="2200">
                        <a:latin typeface="Cambria Math"/>
                      </a:rPr>
                      <m:t>,….</m:t>
                    </m:r>
                  </m:oMath>
                </a14:m>
                <a:endParaRPr lang="en-US" sz="2200" dirty="0" smtClean="0"/>
              </a:p>
              <a:p>
                <a:endParaRPr lang="en-US" sz="2200" dirty="0"/>
              </a:p>
              <a:p>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1066800" y="2743200"/>
                <a:ext cx="6858000" cy="1219200"/>
              </a:xfrm>
              <a:prstGeom prst="rect">
                <a:avLst/>
              </a:prstGeom>
              <a:blipFill rotWithShape="1">
                <a:blip r:embed="rId4"/>
                <a:stretch>
                  <a:fillRect l="-886" t="-18137" b="-25490"/>
                </a:stretch>
              </a:blipFill>
            </p:spPr>
            <p:txBody>
              <a:bodyPr/>
              <a:lstStyle/>
              <a:p>
                <a:r>
                  <a:rPr lang="en-US">
                    <a:noFill/>
                  </a:rPr>
                  <a:t> </a:t>
                </a:r>
              </a:p>
            </p:txBody>
          </p:sp>
        </mc:Fallback>
      </mc:AlternateContent>
    </p:spTree>
    <p:extLst>
      <p:ext uri="{BB962C8B-B14F-4D97-AF65-F5344CB8AC3E}">
        <p14:creationId xmlns:p14="http://schemas.microsoft.com/office/powerpoint/2010/main" xmlns="" val="3546760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04800" y="817164"/>
                <a:ext cx="8458200" cy="5355036"/>
              </a:xfrm>
            </p:spPr>
            <p:txBody>
              <a:bodyPr>
                <a:no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smtClean="0"/>
                  <a:t>where </a:t>
                </a:r>
                <a14:m>
                  <m:oMath xmlns:m="http://schemas.openxmlformats.org/officeDocument/2006/math">
                    <m:r>
                      <a:rPr lang="en-US" sz="2200" i="1">
                        <a:latin typeface="Cambria Math"/>
                      </a:rPr>
                      <m:t>𝑁</m:t>
                    </m:r>
                    <m:r>
                      <a:rPr lang="en-US" sz="2200" i="1">
                        <a:latin typeface="Cambria Math"/>
                      </a:rPr>
                      <m:t>=</m:t>
                    </m:r>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e>
                    </m:nary>
                  </m:oMath>
                </a14:m>
                <a:endParaRPr lang="en-US" sz="2200" dirty="0"/>
              </a:p>
              <a:p>
                <a:pPr marL="0" indent="0">
                  <a:buNone/>
                </a:pPr>
                <a:r>
                  <a:rPr lang="en-US" sz="2200" dirty="0"/>
                  <a:t>in particular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0</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sSub>
                              <m:sSubPr>
                                <m:ctrlPr>
                                  <a:rPr lang="en-US" sz="2200" i="1">
                                    <a:latin typeface="Cambria Math"/>
                                  </a:rPr>
                                </m:ctrlPr>
                              </m:sSubPr>
                              <m:e>
                                <m:r>
                                  <a:rPr lang="en-US" sz="2200" i="1">
                                    <a:latin typeface="Cambria Math"/>
                                  </a:rPr>
                                  <m:t>𝑓</m:t>
                                </m:r>
                              </m:e>
                              <m:sub>
                                <m:r>
                                  <a:rPr lang="en-US" sz="2200" i="1">
                                    <a:latin typeface="Cambria Math"/>
                                  </a:rPr>
                                  <m:t>𝑖</m:t>
                                </m:r>
                              </m:sub>
                            </m:sSub>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i="1">
                                <a:latin typeface="Cambria Math"/>
                              </a:rPr>
                              <m:t>0</m:t>
                            </m:r>
                          </m:sup>
                        </m:sSup>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e>
                        </m:nary>
                        <m:r>
                          <a:rPr lang="en-US" sz="2200" i="1">
                            <a:latin typeface="Cambria Math"/>
                          </a:rPr>
                          <m:t>=</m:t>
                        </m:r>
                        <m:f>
                          <m:fPr>
                            <m:ctrlPr>
                              <a:rPr lang="en-US" sz="2200" i="1">
                                <a:latin typeface="Cambria Math"/>
                              </a:rPr>
                            </m:ctrlPr>
                          </m:fPr>
                          <m:num>
                            <m:r>
                              <a:rPr lang="en-US" sz="2200" i="1">
                                <a:latin typeface="Cambria Math"/>
                              </a:rPr>
                              <m:t>𝑁</m:t>
                            </m:r>
                          </m:num>
                          <m:den>
                            <m:r>
                              <a:rPr lang="en-US" sz="2200" i="1">
                                <a:latin typeface="Cambria Math"/>
                              </a:rPr>
                              <m:t>𝑁</m:t>
                            </m:r>
                          </m:den>
                        </m:f>
                        <m:r>
                          <a:rPr lang="en-US" sz="2200" i="1">
                            <a:latin typeface="Cambria Math"/>
                          </a:rPr>
                          <m:t>=</m:t>
                        </m:r>
                        <m:r>
                          <a:rPr lang="en-US" sz="2200" i="1">
                            <a:latin typeface="Cambria Math"/>
                          </a:rPr>
                          <m:t>1</m:t>
                        </m:r>
                      </m:e>
                    </m:nary>
                  </m:oMath>
                </a14:m>
                <a:endParaRPr lang="en-US" sz="2200" dirty="0"/>
              </a:p>
              <a:p>
                <a:pPr marL="0" indent="0">
                  <a:buNone/>
                </a:pPr>
                <a:r>
                  <a:rPr lang="en-US" sz="2200" dirty="0" smtClean="0"/>
                  <a:t>Note. In </a:t>
                </a:r>
                <a:r>
                  <a:rPr lang="en-US" sz="2200" dirty="0"/>
                  <a:t>case of a frequency distribution with class intervals</a:t>
                </a:r>
                <a:r>
                  <a:rPr lang="en-US" sz="2200" dirty="0" smtClean="0"/>
                  <a:t>, the </a:t>
                </a:r>
                <a:r>
                  <a:rPr lang="en-US" sz="2200" dirty="0"/>
                  <a:t>values of </a:t>
                </a:r>
                <a14:m>
                  <m:oMath xmlns:m="http://schemas.openxmlformats.org/officeDocument/2006/math">
                    <m:r>
                      <a:rPr lang="en-US" sz="2200" i="1">
                        <a:latin typeface="Cambria Math"/>
                      </a:rPr>
                      <m:t>𝑥</m:t>
                    </m:r>
                    <m:r>
                      <a:rPr lang="en-US" sz="2200" i="1">
                        <a:latin typeface="Cambria Math"/>
                      </a:rPr>
                      <m:t> </m:t>
                    </m:r>
                  </m:oMath>
                </a14:m>
                <a:r>
                  <a:rPr lang="en-US" sz="2200" dirty="0"/>
                  <a:t>are the midpoints of the intervals</a:t>
                </a:r>
                <a:r>
                  <a:rPr lang="en-US" sz="2200" dirty="0" smtClean="0"/>
                  <a:t>.</a:t>
                </a:r>
              </a:p>
              <a:p>
                <a:pPr marL="0" indent="0">
                  <a:buNone/>
                </a:pPr>
                <a:r>
                  <a:rPr lang="en-US" sz="2200" b="1" dirty="0" smtClean="0"/>
                  <a:t>Example 1.</a:t>
                </a:r>
                <a:r>
                  <a:rPr lang="en-US" sz="2200" dirty="0" smtClean="0"/>
                  <a:t>Find the first four moments for the following individual series.</a:t>
                </a:r>
              </a:p>
              <a:p>
                <a:pPr marL="0" indent="0">
                  <a:buNone/>
                </a:pPr>
                <a:r>
                  <a:rPr lang="en-US" sz="2200" b="1" dirty="0" smtClean="0"/>
                  <a:t>Solution:</a:t>
                </a:r>
                <a:r>
                  <a:rPr lang="en-US" sz="2200" dirty="0" smtClean="0"/>
                  <a:t>   Calculation of Moments</a:t>
                </a:r>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817164"/>
                <a:ext cx="8458200" cy="5355036"/>
              </a:xfrm>
              <a:blipFill rotWithShape="1">
                <a:blip r:embed="rId2"/>
                <a:stretch>
                  <a:fillRect l="-865" t="-683" r="-15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97ECBC0-103E-4F9C-8A9A-94E1BADF3FAA}"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3584490324"/>
                  </p:ext>
                </p:extLst>
              </p:nvPr>
            </p:nvGraphicFramePr>
            <p:xfrm>
              <a:off x="723900" y="5257800"/>
              <a:ext cx="6210300" cy="365760"/>
            </p:xfrm>
            <a:graphic>
              <a:graphicData uri="http://schemas.openxmlformats.org/drawingml/2006/table">
                <a:tbl>
                  <a:tblPr firstRow="1" bandRow="1">
                    <a:tableStyleId>{5C22544A-7EE6-4342-B048-85BDC9FD1C3A}</a:tableStyleId>
                  </a:tblPr>
                  <a:tblGrid>
                    <a:gridCol w="1035050"/>
                    <a:gridCol w="1035050"/>
                    <a:gridCol w="1035050"/>
                    <a:gridCol w="1035050"/>
                    <a:gridCol w="1035050"/>
                    <a:gridCol w="1035050"/>
                  </a:tblGrid>
                  <a:tr h="2184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18</a:t>
                          </a:r>
                          <a:endParaRPr lang="en-US" dirty="0"/>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822049705"/>
                  </p:ext>
                </p:extLst>
              </p:nvPr>
            </p:nvGraphicFramePr>
            <p:xfrm>
              <a:off x="723900" y="5257800"/>
              <a:ext cx="6210300" cy="365760"/>
            </p:xfrm>
            <a:graphic>
              <a:graphicData uri="http://schemas.openxmlformats.org/drawingml/2006/table">
                <a:tbl>
                  <a:tblPr firstRow="1" bandRow="1">
                    <a:tableStyleId>{5C22544A-7EE6-4342-B048-85BDC9FD1C3A}</a:tableStyleId>
                  </a:tblPr>
                  <a:tblGrid>
                    <a:gridCol w="1035050"/>
                    <a:gridCol w="1035050"/>
                    <a:gridCol w="1035050"/>
                    <a:gridCol w="1035050"/>
                    <a:gridCol w="1035050"/>
                    <a:gridCol w="1035050"/>
                  </a:tblGrid>
                  <a:tr h="365760">
                    <a:tc>
                      <a:txBody>
                        <a:bodyPr/>
                        <a:lstStyle/>
                        <a:p>
                          <a:endParaRPr lang="en-US"/>
                        </a:p>
                      </a:txBody>
                      <a:tcPr>
                        <a:blipFill rotWithShape="1">
                          <a:blip r:embed="rId4"/>
                          <a:stretch>
                            <a:fillRect l="-588" t="-8333" r="-499412" b="-25000"/>
                          </a:stretch>
                        </a:blipFill>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8</a:t>
                          </a:r>
                          <a:endParaRPr lang="en-US" dirty="0"/>
                        </a:p>
                      </a:txBody>
                      <a:tcPr/>
                    </a:tc>
                    <a:tc>
                      <a:txBody>
                        <a:bodyPr/>
                        <a:lstStyle/>
                        <a:p>
                          <a:r>
                            <a:rPr lang="en-US" dirty="0" smtClean="0"/>
                            <a:t>10</a:t>
                          </a:r>
                          <a:endParaRPr lang="en-US" dirty="0"/>
                        </a:p>
                      </a:txBody>
                      <a:tcPr/>
                    </a:tc>
                    <a:tc>
                      <a:txBody>
                        <a:bodyPr/>
                        <a:lstStyle/>
                        <a:p>
                          <a:r>
                            <a:rPr lang="en-US" dirty="0" smtClean="0"/>
                            <a:t>18</a:t>
                          </a:r>
                          <a:endParaRPr lang="en-US" dirty="0"/>
                        </a:p>
                      </a:txBody>
                      <a:tcPr/>
                    </a:tc>
                  </a:tr>
                </a:tbl>
              </a:graphicData>
            </a:graphic>
          </p:graphicFrame>
        </mc:Fallback>
      </mc:AlternateContent>
      <mc:AlternateContent xmlns:mc="http://schemas.openxmlformats.org/markup-compatibility/2006">
        <mc:Choice xmlns:a14="http://schemas.microsoft.com/office/drawing/2010/main" xmlns="" Requires="a14">
          <p:sp>
            <p:nvSpPr>
              <p:cNvPr id="2" name="Rectangle 1"/>
              <p:cNvSpPr/>
              <p:nvPr/>
            </p:nvSpPr>
            <p:spPr>
              <a:xfrm>
                <a:off x="2438400" y="1219200"/>
                <a:ext cx="5105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𝑟</m:t>
                          </m:r>
                        </m:sub>
                      </m:sSub>
                      <m:r>
                        <a:rPr lang="en-US" sz="2200" i="1">
                          <a:latin typeface="Cambria Math"/>
                        </a:rPr>
                        <m:t>=</m:t>
                      </m:r>
                      <m:f>
                        <m:fPr>
                          <m:ctrlPr>
                            <a:rPr lang="en-US" sz="2200" i="1">
                              <a:latin typeface="Cambria Math"/>
                            </a:rPr>
                          </m:ctrlPr>
                        </m:fPr>
                        <m:num>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sSub>
                                    <m:sSubPr>
                                      <m:ctrlPr>
                                        <a:rPr lang="en-US" sz="2200" i="1">
                                          <a:latin typeface="Cambria Math"/>
                                        </a:rPr>
                                      </m:ctrlPr>
                                    </m:sSubPr>
                                    <m:e>
                                      <m:r>
                                        <a:rPr lang="en-US" sz="2200" i="1">
                                          <a:latin typeface="Cambria Math"/>
                                        </a:rPr>
                                        <m:t>𝑓</m:t>
                                      </m:r>
                                    </m:e>
                                    <m:sub>
                                      <m:r>
                                        <a:rPr lang="en-US" sz="2200" i="1">
                                          <a:latin typeface="Cambria Math"/>
                                        </a:rPr>
                                        <m:t>𝑖</m:t>
                                      </m:r>
                                    </m:sub>
                                  </m:sSub>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i="1">
                                      <a:latin typeface="Cambria Math"/>
                                    </a:rPr>
                                    <m:t>𝑟</m:t>
                                  </m:r>
                                </m:sup>
                              </m:sSup>
                            </m:e>
                          </m:nary>
                        </m:num>
                        <m:den>
                          <m:r>
                            <a:rPr lang="en-US" sz="2200" i="1">
                              <a:latin typeface="Cambria Math"/>
                            </a:rPr>
                            <m:t>𝑁</m:t>
                          </m:r>
                        </m:den>
                      </m:f>
                      <m:r>
                        <a:rPr lang="en-US" sz="2200">
                          <a:latin typeface="Cambria Math"/>
                        </a:rPr>
                        <m:t>;</m:t>
                      </m:r>
                      <m:r>
                        <m:rPr>
                          <m:sty m:val="p"/>
                        </m:rPr>
                        <a:rPr lang="en-US" sz="2200">
                          <a:latin typeface="Cambria Math"/>
                        </a:rPr>
                        <m:t>r</m:t>
                      </m:r>
                      <m:r>
                        <a:rPr lang="en-US" sz="2200">
                          <a:latin typeface="Cambria Math"/>
                        </a:rPr>
                        <m:t>=</m:t>
                      </m:r>
                      <m:r>
                        <a:rPr lang="en-US" sz="2200">
                          <a:latin typeface="Cambria Math"/>
                        </a:rPr>
                        <m:t>0</m:t>
                      </m:r>
                      <m:r>
                        <a:rPr lang="en-US" sz="2200">
                          <a:latin typeface="Cambria Math"/>
                        </a:rPr>
                        <m:t>,</m:t>
                      </m:r>
                      <m:r>
                        <a:rPr lang="en-US" sz="2200">
                          <a:latin typeface="Cambria Math"/>
                        </a:rPr>
                        <m:t>1</m:t>
                      </m:r>
                      <m:r>
                        <a:rPr lang="en-US" sz="2200">
                          <a:latin typeface="Cambria Math"/>
                        </a:rPr>
                        <m:t>,</m:t>
                      </m:r>
                      <m:r>
                        <a:rPr lang="en-US" sz="2200">
                          <a:latin typeface="Cambria Math"/>
                        </a:rPr>
                        <m:t>2</m:t>
                      </m:r>
                      <m:r>
                        <a:rPr lang="en-US" sz="2200">
                          <a:latin typeface="Cambria Math"/>
                        </a:rPr>
                        <m:t>….</m:t>
                      </m:r>
                    </m:oMath>
                  </m:oMathPara>
                </a14:m>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2438400" y="1219200"/>
                <a:ext cx="5105400" cy="990600"/>
              </a:xfrm>
              <a:prstGeom prst="rect">
                <a:avLst/>
              </a:prstGeom>
              <a:blipFill rotWithShape="1">
                <a:blip r:embed="rId5" cstate="print"/>
                <a:stretch>
                  <a:fillRect/>
                </a:stretch>
              </a:blipFill>
            </p:spPr>
            <p:txBody>
              <a:bodyPr/>
              <a:lstStyle/>
              <a:p>
                <a:r>
                  <a:rPr lang="en-US">
                    <a:noFill/>
                  </a:rPr>
                  <a:t> </a:t>
                </a:r>
              </a:p>
            </p:txBody>
          </p:sp>
        </mc:Fallback>
      </mc:AlternateContent>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(CO1)</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616069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endParaRPr lang="en-US" sz="2200" b="1" dirty="0"/>
          </a:p>
        </p:txBody>
      </p:sp>
      <p:sp>
        <p:nvSpPr>
          <p:cNvPr id="4" name="Date Placeholder 3"/>
          <p:cNvSpPr>
            <a:spLocks noGrp="1"/>
          </p:cNvSpPr>
          <p:nvPr>
            <p:ph type="dt" sz="half" idx="10"/>
          </p:nvPr>
        </p:nvSpPr>
        <p:spPr/>
        <p:txBody>
          <a:bodyPr/>
          <a:lstStyle/>
          <a:p>
            <a:fld id="{DF4FA41C-D208-4BEF-B1AA-E884CBDFC06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23899" y="1676400"/>
            <a:ext cx="7218363" cy="337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904684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smtClean="0"/>
                  <a:t>For any distribution,</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0</m:t>
                        </m:r>
                      </m:sub>
                    </m:sSub>
                    <m:r>
                      <a:rPr lang="en-US" sz="2200" b="0" i="1" smtClean="0">
                        <a:latin typeface="Cambria Math"/>
                      </a:rPr>
                      <m:t>=</m:t>
                    </m:r>
                    <m:r>
                      <a:rPr lang="en-US" sz="2200" b="0" i="1" smtClean="0">
                        <a:latin typeface="Cambria Math"/>
                      </a:rPr>
                      <m:t>1</m:t>
                    </m:r>
                  </m:oMath>
                </a14:m>
                <a:r>
                  <a:rPr lang="en-US" sz="2200" dirty="0" smtClean="0"/>
                  <a:t/>
                </a:r>
                <a:endParaRPr lang="en-US" sz="2200" i="1" dirty="0" smtClean="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r>
                            <a:rPr lang="en-US" sz="2200" b="0" i="1" smtClean="0">
                              <a:latin typeface="Cambria Math"/>
                            </a:rPr>
                            <m:t>=</m:t>
                          </m:r>
                          <m:r>
                            <a:rPr lang="en-US" sz="2200" b="0" i="1" smtClean="0">
                              <a:latin typeface="Cambria Math"/>
                            </a:rPr>
                            <m:t>0</m:t>
                          </m:r>
                        </m:e>
                      </m:nary>
                    </m:oMath>
                  </m:oMathPara>
                </a14:m>
                <a:endParaRPr lang="en-US" sz="2200" dirty="0" smtClean="0"/>
              </a:p>
              <a:p>
                <a:pPr marL="0" indent="0">
                  <a:buNone/>
                </a:pPr>
                <a:r>
                  <a:rPr lang="en-US" sz="2200" dirty="0" smtClean="0"/>
                  <a:t>For any distribution,</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a14:m>
                <a:r>
                  <a:rPr lang="en-US" sz="2200" dirty="0" smtClean="0"/>
                  <a:t>, for r=2,</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2</m:t>
                              </m:r>
                            </m:sup>
                          </m:sSup>
                          <m:r>
                            <a:rPr lang="en-US" sz="2200" b="0" i="1" smtClean="0">
                              <a:latin typeface="Cambria Math"/>
                            </a:rPr>
                            <m:t>=</m:t>
                          </m:r>
                          <m:f>
                            <m:fPr>
                              <m:ctrlPr>
                                <a:rPr lang="en-US" sz="2200" b="0" i="1" smtClean="0">
                                  <a:latin typeface="Cambria Math"/>
                                </a:rPr>
                              </m:ctrlPr>
                            </m:fPr>
                            <m:num>
                              <m:r>
                                <a:rPr lang="en-US" sz="2200" b="0" i="1" smtClean="0">
                                  <a:latin typeface="Cambria Math"/>
                                </a:rPr>
                                <m:t>128</m:t>
                              </m:r>
                            </m:num>
                            <m:den>
                              <m:r>
                                <a:rPr lang="en-US" sz="2200" b="0" i="1" smtClean="0">
                                  <a:latin typeface="Cambria Math"/>
                                </a:rPr>
                                <m:t>5</m:t>
                              </m:r>
                            </m:den>
                          </m:f>
                          <m:r>
                            <a:rPr lang="en-US" sz="2200" b="0" i="1" smtClean="0">
                              <a:latin typeface="Cambria Math"/>
                            </a:rPr>
                            <m:t>=</m:t>
                          </m:r>
                          <m:r>
                            <a:rPr lang="en-US" sz="2200" b="0" i="1" smtClean="0">
                              <a:latin typeface="Cambria Math"/>
                            </a:rPr>
                            <m:t>25</m:t>
                          </m:r>
                          <m:r>
                            <a:rPr lang="en-US" sz="2200" b="0" i="1" smtClean="0">
                              <a:latin typeface="Cambria Math"/>
                            </a:rPr>
                            <m:t>.</m:t>
                          </m:r>
                          <m:r>
                            <a:rPr lang="en-US" sz="2200" b="0" i="1" smtClean="0">
                              <a:latin typeface="Cambria Math"/>
                            </a:rPr>
                            <m:t>6</m:t>
                          </m:r>
                        </m:e>
                      </m:nary>
                    </m:oMath>
                  </m:oMathPara>
                </a14:m>
                <a:endParaRPr lang="en-US" sz="2200" dirty="0" smtClean="0"/>
              </a:p>
              <a:p>
                <a:pPr marL="0" indent="0">
                  <a:buNone/>
                </a:pPr>
                <a:r>
                  <a:rPr lang="en-US" sz="2200" dirty="0" smtClean="0"/>
                  <a:t>Therefore for any  distribution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oMath>
                </a14:m>
                <a:r>
                  <a:rPr lang="en-US" sz="2200" dirty="0" smtClean="0"/>
                  <a:t> coincides with the variance of the distribution.</a:t>
                </a:r>
              </a:p>
              <a:p>
                <a:pPr marL="0" indent="0">
                  <a:buNone/>
                </a:pPr>
                <a:r>
                  <a:rPr lang="en-US" sz="2200" dirty="0" smtClean="0"/>
                  <a:t>Similarly,</a:t>
                </a:r>
                <a:r>
                  <a:rPr lang="en-US" sz="2200" dirty="0"/>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3</m:t>
                            </m:r>
                          </m:sup>
                        </m:sSup>
                        <m:r>
                          <a:rPr lang="en-US" sz="2200" b="0" i="1" smtClean="0">
                            <a:latin typeface="Cambria Math"/>
                          </a:rPr>
                          <m:t>=</m:t>
                        </m:r>
                        <m:f>
                          <m:fPr>
                            <m:ctrlPr>
                              <a:rPr lang="en-US" sz="2200" b="0" i="1" smtClean="0">
                                <a:latin typeface="Cambria Math"/>
                              </a:rPr>
                            </m:ctrlPr>
                          </m:fPr>
                          <m:num>
                            <m:r>
                              <a:rPr lang="en-US" sz="2200" b="0" i="1" smtClean="0">
                                <a:latin typeface="Cambria Math"/>
                              </a:rPr>
                              <m:t>486</m:t>
                            </m:r>
                          </m:num>
                          <m:den>
                            <m:r>
                              <a:rPr lang="en-US" sz="2200" b="0" i="1" smtClean="0">
                                <a:latin typeface="Cambria Math"/>
                              </a:rPr>
                              <m:t>5</m:t>
                            </m:r>
                          </m:den>
                        </m:f>
                        <m:r>
                          <a:rPr lang="en-US" sz="2200" b="0" i="1" smtClean="0">
                            <a:latin typeface="Cambria Math"/>
                          </a:rPr>
                          <m:t>=</m:t>
                        </m:r>
                        <m:r>
                          <a:rPr lang="en-US" sz="2200" b="0" i="1" smtClean="0">
                            <a:latin typeface="Cambria Math"/>
                          </a:rPr>
                          <m:t>97</m:t>
                        </m:r>
                        <m:r>
                          <a:rPr lang="en-US" sz="2200" b="0" i="1" smtClean="0">
                            <a:latin typeface="Cambria Math"/>
                          </a:rPr>
                          <m:t>.</m:t>
                        </m:r>
                        <m:r>
                          <a:rPr lang="en-US" sz="2200" b="0" i="1" smtClean="0">
                            <a:latin typeface="Cambria Math"/>
                          </a:rPr>
                          <m:t>2</m:t>
                        </m:r>
                      </m:e>
                    </m:nary>
                  </m:oMath>
                </a14:m>
                <a:endParaRPr lang="en-US" sz="2200" dirty="0" smtClean="0"/>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a:rPr>
                        </m:ctrlPr>
                      </m:fPr>
                      <m:num>
                        <m:r>
                          <a:rPr lang="en-US" sz="2200" i="1">
                            <a:latin typeface="Cambria Math"/>
                          </a:rPr>
                          <m:t>1</m:t>
                        </m:r>
                      </m:num>
                      <m:den>
                        <m:r>
                          <a:rPr lang="en-US" sz="2200" b="0" i="1" smtClean="0">
                            <a:latin typeface="Cambria Math"/>
                          </a:rPr>
                          <m:t>𝑛</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4</m:t>
                            </m:r>
                          </m:sup>
                        </m:sSup>
                        <m:r>
                          <a:rPr lang="en-US" sz="2200" b="0" i="1" smtClean="0">
                            <a:latin typeface="Cambria Math"/>
                          </a:rPr>
                          <m:t>=</m:t>
                        </m:r>
                        <m:f>
                          <m:fPr>
                            <m:ctrlPr>
                              <a:rPr lang="en-US" sz="2200" b="0" i="1" smtClean="0">
                                <a:latin typeface="Cambria Math"/>
                              </a:rPr>
                            </m:ctrlPr>
                          </m:fPr>
                          <m:num>
                            <m:r>
                              <a:rPr lang="en-US" sz="2200" b="0" i="1" smtClean="0">
                                <a:latin typeface="Cambria Math"/>
                              </a:rPr>
                              <m:t>7940</m:t>
                            </m:r>
                          </m:num>
                          <m:den>
                            <m:r>
                              <a:rPr lang="en-US" sz="2200" b="0" i="1" smtClean="0">
                                <a:latin typeface="Cambria Math"/>
                              </a:rPr>
                              <m:t>5</m:t>
                            </m:r>
                          </m:den>
                        </m:f>
                        <m:r>
                          <a:rPr lang="en-US" sz="2200" b="0" i="1" smtClean="0">
                            <a:latin typeface="Cambria Math"/>
                          </a:rPr>
                          <m:t>=</m:t>
                        </m:r>
                        <m:r>
                          <a:rPr lang="en-US" sz="2200" b="0" i="1" smtClean="0">
                            <a:latin typeface="Cambria Math"/>
                          </a:rPr>
                          <m:t>1588</m:t>
                        </m:r>
                      </m:e>
                    </m:nary>
                  </m:oMath>
                </a14:m>
                <a:r>
                  <a:rPr lang="en-US" sz="2200" b="1" dirty="0" smtClean="0"/>
                  <a:t/>
                </a: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078" b="-118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68F1B9D-0A33-42E3-9EC0-EB7B96400A4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495191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Now </a:t>
                </a:r>
                <a14:m>
                  <m:oMath xmlns:m="http://schemas.openxmlformats.org/officeDocument/2006/math">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𝑥</m:t>
                            </m:r>
                          </m:e>
                        </m:nary>
                      </m:num>
                      <m:den>
                        <m:r>
                          <a:rPr lang="en-US" sz="2200" b="0" i="1" smtClean="0">
                            <a:latin typeface="Cambria Math"/>
                          </a:rPr>
                          <m:t>𝑛</m:t>
                        </m:r>
                      </m:den>
                    </m:f>
                  </m:oMath>
                </a14:m>
                <a:r>
                  <a:rPr lang="en-US" sz="2200" dirty="0" smtClean="0"/>
                  <a:t>=</a:t>
                </a:r>
                <a14:m>
                  <m:oMath xmlns:m="http://schemas.openxmlformats.org/officeDocument/2006/math">
                    <m:f>
                      <m:fPr>
                        <m:ctrlPr>
                          <a:rPr lang="en-US" sz="2200" i="1" dirty="0" smtClean="0">
                            <a:latin typeface="Cambria Math"/>
                          </a:rPr>
                        </m:ctrlPr>
                      </m:fPr>
                      <m:num>
                        <m:r>
                          <a:rPr lang="en-US" sz="2200" b="0" i="1" dirty="0" smtClean="0">
                            <a:latin typeface="Cambria Math"/>
                          </a:rPr>
                          <m:t>45</m:t>
                        </m:r>
                      </m:num>
                      <m:den>
                        <m:r>
                          <a:rPr lang="en-US" sz="2200" b="0" i="1" dirty="0" smtClean="0">
                            <a:latin typeface="Cambria Math"/>
                          </a:rPr>
                          <m:t>5</m:t>
                        </m:r>
                      </m:den>
                    </m:f>
                  </m:oMath>
                </a14:m>
                <a:r>
                  <a:rPr lang="en-US" sz="2200" dirty="0" smtClean="0"/>
                  <a:t>=9</a:t>
                </a:r>
              </a:p>
              <a:p>
                <a:pPr marL="0" indent="0">
                  <a:buNone/>
                </a:pP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0" smtClean="0">
                        <a:latin typeface="Cambria Math"/>
                      </a:rPr>
                      <m:t>=</m:t>
                    </m:r>
                    <m:f>
                      <m:fPr>
                        <m:ctrlPr>
                          <a:rPr lang="en-US" sz="2200" b="0" i="1" smtClean="0">
                            <a:latin typeface="Cambria Math"/>
                          </a:rPr>
                        </m:ctrlPr>
                      </m:fPr>
                      <m:num>
                        <m:nary>
                          <m:naryPr>
                            <m:chr m:val="∑"/>
                            <m:subHide m:val="on"/>
                            <m:supHide m:val="on"/>
                            <m:ctrlPr>
                              <a:rPr lang="en-US" sz="2200" b="0" i="1" smtClean="0">
                                <a:latin typeface="Cambria Math"/>
                              </a:rPr>
                            </m:ctrlPr>
                          </m:naryPr>
                          <m:sub/>
                          <m:sup/>
                          <m:e>
                            <m:d>
                              <m:dPr>
                                <m:ctrlPr>
                                  <a:rPr lang="en-US" sz="2200" b="0" i="1" smtClean="0">
                                    <a:latin typeface="Cambria Math"/>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nary>
                      </m:num>
                      <m:den>
                        <m:r>
                          <a:rPr lang="en-US" sz="2200" b="0" i="1" smtClean="0">
                            <a:latin typeface="Cambria Math"/>
                          </a:rPr>
                          <m:t>𝑛</m:t>
                        </m:r>
                      </m:den>
                    </m:f>
                  </m:oMath>
                </a14:m>
                <a:r>
                  <a:rPr lang="en-US" sz="2200" dirty="0" smtClean="0"/>
                  <a:t>=</a:t>
                </a:r>
                <a14:m>
                  <m:oMath xmlns:m="http://schemas.openxmlformats.org/officeDocument/2006/math">
                    <m:f>
                      <m:fPr>
                        <m:ctrlPr>
                          <a:rPr lang="en-US" sz="2200" i="1" dirty="0" smtClean="0">
                            <a:latin typeface="Cambria Math"/>
                          </a:rPr>
                        </m:ctrlPr>
                      </m:fPr>
                      <m:num>
                        <m:r>
                          <a:rPr lang="en-US" sz="2200" b="0" i="1" dirty="0" smtClean="0">
                            <a:latin typeface="Cambria Math"/>
                          </a:rPr>
                          <m:t>0</m:t>
                        </m:r>
                      </m:num>
                      <m:den>
                        <m:r>
                          <a:rPr lang="en-US" sz="2200" b="0" i="1" dirty="0" smtClean="0">
                            <a:latin typeface="Cambria Math"/>
                          </a:rPr>
                          <m:t>5</m:t>
                        </m:r>
                      </m:den>
                    </m:f>
                  </m:oMath>
                </a14:m>
                <a:r>
                  <a:rPr lang="en-US" sz="2200" dirty="0" smtClean="0"/>
                  <a:t>=</a:t>
                </a:r>
                <a14:m>
                  <m:oMath xmlns:m="http://schemas.openxmlformats.org/officeDocument/2006/math">
                    <m:r>
                      <a:rPr lang="en-US" sz="2200" b="0" i="1" dirty="0" smtClean="0">
                        <a:latin typeface="Cambria Math"/>
                      </a:rPr>
                      <m:t>0</m:t>
                    </m:r>
                  </m:oMath>
                </a14:m>
                <a:r>
                  <a:rPr lang="en-US" sz="2200" dirty="0" smtClean="0"/>
                  <a:t>,</a:t>
                </a:r>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2</m:t>
                        </m:r>
                      </m:sub>
                    </m:sSub>
                    <m:r>
                      <a:rPr lang="en-US" sz="2200">
                        <a:latin typeface="Cambria Math"/>
                      </a:rPr>
                      <m:t>=</m:t>
                    </m:r>
                    <m:f>
                      <m:fPr>
                        <m:ctrlPr>
                          <a:rPr lang="en-US" sz="2200" i="1">
                            <a:latin typeface="Cambria Math"/>
                          </a:rPr>
                        </m:ctrlPr>
                      </m:fPr>
                      <m:num>
                        <m:nary>
                          <m:naryPr>
                            <m:chr m:val="∑"/>
                            <m:subHide m:val="on"/>
                            <m:supHide m:val="on"/>
                            <m:ctrlPr>
                              <a:rPr lang="en-US" sz="2200" i="1" smtClean="0">
                                <a:latin typeface="Cambria Math"/>
                              </a:rPr>
                            </m:ctrlPr>
                          </m:naryPr>
                          <m:sub/>
                          <m:sup/>
                          <m:e>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2</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a:rPr>
                        </m:ctrlPr>
                      </m:fPr>
                      <m:num>
                        <m:r>
                          <a:rPr lang="en-US" sz="2200" b="0" i="1" dirty="0" smtClean="0">
                            <a:latin typeface="Cambria Math"/>
                          </a:rPr>
                          <m:t>128</m:t>
                        </m:r>
                      </m:num>
                      <m:den>
                        <m:r>
                          <a:rPr lang="en-US" sz="2200" i="1" dirty="0">
                            <a:latin typeface="Cambria Math"/>
                          </a:rPr>
                          <m:t>5</m:t>
                        </m:r>
                      </m:den>
                    </m:f>
                  </m:oMath>
                </a14:m>
                <a:r>
                  <a:rPr lang="en-US" sz="2200" dirty="0"/>
                  <a:t>=</a:t>
                </a:r>
                <a14:m>
                  <m:oMath xmlns:m="http://schemas.openxmlformats.org/officeDocument/2006/math">
                    <m:r>
                      <a:rPr lang="en-US" sz="2200" b="0" i="1" dirty="0" smtClean="0">
                        <a:latin typeface="Cambria Math"/>
                      </a:rPr>
                      <m:t>25</m:t>
                    </m:r>
                    <m:r>
                      <a:rPr lang="en-US" sz="2200" b="0" i="1" dirty="0" smtClean="0">
                        <a:latin typeface="Cambria Math"/>
                      </a:rPr>
                      <m:t>.</m:t>
                    </m:r>
                    <m:r>
                      <a:rPr lang="en-US" sz="2200" b="0" i="1" dirty="0" smtClean="0">
                        <a:latin typeface="Cambria Math"/>
                      </a:rPr>
                      <m:t>6</m:t>
                    </m:r>
                  </m:oMath>
                </a14:m>
                <a:r>
                  <a:rPr lang="en-US" sz="2200" dirty="0" smtClean="0"/>
                  <a:t>,</a:t>
                </a:r>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3</m:t>
                        </m:r>
                      </m:sub>
                    </m:sSub>
                    <m:r>
                      <a:rPr lang="en-US" sz="2200">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sSup>
                              <m:sSupPr>
                                <m:ctrlPr>
                                  <a:rPr lang="en-US" sz="2200" i="1">
                                    <a:latin typeface="Cambria Math"/>
                                  </a:rPr>
                                </m:ctrlPr>
                              </m:sSupPr>
                              <m:e>
                                <m:d>
                                  <m:dPr>
                                    <m:ctrlPr>
                                      <a:rPr lang="en-US" sz="2200" i="1">
                                        <a:latin typeface="Cambria Math"/>
                                      </a:rPr>
                                    </m:ctrlPr>
                                  </m:dPr>
                                  <m:e>
                                    <m:r>
                                      <a:rPr lang="en-US" sz="2200" i="1">
                                        <a:latin typeface="Cambria Math"/>
                                      </a:rPr>
                                      <m:t>𝑥</m:t>
                                    </m:r>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3</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a:rPr>
                        </m:ctrlPr>
                      </m:fPr>
                      <m:num>
                        <m:r>
                          <a:rPr lang="en-US" sz="2200" b="0" i="1" dirty="0" smtClean="0">
                            <a:latin typeface="Cambria Math"/>
                          </a:rPr>
                          <m:t>486</m:t>
                        </m:r>
                      </m:num>
                      <m:den>
                        <m:r>
                          <a:rPr lang="en-US" sz="2200" i="1" dirty="0">
                            <a:latin typeface="Cambria Math"/>
                          </a:rPr>
                          <m:t>5</m:t>
                        </m:r>
                      </m:den>
                    </m:f>
                  </m:oMath>
                </a14:m>
                <a:r>
                  <a:rPr lang="en-US" sz="2200" dirty="0"/>
                  <a:t>=</a:t>
                </a:r>
                <a14:m>
                  <m:oMath xmlns:m="http://schemas.openxmlformats.org/officeDocument/2006/math">
                    <m:r>
                      <a:rPr lang="en-US" sz="2200" i="1" dirty="0" smtClean="0">
                        <a:latin typeface="Cambria Math"/>
                      </a:rPr>
                      <m:t>9</m:t>
                    </m:r>
                    <m:r>
                      <a:rPr lang="en-US" sz="2200" b="0" i="1" dirty="0" smtClean="0">
                        <a:latin typeface="Cambria Math"/>
                      </a:rPr>
                      <m:t>7</m:t>
                    </m:r>
                    <m:r>
                      <a:rPr lang="en-US" sz="2200" i="1" dirty="0">
                        <a:latin typeface="Cambria Math"/>
                      </a:rPr>
                      <m:t>.</m:t>
                    </m:r>
                  </m:oMath>
                </a14:m>
                <a:r>
                  <a:rPr lang="en-US" sz="2200" dirty="0" smtClean="0"/>
                  <a:t>2,</a:t>
                </a:r>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4</m:t>
                        </m:r>
                      </m:sub>
                    </m:sSub>
                    <m:r>
                      <a:rPr lang="en-US" sz="2200">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sSup>
                              <m:sSupPr>
                                <m:ctrlPr>
                                  <a:rPr lang="en-US" sz="2200" i="1">
                                    <a:latin typeface="Cambria Math"/>
                                  </a:rPr>
                                </m:ctrlPr>
                              </m:sSupPr>
                              <m:e>
                                <m:d>
                                  <m:dPr>
                                    <m:ctrlPr>
                                      <a:rPr lang="en-US" sz="2200" i="1">
                                        <a:latin typeface="Cambria Math"/>
                                      </a:rPr>
                                    </m:ctrlPr>
                                  </m:dPr>
                                  <m:e>
                                    <m:r>
                                      <a:rPr lang="en-US" sz="2200" i="1">
                                        <a:latin typeface="Cambria Math"/>
                                      </a:rPr>
                                      <m:t>𝑥</m:t>
                                    </m:r>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4</m:t>
                                </m:r>
                              </m:sup>
                            </m:sSup>
                          </m:e>
                        </m:nary>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a:rPr>
                        </m:ctrlPr>
                      </m:fPr>
                      <m:num>
                        <m:r>
                          <a:rPr lang="en-US" sz="2200" b="0" i="1" dirty="0" smtClean="0">
                            <a:latin typeface="Cambria Math"/>
                          </a:rPr>
                          <m:t>7940</m:t>
                        </m:r>
                      </m:num>
                      <m:den>
                        <m:r>
                          <a:rPr lang="en-US" sz="2200" i="1" dirty="0">
                            <a:latin typeface="Cambria Math"/>
                          </a:rPr>
                          <m:t>5</m:t>
                        </m:r>
                      </m:den>
                    </m:f>
                  </m:oMath>
                </a14:m>
                <a:r>
                  <a:rPr lang="en-US" sz="2200" dirty="0"/>
                  <a:t>=</a:t>
                </a:r>
                <a14:m>
                  <m:oMath xmlns:m="http://schemas.openxmlformats.org/officeDocument/2006/math">
                    <m:r>
                      <a:rPr lang="en-US" sz="2200" b="0" i="1" dirty="0" smtClean="0">
                        <a:latin typeface="Cambria Math"/>
                      </a:rPr>
                      <m:t>1588</m:t>
                    </m:r>
                  </m:oMath>
                </a14:m>
                <a:r>
                  <a:rPr lang="en-US" sz="2200" dirty="0"/>
                  <a:t>,</a:t>
                </a:r>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C7C173D-7C4A-4D8E-AD3D-05AD554392DD}"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4947997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smtClean="0"/>
                  <a:t>For any distribution,</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0</m:t>
                        </m:r>
                      </m:sub>
                    </m:sSub>
                    <m:r>
                      <a:rPr lang="en-US" sz="2200" b="0" i="1" smtClean="0">
                        <a:latin typeface="Cambria Math"/>
                      </a:rPr>
                      <m:t>=</m:t>
                    </m:r>
                    <m:r>
                      <a:rPr lang="en-US" sz="2200" b="0" i="1" smtClean="0">
                        <a:latin typeface="Cambria Math"/>
                      </a:rPr>
                      <m:t>1</m:t>
                    </m:r>
                  </m:oMath>
                </a14:m>
                <a:r>
                  <a:rPr lang="en-US" sz="2200" dirty="0" smtClean="0"/>
                  <a:t> for r=1</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e>
                          </m:nary>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d>
                            <m:dPr>
                              <m:begChr m:val="["/>
                              <m:endChr m:val="]"/>
                              <m:ctrlPr>
                                <a:rPr lang="en-US" sz="2200" i="1" smtClean="0">
                                  <a:latin typeface="Cambria Math"/>
                                </a:rPr>
                              </m:ctrlPr>
                            </m:dPr>
                            <m:e>
                              <m:f>
                                <m:fPr>
                                  <m:ctrlPr>
                                    <a:rPr lang="en-US" sz="220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𝑖</m:t>
                                      </m:r>
                                    </m:sub>
                                  </m:sSub>
                                </m:e>
                              </m:nary>
                            </m:e>
                          </m:d>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r>
                            <a:rPr lang="en-US" sz="2200" b="0" i="1" smtClean="0">
                              <a:latin typeface="Cambria Math"/>
                            </a:rPr>
                            <m:t>=</m:t>
                          </m:r>
                          <m:r>
                            <a:rPr lang="en-US" sz="2200" b="0" i="1" smtClean="0">
                              <a:latin typeface="Cambria Math"/>
                            </a:rPr>
                            <m:t>0</m:t>
                          </m:r>
                        </m:e>
                      </m:nary>
                    </m:oMath>
                  </m:oMathPara>
                </a14:m>
                <a:endParaRPr lang="en-US" sz="2200" dirty="0" smtClean="0"/>
              </a:p>
              <a:p>
                <a:pPr marL="0" indent="0">
                  <a:buNone/>
                </a:pPr>
                <a:r>
                  <a:rPr lang="en-US" sz="2200" dirty="0" smtClean="0"/>
                  <a:t>For any distribution,</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a14:m>
                <a:r>
                  <a:rPr lang="en-US" sz="2200" dirty="0" smtClean="0"/>
                  <a:t>, for r=2,</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2</m:t>
                              </m:r>
                            </m:sup>
                          </m:sSup>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𝑆</m:t>
                                  </m:r>
                                  <m:r>
                                    <a:rPr lang="en-US" sz="2200" b="0" i="1" smtClean="0">
                                      <a:latin typeface="Cambria Math"/>
                                    </a:rPr>
                                    <m:t>.</m:t>
                                  </m:r>
                                  <m:r>
                                    <a:rPr lang="en-US" sz="2200" b="0" i="1" smtClean="0">
                                      <a:latin typeface="Cambria Math"/>
                                    </a:rPr>
                                    <m:t>𝐷</m:t>
                                  </m:r>
                                </m:e>
                              </m:d>
                            </m:e>
                            <m:sup>
                              <m:r>
                                <a:rPr lang="en-US" sz="2200" b="0" i="1" smtClean="0">
                                  <a:latin typeface="Cambria Math"/>
                                </a:rPr>
                                <m:t>2</m:t>
                              </m:r>
                            </m:sup>
                          </m:sSup>
                          <m:r>
                            <a:rPr lang="en-US" sz="2200" b="0" i="1" smtClean="0">
                              <a:latin typeface="Cambria Math"/>
                            </a:rPr>
                            <m:t>=</m:t>
                          </m:r>
                          <m:r>
                            <a:rPr lang="en-US" sz="2200" b="0" i="1" smtClean="0">
                              <a:latin typeface="Cambria Math"/>
                            </a:rPr>
                            <m:t>𝑉𝑎𝑟𝑖𝑎𝑛𝑐𝑒</m:t>
                          </m:r>
                        </m:e>
                      </m:nary>
                    </m:oMath>
                  </m:oMathPara>
                </a14:m>
                <a:endParaRPr lang="en-US" sz="2200" dirty="0" smtClean="0"/>
              </a:p>
              <a:p>
                <a:pPr marL="0" indent="0">
                  <a:buNone/>
                </a:pPr>
                <a:r>
                  <a:rPr lang="en-US" sz="2200" dirty="0" smtClean="0"/>
                  <a:t>Therefore for any  distribution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oMath>
                </a14:m>
                <a:r>
                  <a:rPr lang="en-US" sz="2200" dirty="0" smtClean="0"/>
                  <a:t> coincides with the variance of the distribution.</a:t>
                </a:r>
              </a:p>
              <a:p>
                <a:pPr marL="0" indent="0">
                  <a:buNone/>
                </a:pPr>
                <a:r>
                  <a:rPr lang="en-US" sz="2200" dirty="0" smtClean="0"/>
                  <a:t>Similarly,</a:t>
                </a:r>
                <a:r>
                  <a:rPr lang="en-US" sz="2200" dirty="0"/>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3</m:t>
                            </m:r>
                          </m:sup>
                        </m:sSup>
                      </m:e>
                    </m:nary>
                  </m:oMath>
                </a14:m>
                <a:endParaRPr lang="en-US" sz="2200" dirty="0" smtClean="0"/>
              </a:p>
              <a:p>
                <a:pPr marL="0" indent="0">
                  <a:buNone/>
                </a:pP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4</m:t>
                            </m:r>
                          </m:sup>
                        </m:sSup>
                      </m:e>
                    </m:nary>
                  </m:oMath>
                </a14:m>
                <a:r>
                  <a:rPr lang="en-US" sz="2200" b="1" dirty="0" smtClean="0"/>
                  <a:t/>
                </a:r>
                <a:r>
                  <a:rPr lang="en-US" sz="2200" dirty="0" smtClean="0"/>
                  <a:t>and so on.</a:t>
                </a:r>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062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68F1B9D-0A33-42E3-9EC0-EB7B96400A4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819229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r>
                  <a:rPr lang="en-US" sz="2200" b="1" dirty="0" smtClean="0"/>
                  <a:t>Example</a:t>
                </a:r>
                <a:r>
                  <a:rPr lang="en-US" sz="2200" dirty="0" smtClean="0"/>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r>
                          <a:rPr lang="en-US" sz="2200" b="0" i="1" smtClean="0">
                            <a:latin typeface="Cambria Math"/>
                          </a:rPr>
                          <m:t>,</m:t>
                        </m:r>
                      </m:sub>
                    </m:sSub>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r>
                          <a:rPr lang="en-US" sz="2200" b="0" i="1" smtClean="0">
                            <a:latin typeface="Cambria Math"/>
                          </a:rPr>
                          <m:t>,</m:t>
                        </m:r>
                      </m:sub>
                    </m:sSub>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r>
                          <a:rPr lang="en-US" sz="2200" b="0" i="1" smtClean="0">
                            <a:latin typeface="Cambria Math"/>
                          </a:rPr>
                          <m:t>,</m:t>
                        </m:r>
                      </m:sub>
                    </m:sSub>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4</m:t>
                        </m:r>
                        <m:r>
                          <a:rPr lang="en-US" sz="2200" b="0" i="1" smtClean="0">
                            <a:latin typeface="Cambria Math"/>
                          </a:rPr>
                          <m:t> </m:t>
                        </m:r>
                      </m:sub>
                    </m:sSub>
                  </m:oMath>
                </a14:m>
                <a:r>
                  <a:rPr lang="en-US" sz="2200" dirty="0" smtClean="0"/>
                  <a:t>for the following frequency distribution.</a:t>
                </a:r>
              </a:p>
              <a:p>
                <a:endParaRPr lang="en-US" sz="2200" dirty="0" smtClean="0"/>
              </a:p>
              <a:p>
                <a:endParaRPr lang="en-US" sz="2200" dirty="0"/>
              </a:p>
              <a:p>
                <a:endParaRPr lang="en-US" sz="2200" dirty="0" smtClean="0"/>
              </a:p>
              <a:p>
                <a:endParaRPr lang="en-US" sz="2200" dirty="0"/>
              </a:p>
              <a:p>
                <a:r>
                  <a:rPr lang="en-US" sz="2200" b="1" dirty="0" smtClean="0"/>
                  <a:t>Sol. Calculation of Moments</a:t>
                </a:r>
              </a:p>
              <a:p>
                <a:endParaRPr lang="en-US" sz="22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89" t="-6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9E2B5F9-F1CF-4538-9F4B-FF6FA9380460}"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xmlns="" val="3887615951"/>
              </p:ext>
            </p:extLst>
          </p:nvPr>
        </p:nvGraphicFramePr>
        <p:xfrm>
          <a:off x="1066800" y="1676400"/>
          <a:ext cx="6095999" cy="1010920"/>
        </p:xfrm>
        <a:graphic>
          <a:graphicData uri="http://schemas.openxmlformats.org/drawingml/2006/table">
            <a:tbl>
              <a:tblPr firstRow="1" bandRow="1">
                <a:tableStyleId>{5C22544A-7EE6-4342-B048-85BDC9FD1C3A}</a:tableStyleId>
              </a:tblPr>
              <a:tblGrid>
                <a:gridCol w="1066800"/>
                <a:gridCol w="674914"/>
                <a:gridCol w="870857"/>
                <a:gridCol w="870857"/>
                <a:gridCol w="870857"/>
                <a:gridCol w="870857"/>
                <a:gridCol w="870857"/>
              </a:tblGrid>
              <a:tr h="370840">
                <a:tc>
                  <a:txBody>
                    <a:bodyPr/>
                    <a:lstStyle/>
                    <a:p>
                      <a:r>
                        <a:rPr lang="en-US" dirty="0" smtClean="0"/>
                        <a:t>Marks</a:t>
                      </a:r>
                      <a:endParaRPr lang="en-US" dirty="0"/>
                    </a:p>
                  </a:txBody>
                  <a:tcPr/>
                </a:tc>
                <a:tc>
                  <a:txBody>
                    <a:bodyPr/>
                    <a:lstStyle/>
                    <a:p>
                      <a:r>
                        <a:rPr lang="en-US" dirty="0" smtClean="0"/>
                        <a:t>5-15</a:t>
                      </a:r>
                      <a:endParaRPr lang="en-US" dirty="0"/>
                    </a:p>
                  </a:txBody>
                  <a:tcPr/>
                </a:tc>
                <a:tc>
                  <a:txBody>
                    <a:bodyPr/>
                    <a:lstStyle/>
                    <a:p>
                      <a:r>
                        <a:rPr lang="en-US" dirty="0" smtClean="0"/>
                        <a:t>15-25</a:t>
                      </a:r>
                      <a:endParaRPr lang="en-US" dirty="0"/>
                    </a:p>
                  </a:txBody>
                  <a:tcPr/>
                </a:tc>
                <a:tc>
                  <a:txBody>
                    <a:bodyPr/>
                    <a:lstStyle/>
                    <a:p>
                      <a:r>
                        <a:rPr lang="en-US" dirty="0" smtClean="0"/>
                        <a:t>25-35</a:t>
                      </a:r>
                      <a:endParaRPr lang="en-US" dirty="0"/>
                    </a:p>
                  </a:txBody>
                  <a:tcPr/>
                </a:tc>
                <a:tc>
                  <a:txBody>
                    <a:bodyPr/>
                    <a:lstStyle/>
                    <a:p>
                      <a:r>
                        <a:rPr lang="en-US" dirty="0" smtClean="0"/>
                        <a:t>35-45</a:t>
                      </a:r>
                      <a:endParaRPr lang="en-US" dirty="0"/>
                    </a:p>
                  </a:txBody>
                  <a:tcPr/>
                </a:tc>
                <a:tc>
                  <a:txBody>
                    <a:bodyPr/>
                    <a:lstStyle/>
                    <a:p>
                      <a:r>
                        <a:rPr lang="en-US" dirty="0" smtClean="0"/>
                        <a:t>45-55</a:t>
                      </a:r>
                      <a:endParaRPr lang="en-US" dirty="0"/>
                    </a:p>
                  </a:txBody>
                  <a:tcPr/>
                </a:tc>
                <a:tc>
                  <a:txBody>
                    <a:bodyPr/>
                    <a:lstStyle/>
                    <a:p>
                      <a:r>
                        <a:rPr lang="en-US" dirty="0" smtClean="0"/>
                        <a:t>55-65</a:t>
                      </a:r>
                      <a:endParaRPr lang="en-US" dirty="0"/>
                    </a:p>
                  </a:txBody>
                  <a:tcPr/>
                </a:tc>
              </a:tr>
              <a:tr h="370840">
                <a:tc>
                  <a:txBody>
                    <a:bodyPr/>
                    <a:lstStyle/>
                    <a:p>
                      <a:r>
                        <a:rPr lang="en-US" dirty="0" err="1" smtClean="0"/>
                        <a:t>No.of</a:t>
                      </a:r>
                      <a:r>
                        <a:rPr lang="en-US" dirty="0" smtClean="0"/>
                        <a:t> students</a:t>
                      </a:r>
                      <a:endParaRPr lang="en-US" dirty="0"/>
                    </a:p>
                  </a:txBody>
                  <a:tcPr/>
                </a:tc>
                <a:tc>
                  <a:txBody>
                    <a:bodyPr/>
                    <a:lstStyle/>
                    <a:p>
                      <a:r>
                        <a:rPr lang="en-US" dirty="0" smtClean="0"/>
                        <a:t>10</a:t>
                      </a:r>
                      <a:endParaRPr lang="en-US" dirty="0"/>
                    </a:p>
                  </a:txBody>
                  <a:tcPr/>
                </a:tc>
                <a:tc>
                  <a:txBody>
                    <a:bodyPr/>
                    <a:lstStyle/>
                    <a:p>
                      <a:r>
                        <a:rPr lang="en-US" dirty="0" smtClean="0"/>
                        <a:t>20</a:t>
                      </a:r>
                      <a:endParaRPr lang="en-US" dirty="0"/>
                    </a:p>
                  </a:txBody>
                  <a:tcPr/>
                </a:tc>
                <a:tc>
                  <a:txBody>
                    <a:bodyPr/>
                    <a:lstStyle/>
                    <a:p>
                      <a:r>
                        <a:rPr lang="en-US" dirty="0" smtClean="0"/>
                        <a:t>25</a:t>
                      </a:r>
                      <a:endParaRPr lang="en-US" dirty="0"/>
                    </a:p>
                  </a:txBody>
                  <a:tcPr/>
                </a:tc>
                <a:tc>
                  <a:txBody>
                    <a:bodyPr/>
                    <a:lstStyle/>
                    <a:p>
                      <a:r>
                        <a:rPr lang="en-US" dirty="0" smtClean="0"/>
                        <a:t>20</a:t>
                      </a:r>
                      <a:endParaRPr lang="en-US" dirty="0"/>
                    </a:p>
                  </a:txBody>
                  <a:tcPr/>
                </a:tc>
                <a:tc>
                  <a:txBody>
                    <a:bodyPr/>
                    <a:lstStyle/>
                    <a:p>
                      <a:r>
                        <a:rPr lang="en-US" dirty="0" smtClean="0"/>
                        <a:t>15</a:t>
                      </a:r>
                      <a:endParaRPr lang="en-US" dirty="0"/>
                    </a:p>
                  </a:txBody>
                  <a:tcPr/>
                </a:tc>
                <a:tc>
                  <a:txBody>
                    <a:bodyPr/>
                    <a:lstStyle/>
                    <a:p>
                      <a:r>
                        <a:rPr lang="en-US" dirty="0" smtClean="0"/>
                        <a:t>10</a:t>
                      </a:r>
                      <a:endParaRPr lang="en-US" dirty="0"/>
                    </a:p>
                  </a:txBody>
                  <a:tcPr/>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1179693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2" name="Content Placeholder 1"/>
              <p:cNvGraphicFramePr>
                <a:graphicFrameLocks noGrp="1"/>
              </p:cNvGraphicFramePr>
              <p:nvPr>
                <p:ph idx="1"/>
                <p:extLst>
                  <p:ext uri="{D42A27DB-BD31-4B8C-83A1-F6EECF244321}">
                    <p14:modId xmlns:p14="http://schemas.microsoft.com/office/powerpoint/2010/main" val="209973020"/>
                  </p:ext>
                </p:extLst>
              </p:nvPr>
            </p:nvGraphicFramePr>
            <p:xfrm>
              <a:off x="228600" y="804637"/>
              <a:ext cx="8763000" cy="4783520"/>
            </p:xfrm>
            <a:graphic>
              <a:graphicData uri="http://schemas.openxmlformats.org/drawingml/2006/table">
                <a:tbl>
                  <a:tblPr firstRow="1" bandRow="1">
                    <a:tableStyleId>{5C22544A-7EE6-4342-B048-85BDC9FD1C3A}</a:tableStyleId>
                  </a:tblPr>
                  <a:tblGrid>
                    <a:gridCol w="762000"/>
                    <a:gridCol w="914400"/>
                    <a:gridCol w="762000"/>
                    <a:gridCol w="609600"/>
                    <a:gridCol w="838200"/>
                    <a:gridCol w="1219200"/>
                    <a:gridCol w="1295400"/>
                    <a:gridCol w="1143000"/>
                    <a:gridCol w="1219200"/>
                  </a:tblGrid>
                  <a:tr h="370840">
                    <a:tc>
                      <a:txBody>
                        <a:bodyPr/>
                        <a:lstStyle/>
                        <a:p>
                          <a:r>
                            <a:rPr lang="en-US" dirty="0" smtClean="0"/>
                            <a:t>Marks</a:t>
                          </a:r>
                          <a:endParaRPr lang="en-US" dirty="0"/>
                        </a:p>
                      </a:txBody>
                      <a:tcPr/>
                    </a:tc>
                    <a:tc>
                      <a:txBody>
                        <a:bodyPr/>
                        <a:lstStyle/>
                        <a:p>
                          <a:r>
                            <a:rPr lang="en-US" dirty="0" smtClean="0"/>
                            <a:t>No.of Students(</a:t>
                          </a:r>
                          <a14:m>
                            <m:oMath xmlns:m="http://schemas.openxmlformats.org/officeDocument/2006/math">
                              <m:r>
                                <a:rPr lang="en-US" b="1" i="1" smtClean="0">
                                  <a:latin typeface="Cambria Math"/>
                                </a:rPr>
                                <m:t>𝒇</m:t>
                              </m:r>
                              <m:r>
                                <a:rPr lang="en-US" b="1" i="1" smtClean="0">
                                  <a:latin typeface="Cambria Math"/>
                                </a:rPr>
                                <m:t>)</m:t>
                              </m:r>
                            </m:oMath>
                          </a14:m>
                          <a:endParaRPr lang="en-US" dirty="0"/>
                        </a:p>
                      </a:txBody>
                      <a:tcPr/>
                    </a:tc>
                    <a:tc>
                      <a:txBody>
                        <a:bodyPr/>
                        <a:lstStyle/>
                        <a:p>
                          <a:r>
                            <a:rPr lang="en-US" dirty="0" smtClean="0"/>
                            <a:t>Mid-Point</a:t>
                          </a:r>
                        </a:p>
                        <a:p>
                          <a:pPr/>
                          <a14:m>
                            <m:oMathPara xmlns:m="http://schemas.openxmlformats.org/officeDocument/2006/math">
                              <m:oMathParaPr>
                                <m:jc m:val="centerGroup"/>
                              </m:oMathParaPr>
                              <m:oMath xmlns:m="http://schemas.openxmlformats.org/officeDocument/2006/math">
                                <m:r>
                                  <a:rPr lang="en-US" b="1" i="1" smtClean="0">
                                    <a:latin typeface="Cambria Math"/>
                                  </a:rPr>
                                  <m:t>(</m:t>
                                </m:r>
                                <m:r>
                                  <a:rPr lang="en-US" b="1" i="1" smtClean="0">
                                    <a:latin typeface="Cambria Math"/>
                                  </a:rPr>
                                  <m:t>𝒙</m:t>
                                </m:r>
                                <m:r>
                                  <a:rPr lang="en-US" b="1" i="1" smtClean="0">
                                    <a:latin typeface="Cambria Math"/>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r>
                                  <a:rPr lang="en-US" b="1" i="1" smtClean="0">
                                    <a:latin typeface="Cambria Math"/>
                                  </a:rPr>
                                  <m:t>=</m:t>
                                </m:r>
                                <m:r>
                                  <a:rPr lang="en-US" b="1" i="1" smtClean="0">
                                    <a:latin typeface="Cambria Math"/>
                                  </a:rPr>
                                  <m:t>𝒙</m:t>
                                </m:r>
                                <m:r>
                                  <a:rPr lang="en-US" b="1" i="1" smtClean="0">
                                    <a:latin typeface="Cambria Math"/>
                                  </a:rPr>
                                  <m:t>−</m:t>
                                </m:r>
                                <m:r>
                                  <a:rPr lang="en-US" b="1" i="1" smtClean="0">
                                    <a:latin typeface="Cambria Math"/>
                                  </a:rPr>
                                  <m:t>𝟑𝟒</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oMath>
                            </m:oMathPara>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𝟐</m:t>
                                    </m:r>
                                  </m:sup>
                                </m:sSup>
                              </m:oMath>
                            </m:oMathPara>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𝟑</m:t>
                                    </m:r>
                                  </m:sup>
                                </m:sSup>
                              </m:oMath>
                            </m:oMathPara>
                          </a14:m>
                          <a:endParaRPr lang="en-US" dirty="0"/>
                        </a:p>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𝟒</m:t>
                                    </m:r>
                                  </m:sup>
                                </m:sSup>
                              </m:oMath>
                            </m:oMathPara>
                          </a14:m>
                          <a:endParaRPr lang="en-US" dirty="0"/>
                        </a:p>
                      </a:txBody>
                      <a:tcPr/>
                    </a:tc>
                  </a:tr>
                  <a:tr h="656400">
                    <a:tc>
                      <a:txBody>
                        <a:bodyPr/>
                        <a:lstStyle/>
                        <a:p>
                          <a:r>
                            <a:rPr lang="en-US" dirty="0" smtClean="0"/>
                            <a:t>5-15</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-24</a:t>
                          </a:r>
                          <a:endParaRPr lang="en-US" dirty="0"/>
                        </a:p>
                      </a:txBody>
                      <a:tcPr/>
                    </a:tc>
                    <a:tc>
                      <a:txBody>
                        <a:bodyPr/>
                        <a:lstStyle/>
                        <a:p>
                          <a:r>
                            <a:rPr lang="en-US" dirty="0" smtClean="0"/>
                            <a:t>-240</a:t>
                          </a:r>
                          <a:endParaRPr lang="en-US" dirty="0"/>
                        </a:p>
                      </a:txBody>
                      <a:tcPr/>
                    </a:tc>
                    <a:tc>
                      <a:txBody>
                        <a:bodyPr/>
                        <a:lstStyle/>
                        <a:p>
                          <a:r>
                            <a:rPr lang="en-US" dirty="0" smtClean="0"/>
                            <a:t>5760</a:t>
                          </a:r>
                          <a:endParaRPr lang="en-US" dirty="0"/>
                        </a:p>
                      </a:txBody>
                      <a:tcPr/>
                    </a:tc>
                    <a:tc>
                      <a:txBody>
                        <a:bodyPr/>
                        <a:lstStyle/>
                        <a:p>
                          <a:r>
                            <a:rPr lang="en-US" dirty="0" smtClean="0"/>
                            <a:t>-138240</a:t>
                          </a:r>
                          <a:endParaRPr lang="en-US" dirty="0"/>
                        </a:p>
                      </a:txBody>
                      <a:tcPr/>
                    </a:tc>
                    <a:tc>
                      <a:txBody>
                        <a:bodyPr/>
                        <a:lstStyle/>
                        <a:p>
                          <a:r>
                            <a:rPr lang="en-US" dirty="0" smtClean="0"/>
                            <a:t>3317760</a:t>
                          </a:r>
                          <a:endParaRPr lang="en-US" dirty="0"/>
                        </a:p>
                      </a:txBody>
                      <a:tcPr/>
                    </a:tc>
                  </a:tr>
                  <a:tr h="808800">
                    <a:tc>
                      <a:txBody>
                        <a:bodyPr/>
                        <a:lstStyle/>
                        <a:p>
                          <a:r>
                            <a:rPr lang="en-US" dirty="0" smtClean="0"/>
                            <a:t>15-25</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400</a:t>
                          </a:r>
                          <a:endParaRPr lang="en-US" dirty="0"/>
                        </a:p>
                      </a:txBody>
                      <a:tcPr/>
                    </a:tc>
                    <a:tc>
                      <a:txBody>
                        <a:bodyPr/>
                        <a:lstStyle/>
                        <a:p>
                          <a:r>
                            <a:rPr lang="en-US" dirty="0" smtClean="0"/>
                            <a:t>-14</a:t>
                          </a:r>
                          <a:endParaRPr lang="en-US" dirty="0"/>
                        </a:p>
                      </a:txBody>
                      <a:tcPr/>
                    </a:tc>
                    <a:tc>
                      <a:txBody>
                        <a:bodyPr/>
                        <a:lstStyle/>
                        <a:p>
                          <a:r>
                            <a:rPr lang="en-US" dirty="0" smtClean="0"/>
                            <a:t>-280</a:t>
                          </a:r>
                          <a:endParaRPr lang="en-US" dirty="0"/>
                        </a:p>
                      </a:txBody>
                      <a:tcPr/>
                    </a:tc>
                    <a:tc>
                      <a:txBody>
                        <a:bodyPr/>
                        <a:lstStyle/>
                        <a:p>
                          <a:r>
                            <a:rPr lang="en-US" dirty="0" smtClean="0"/>
                            <a:t>3920</a:t>
                          </a:r>
                          <a:endParaRPr lang="en-US" dirty="0"/>
                        </a:p>
                      </a:txBody>
                      <a:tcPr/>
                    </a:tc>
                    <a:tc>
                      <a:txBody>
                        <a:bodyPr/>
                        <a:lstStyle/>
                        <a:p>
                          <a:r>
                            <a:rPr lang="en-US" dirty="0" smtClean="0"/>
                            <a:t>-54880</a:t>
                          </a:r>
                          <a:endParaRPr lang="en-US" dirty="0"/>
                        </a:p>
                      </a:txBody>
                      <a:tcPr/>
                    </a:tc>
                    <a:tc>
                      <a:txBody>
                        <a:bodyPr/>
                        <a:lstStyle/>
                        <a:p>
                          <a:r>
                            <a:rPr lang="en-US" dirty="0" smtClean="0"/>
                            <a:t>768320</a:t>
                          </a:r>
                          <a:endParaRPr lang="en-US" dirty="0"/>
                        </a:p>
                      </a:txBody>
                      <a:tcPr/>
                    </a:tc>
                  </a:tr>
                  <a:tr h="370840">
                    <a:tc>
                      <a:txBody>
                        <a:bodyPr/>
                        <a:lstStyle/>
                        <a:p>
                          <a:r>
                            <a:rPr lang="en-US" dirty="0" smtClean="0"/>
                            <a:t>25-35</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c>
                      <a:txBody>
                        <a:bodyPr/>
                        <a:lstStyle/>
                        <a:p>
                          <a:r>
                            <a:rPr lang="en-US" dirty="0" smtClean="0"/>
                            <a:t>750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tc>
                    <a:tc>
                      <a:txBody>
                        <a:bodyPr/>
                        <a:lstStyle/>
                        <a:p>
                          <a:r>
                            <a:rPr lang="en-US" dirty="0" smtClean="0"/>
                            <a:t>400</a:t>
                          </a:r>
                          <a:endParaRPr lang="en-US" dirty="0"/>
                        </a:p>
                      </a:txBody>
                      <a:tcPr/>
                    </a:tc>
                    <a:tc>
                      <a:txBody>
                        <a:bodyPr/>
                        <a:lstStyle/>
                        <a:p>
                          <a:r>
                            <a:rPr lang="en-US" dirty="0" smtClean="0"/>
                            <a:t>-1600</a:t>
                          </a:r>
                          <a:endParaRPr lang="en-US" dirty="0"/>
                        </a:p>
                      </a:txBody>
                      <a:tcPr/>
                    </a:tc>
                    <a:tc>
                      <a:txBody>
                        <a:bodyPr/>
                        <a:lstStyle/>
                        <a:p>
                          <a:r>
                            <a:rPr lang="en-US" dirty="0" smtClean="0"/>
                            <a:t>6400</a:t>
                          </a:r>
                          <a:endParaRPr lang="en-US" dirty="0"/>
                        </a:p>
                      </a:txBody>
                      <a:tcPr/>
                    </a:tc>
                  </a:tr>
                  <a:tr h="370840">
                    <a:tc>
                      <a:txBody>
                        <a:bodyPr/>
                        <a:lstStyle/>
                        <a:p>
                          <a:r>
                            <a:rPr lang="en-US" dirty="0" smtClean="0"/>
                            <a:t>35-45</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800</a:t>
                          </a:r>
                          <a:endParaRPr lang="en-US" dirty="0"/>
                        </a:p>
                      </a:txBody>
                      <a:tcPr/>
                    </a:tc>
                    <a:tc>
                      <a:txBody>
                        <a:bodyPr/>
                        <a:lstStyle/>
                        <a:p>
                          <a:r>
                            <a:rPr lang="en-US" dirty="0" smtClean="0"/>
                            <a:t>6</a:t>
                          </a:r>
                          <a:endParaRPr lang="en-US" dirty="0"/>
                        </a:p>
                      </a:txBody>
                      <a:tcPr/>
                    </a:tc>
                    <a:tc>
                      <a:txBody>
                        <a:bodyPr/>
                        <a:lstStyle/>
                        <a:p>
                          <a:r>
                            <a:rPr lang="en-US" dirty="0" smtClean="0"/>
                            <a:t>120</a:t>
                          </a:r>
                          <a:endParaRPr lang="en-US" dirty="0"/>
                        </a:p>
                      </a:txBody>
                      <a:tcPr/>
                    </a:tc>
                    <a:tc>
                      <a:txBody>
                        <a:bodyPr/>
                        <a:lstStyle/>
                        <a:p>
                          <a:r>
                            <a:rPr lang="en-US" dirty="0" smtClean="0"/>
                            <a:t>720</a:t>
                          </a:r>
                          <a:endParaRPr lang="en-US" dirty="0"/>
                        </a:p>
                      </a:txBody>
                      <a:tcPr/>
                    </a:tc>
                    <a:tc>
                      <a:txBody>
                        <a:bodyPr/>
                        <a:lstStyle/>
                        <a:p>
                          <a:r>
                            <a:rPr lang="en-US" dirty="0" smtClean="0"/>
                            <a:t>4320</a:t>
                          </a:r>
                          <a:endParaRPr lang="en-US" dirty="0"/>
                        </a:p>
                      </a:txBody>
                      <a:tcPr/>
                    </a:tc>
                    <a:tc>
                      <a:txBody>
                        <a:bodyPr/>
                        <a:lstStyle/>
                        <a:p>
                          <a:r>
                            <a:rPr lang="en-US" dirty="0" smtClean="0"/>
                            <a:t>25920</a:t>
                          </a:r>
                          <a:endParaRPr lang="en-US" dirty="0"/>
                        </a:p>
                      </a:txBody>
                      <a:tcPr/>
                    </a:tc>
                  </a:tr>
                  <a:tr h="370840">
                    <a:tc>
                      <a:txBody>
                        <a:bodyPr/>
                        <a:lstStyle/>
                        <a:p>
                          <a:r>
                            <a:rPr lang="en-US" dirty="0" smtClean="0"/>
                            <a:t>45-55</a:t>
                          </a:r>
                          <a:endParaRPr lang="en-US" dirty="0"/>
                        </a:p>
                      </a:txBody>
                      <a:tcPr/>
                    </a:tc>
                    <a:tc>
                      <a:txBody>
                        <a:bodyPr/>
                        <a:lstStyle/>
                        <a:p>
                          <a:r>
                            <a:rPr lang="en-US" dirty="0" smtClean="0"/>
                            <a:t>15</a:t>
                          </a:r>
                          <a:endParaRPr lang="en-US" dirty="0"/>
                        </a:p>
                      </a:txBody>
                      <a:tcPr/>
                    </a:tc>
                    <a:tc>
                      <a:txBody>
                        <a:bodyPr/>
                        <a:lstStyle/>
                        <a:p>
                          <a:r>
                            <a:rPr lang="en-US" dirty="0" smtClean="0"/>
                            <a:t>50</a:t>
                          </a:r>
                          <a:endParaRPr lang="en-US" dirty="0"/>
                        </a:p>
                      </a:txBody>
                      <a:tcPr/>
                    </a:tc>
                    <a:tc>
                      <a:txBody>
                        <a:bodyPr/>
                        <a:lstStyle/>
                        <a:p>
                          <a:r>
                            <a:rPr lang="en-US" dirty="0" smtClean="0"/>
                            <a:t>750</a:t>
                          </a:r>
                          <a:endParaRPr lang="en-US" dirty="0"/>
                        </a:p>
                      </a:txBody>
                      <a:tcPr/>
                    </a:tc>
                    <a:tc>
                      <a:txBody>
                        <a:bodyPr/>
                        <a:lstStyle/>
                        <a:p>
                          <a:r>
                            <a:rPr lang="en-US" dirty="0" smtClean="0"/>
                            <a:t>16</a:t>
                          </a:r>
                          <a:endParaRPr lang="en-US" dirty="0"/>
                        </a:p>
                      </a:txBody>
                      <a:tcPr/>
                    </a:tc>
                    <a:tc>
                      <a:txBody>
                        <a:bodyPr/>
                        <a:lstStyle/>
                        <a:p>
                          <a:r>
                            <a:rPr lang="en-US" dirty="0" smtClean="0"/>
                            <a:t>240</a:t>
                          </a:r>
                          <a:endParaRPr lang="en-US" dirty="0"/>
                        </a:p>
                      </a:txBody>
                      <a:tcPr/>
                    </a:tc>
                    <a:tc>
                      <a:txBody>
                        <a:bodyPr/>
                        <a:lstStyle/>
                        <a:p>
                          <a:r>
                            <a:rPr lang="en-US" dirty="0" smtClean="0"/>
                            <a:t>3840</a:t>
                          </a:r>
                          <a:endParaRPr lang="en-US" dirty="0"/>
                        </a:p>
                      </a:txBody>
                      <a:tcPr/>
                    </a:tc>
                    <a:tc>
                      <a:txBody>
                        <a:bodyPr/>
                        <a:lstStyle/>
                        <a:p>
                          <a:r>
                            <a:rPr lang="en-US" dirty="0" smtClean="0"/>
                            <a:t>61440</a:t>
                          </a:r>
                          <a:endParaRPr lang="en-US" dirty="0"/>
                        </a:p>
                      </a:txBody>
                      <a:tcPr/>
                    </a:tc>
                    <a:tc>
                      <a:txBody>
                        <a:bodyPr/>
                        <a:lstStyle/>
                        <a:p>
                          <a:r>
                            <a:rPr lang="en-US" dirty="0" smtClean="0"/>
                            <a:t>983040</a:t>
                          </a:r>
                          <a:endParaRPr lang="en-US" dirty="0"/>
                        </a:p>
                      </a:txBody>
                      <a:tcPr/>
                    </a:tc>
                  </a:tr>
                  <a:tr h="370840">
                    <a:tc>
                      <a:txBody>
                        <a:bodyPr/>
                        <a:lstStyle/>
                        <a:p>
                          <a:r>
                            <a:rPr lang="en-US" dirty="0" smtClean="0"/>
                            <a:t>55-65</a:t>
                          </a:r>
                          <a:endParaRPr lang="en-US" dirty="0"/>
                        </a:p>
                      </a:txBody>
                      <a:tcPr/>
                    </a:tc>
                    <a:tc>
                      <a:txBody>
                        <a:bodyPr/>
                        <a:lstStyle/>
                        <a:p>
                          <a:r>
                            <a:rPr lang="en-US" dirty="0" smtClean="0"/>
                            <a:t>10</a:t>
                          </a:r>
                          <a:endParaRPr lang="en-US" dirty="0"/>
                        </a:p>
                      </a:txBody>
                      <a:tcPr/>
                    </a:tc>
                    <a:tc>
                      <a:txBody>
                        <a:bodyPr/>
                        <a:lstStyle/>
                        <a:p>
                          <a:r>
                            <a:rPr lang="en-US" dirty="0" smtClean="0"/>
                            <a:t>60</a:t>
                          </a:r>
                          <a:endParaRPr lang="en-US" dirty="0"/>
                        </a:p>
                      </a:txBody>
                      <a:tcPr/>
                    </a:tc>
                    <a:tc>
                      <a:txBody>
                        <a:bodyPr/>
                        <a:lstStyle/>
                        <a:p>
                          <a:r>
                            <a:rPr lang="en-US" dirty="0" smtClean="0"/>
                            <a:t>600</a:t>
                          </a:r>
                          <a:endParaRPr lang="en-US" dirty="0"/>
                        </a:p>
                      </a:txBody>
                      <a:tcPr/>
                    </a:tc>
                    <a:tc>
                      <a:txBody>
                        <a:bodyPr/>
                        <a:lstStyle/>
                        <a:p>
                          <a:r>
                            <a:rPr lang="en-US" dirty="0" smtClean="0"/>
                            <a:t>26</a:t>
                          </a:r>
                          <a:endParaRPr lang="en-US" dirty="0"/>
                        </a:p>
                      </a:txBody>
                      <a:tcPr/>
                    </a:tc>
                    <a:tc>
                      <a:txBody>
                        <a:bodyPr/>
                        <a:lstStyle/>
                        <a:p>
                          <a:r>
                            <a:rPr lang="en-US" dirty="0" smtClean="0"/>
                            <a:t>260</a:t>
                          </a:r>
                          <a:endParaRPr lang="en-US" dirty="0"/>
                        </a:p>
                      </a:txBody>
                      <a:tcPr/>
                    </a:tc>
                    <a:tc>
                      <a:txBody>
                        <a:bodyPr/>
                        <a:lstStyle/>
                        <a:p>
                          <a:r>
                            <a:rPr lang="en-US" dirty="0" smtClean="0"/>
                            <a:t>6760</a:t>
                          </a:r>
                          <a:endParaRPr lang="en-US" dirty="0"/>
                        </a:p>
                      </a:txBody>
                      <a:tcPr/>
                    </a:tc>
                    <a:tc>
                      <a:txBody>
                        <a:bodyPr/>
                        <a:lstStyle/>
                        <a:p>
                          <a:r>
                            <a:rPr lang="en-US" dirty="0" smtClean="0"/>
                            <a:t>175760</a:t>
                          </a:r>
                          <a:endParaRPr lang="en-US" dirty="0"/>
                        </a:p>
                      </a:txBody>
                      <a:tcPr/>
                    </a:tc>
                    <a:tc>
                      <a:txBody>
                        <a:bodyPr/>
                        <a:lstStyle/>
                        <a:p>
                          <a:r>
                            <a:rPr lang="en-US" dirty="0" smtClean="0"/>
                            <a:t>4569760</a:t>
                          </a:r>
                          <a:endParaRPr lang="en-US" dirty="0"/>
                        </a:p>
                      </a:txBody>
                      <a:tcPr/>
                    </a:tc>
                  </a:tr>
                  <a:tr h="818597">
                    <a:tc>
                      <a:txBody>
                        <a:bodyPr/>
                        <a:lstStyle/>
                        <a:p>
                          <a:endParaRPr lang="en-US"/>
                        </a:p>
                      </a:txBody>
                      <a:tcPr/>
                    </a:tc>
                    <a:tc>
                      <a:txBody>
                        <a:bodyPr/>
                        <a:lstStyle/>
                        <a:p>
                          <a:r>
                            <a:rPr lang="en-US" dirty="0" smtClean="0"/>
                            <a:t>N=100</a:t>
                          </a:r>
                          <a:endParaRPr lang="en-US" dirty="0"/>
                        </a:p>
                      </a:txBody>
                      <a:tcPr/>
                    </a:tc>
                    <a:tc>
                      <a:txBody>
                        <a:bodyPr/>
                        <a:lstStyle/>
                        <a:p>
                          <a:endParaRPr lang="en-US"/>
                        </a:p>
                      </a:txBody>
                      <a:tcPr/>
                    </a:tc>
                    <a:tc>
                      <a:txBody>
                        <a:bodyPr/>
                        <a:lstStyle/>
                        <a:p>
                          <a14:m>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𝑓𝑥</m:t>
                                  </m:r>
                                </m:e>
                              </m:nary>
                            </m:oMath>
                          </a14:m>
                          <a:r>
                            <a:rPr lang="en-US" dirty="0" smtClean="0"/>
                            <a:t>=3400</a:t>
                          </a:r>
                          <a:endParaRPr lang="en-US" dirty="0"/>
                        </a:p>
                      </a:txBody>
                      <a:tcPr/>
                    </a:tc>
                    <a:tc>
                      <a:txBody>
                        <a:bodyPr/>
                        <a:lstStyle/>
                        <a:p>
                          <a:endParaRPr lang="en-US" dirty="0"/>
                        </a:p>
                      </a:txBody>
                      <a:tcPr/>
                    </a:tc>
                    <a:tc>
                      <a:txBody>
                        <a:bodyPr/>
                        <a:lstStyle/>
                        <a:p>
                          <a14:m>
                            <m:oMath xmlns:m="http://schemas.openxmlformats.org/officeDocument/2006/math">
                              <m:nary>
                                <m:naryPr>
                                  <m:chr m:val="∑"/>
                                  <m:subHide m:val="on"/>
                                  <m:supHide m:val="on"/>
                                  <m:ctrlPr>
                                    <a:rPr lang="en-US" i="1" smtClean="0">
                                      <a:latin typeface="Cambria Math"/>
                                    </a:rPr>
                                  </m:ctrlPr>
                                </m:naryPr>
                                <m:sub/>
                                <m:sup/>
                                <m:e>
                                  <m:r>
                                    <a:rPr lang="en-US" b="1" i="1" smtClean="0">
                                      <a:latin typeface="Cambria Math"/>
                                    </a:rPr>
                                    <m:t>𝒇</m:t>
                                  </m:r>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nary>
                            </m:oMath>
                          </a14:m>
                          <a:r>
                            <a:rPr lang="en-US" dirty="0" smtClean="0"/>
                            <a:t>=0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subHide m:val="on"/>
                                  <m:supHide m:val="on"/>
                                  <m:ctrlPr>
                                    <a:rPr lang="en-US" i="1" smtClean="0">
                                      <a:latin typeface="Cambria Math"/>
                                    </a:rPr>
                                  </m:ctrlPr>
                                </m:naryPr>
                                <m:sub/>
                                <m:sup/>
                                <m:e>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𝟐</m:t>
                                      </m:r>
                                    </m:sup>
                                  </m:sSup>
                                </m:e>
                              </m:nary>
                            </m:oMath>
                          </a14:m>
                          <a:r>
                            <a:rPr lang="en-US" dirty="0" smtClean="0"/>
                            <a:t>=21400</a:t>
                          </a:r>
                          <a:endParaRPr lang="en-US" dirty="0"/>
                        </a:p>
                        <a:p>
                          <a:endParaRPr lang="en-US" dirty="0"/>
                        </a:p>
                      </a:txBody>
                      <a:tcPr/>
                    </a:tc>
                    <a:tc>
                      <a:txBody>
                        <a:bodyPr/>
                        <a:lstStyle/>
                        <a:p>
                          <a14:m>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𝟑</m:t>
                                  </m:r>
                                </m:sup>
                              </m:sSup>
                            </m:oMath>
                          </a14:m>
                          <a:r>
                            <a:rPr lang="en-US" dirty="0" smtClean="0"/>
                            <a:t>=46800</a:t>
                          </a:r>
                          <a:endParaRPr lang="en-US" dirty="0"/>
                        </a:p>
                      </a:txBody>
                      <a:tcPr/>
                    </a:tc>
                    <a:tc>
                      <a:txBody>
                        <a:bodyPr/>
                        <a:lstStyle/>
                        <a:p>
                          <a14:m>
                            <m:oMath xmlns:m="http://schemas.openxmlformats.org/officeDocument/2006/math">
                              <m:r>
                                <a:rPr lang="en-US" b="1" i="1" smtClean="0">
                                  <a:latin typeface="Cambria Math"/>
                                </a:rPr>
                                <m:t>𝒇</m:t>
                              </m:r>
                              <m:sSup>
                                <m:sSupPr>
                                  <m:ctrlPr>
                                    <a:rPr lang="en-US" b="1" i="1" smtClean="0">
                                      <a:latin typeface="Cambria Math"/>
                                    </a:rPr>
                                  </m:ctrlPr>
                                </m:sSupPr>
                                <m:e>
                                  <m:d>
                                    <m:dPr>
                                      <m:ctrlPr>
                                        <a:rPr lang="en-US" b="1" i="1" smtClean="0">
                                          <a:latin typeface="Cambria Math"/>
                                        </a:rPr>
                                      </m:ctrlPr>
                                    </m:dPr>
                                    <m:e>
                                      <m:r>
                                        <a:rPr lang="en-US" b="1" i="1" smtClean="0">
                                          <a:latin typeface="Cambria Math"/>
                                        </a:rPr>
                                        <m:t>𝒙</m:t>
                                      </m:r>
                                      <m:r>
                                        <a:rPr lang="en-US" b="1" i="1" smtClean="0">
                                          <a:latin typeface="Cambria Math"/>
                                        </a:rPr>
                                        <m:t>−</m:t>
                                      </m:r>
                                      <m:acc>
                                        <m:accPr>
                                          <m:chr m:val="̅"/>
                                          <m:ctrlPr>
                                            <a:rPr lang="en-US" b="1" i="1" smtClean="0">
                                              <a:latin typeface="Cambria Math"/>
                                            </a:rPr>
                                          </m:ctrlPr>
                                        </m:accPr>
                                        <m:e>
                                          <m:r>
                                            <a:rPr lang="en-US" b="1" i="1" smtClean="0">
                                              <a:latin typeface="Cambria Math"/>
                                            </a:rPr>
                                            <m:t>𝒙</m:t>
                                          </m:r>
                                        </m:e>
                                      </m:acc>
                                    </m:e>
                                  </m:d>
                                </m:e>
                                <m:sup>
                                  <m:r>
                                    <a:rPr lang="en-US" b="1" i="1" smtClean="0">
                                      <a:latin typeface="Cambria Math"/>
                                    </a:rPr>
                                    <m:t>𝟒</m:t>
                                  </m:r>
                                </m:sup>
                              </m:sSup>
                            </m:oMath>
                          </a14:m>
                          <a:r>
                            <a:rPr lang="en-US" dirty="0" smtClean="0"/>
                            <a:t>=9671200</a:t>
                          </a:r>
                          <a:endParaRPr lang="en-US" dirty="0"/>
                        </a:p>
                      </a:txBody>
                      <a:tcPr/>
                    </a:tc>
                  </a:tr>
                </a:tbl>
              </a:graphicData>
            </a:graphic>
          </p:graphicFrame>
        </mc:Choice>
        <mc:Fallback>
          <p:graphicFrame>
            <p:nvGraphicFramePr>
              <p:cNvPr id="2" name="Content Placeholder 1"/>
              <p:cNvGraphicFramePr>
                <a:graphicFrameLocks noGrp="1"/>
              </p:cNvGraphicFramePr>
              <p:nvPr>
                <p:ph idx="1"/>
                <p:extLst>
                  <p:ext uri="{D42A27DB-BD31-4B8C-83A1-F6EECF244321}">
                    <p14:modId xmlns:p14="http://schemas.microsoft.com/office/powerpoint/2010/main" xmlns="" xmlns:a14="http://schemas.microsoft.com/office/drawing/2010/main" val="3310643268"/>
                  </p:ext>
                </p:extLst>
              </p:nvPr>
            </p:nvGraphicFramePr>
            <p:xfrm>
              <a:off x="228600" y="804637"/>
              <a:ext cx="8763000" cy="4783520"/>
            </p:xfrm>
            <a:graphic>
              <a:graphicData uri="http://schemas.openxmlformats.org/drawingml/2006/table">
                <a:tbl>
                  <a:tblPr firstRow="1" bandRow="1">
                    <a:tableStyleId>{5C22544A-7EE6-4342-B048-85BDC9FD1C3A}</a:tableStyleId>
                  </a:tblPr>
                  <a:tblGrid>
                    <a:gridCol w="762000"/>
                    <a:gridCol w="914400"/>
                    <a:gridCol w="762000"/>
                    <a:gridCol w="609600"/>
                    <a:gridCol w="838200"/>
                    <a:gridCol w="1219200"/>
                    <a:gridCol w="1295400"/>
                    <a:gridCol w="1143000"/>
                    <a:gridCol w="1219200"/>
                  </a:tblGrid>
                  <a:tr h="914400">
                    <a:tc>
                      <a:txBody>
                        <a:bodyPr/>
                        <a:lstStyle/>
                        <a:p>
                          <a:r>
                            <a:rPr lang="en-US" dirty="0" smtClean="0"/>
                            <a:t>Marks</a:t>
                          </a:r>
                          <a:endParaRPr lang="en-US" dirty="0"/>
                        </a:p>
                      </a:txBody>
                      <a:tcPr/>
                    </a:tc>
                    <a:tc>
                      <a:txBody>
                        <a:bodyPr/>
                        <a:lstStyle/>
                        <a:p>
                          <a:endParaRPr lang="en-US"/>
                        </a:p>
                      </a:txBody>
                      <a:tcPr>
                        <a:blipFill rotWithShape="1">
                          <a:blip r:embed="rId2"/>
                          <a:stretch>
                            <a:fillRect l="-84000" t="-48000" r="-774667" b="-440000"/>
                          </a:stretch>
                        </a:blipFill>
                      </a:tcPr>
                    </a:tc>
                    <a:tc>
                      <a:txBody>
                        <a:bodyPr/>
                        <a:lstStyle/>
                        <a:p>
                          <a:endParaRPr lang="en-US"/>
                        </a:p>
                      </a:txBody>
                      <a:tcPr>
                        <a:blipFill rotWithShape="1">
                          <a:blip r:embed="rId2"/>
                          <a:stretch>
                            <a:fillRect l="-220800" t="-48000" r="-829600" b="-440000"/>
                          </a:stretch>
                        </a:blipFill>
                      </a:tcPr>
                    </a:tc>
                    <a:tc>
                      <a:txBody>
                        <a:bodyPr/>
                        <a:lstStyle/>
                        <a:p>
                          <a:endParaRPr lang="en-US"/>
                        </a:p>
                      </a:txBody>
                      <a:tcPr>
                        <a:blipFill rotWithShape="1">
                          <a:blip r:embed="rId2"/>
                          <a:stretch>
                            <a:fillRect l="-401000" t="-48000" r="-937000" b="-440000"/>
                          </a:stretch>
                        </a:blipFill>
                      </a:tcPr>
                    </a:tc>
                    <a:tc>
                      <a:txBody>
                        <a:bodyPr/>
                        <a:lstStyle/>
                        <a:p>
                          <a:endParaRPr lang="en-US"/>
                        </a:p>
                      </a:txBody>
                      <a:tcPr>
                        <a:blipFill rotWithShape="1">
                          <a:blip r:embed="rId2"/>
                          <a:stretch>
                            <a:fillRect l="-365693" t="-48000" r="-583942" b="-440000"/>
                          </a:stretch>
                        </a:blipFill>
                      </a:tcPr>
                    </a:tc>
                    <a:tc>
                      <a:txBody>
                        <a:bodyPr/>
                        <a:lstStyle/>
                        <a:p>
                          <a:endParaRPr lang="en-US"/>
                        </a:p>
                      </a:txBody>
                      <a:tcPr>
                        <a:blipFill rotWithShape="1">
                          <a:blip r:embed="rId2"/>
                          <a:stretch>
                            <a:fillRect l="-319000" t="-48000" r="-300000" b="-440000"/>
                          </a:stretch>
                        </a:blipFill>
                      </a:tcPr>
                    </a:tc>
                    <a:tc>
                      <a:txBody>
                        <a:bodyPr/>
                        <a:lstStyle/>
                        <a:p>
                          <a:endParaRPr lang="en-US"/>
                        </a:p>
                      </a:txBody>
                      <a:tcPr>
                        <a:blipFill rotWithShape="1">
                          <a:blip r:embed="rId2"/>
                          <a:stretch>
                            <a:fillRect l="-393427" t="-48000" r="-181690" b="-440000"/>
                          </a:stretch>
                        </a:blipFill>
                      </a:tcPr>
                    </a:tc>
                    <a:tc>
                      <a:txBody>
                        <a:bodyPr/>
                        <a:lstStyle/>
                        <a:p>
                          <a:endParaRPr lang="en-US"/>
                        </a:p>
                      </a:txBody>
                      <a:tcPr>
                        <a:blipFill rotWithShape="1">
                          <a:blip r:embed="rId2"/>
                          <a:stretch>
                            <a:fillRect l="-562032" t="-48000" r="-106952" b="-440000"/>
                          </a:stretch>
                        </a:blipFill>
                      </a:tcPr>
                    </a:tc>
                    <a:tc>
                      <a:txBody>
                        <a:bodyPr/>
                        <a:lstStyle/>
                        <a:p>
                          <a:endParaRPr lang="en-US"/>
                        </a:p>
                      </a:txBody>
                      <a:tcPr>
                        <a:blipFill rotWithShape="1">
                          <a:blip r:embed="rId2"/>
                          <a:stretch>
                            <a:fillRect l="-619000" t="-48000" b="-440000"/>
                          </a:stretch>
                        </a:blipFill>
                      </a:tcPr>
                    </a:tc>
                  </a:tr>
                  <a:tr h="656400">
                    <a:tc>
                      <a:txBody>
                        <a:bodyPr/>
                        <a:lstStyle/>
                        <a:p>
                          <a:r>
                            <a:rPr lang="en-US" dirty="0" smtClean="0"/>
                            <a:t>5-15</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-24</a:t>
                          </a:r>
                          <a:endParaRPr lang="en-US" dirty="0"/>
                        </a:p>
                      </a:txBody>
                      <a:tcPr/>
                    </a:tc>
                    <a:tc>
                      <a:txBody>
                        <a:bodyPr/>
                        <a:lstStyle/>
                        <a:p>
                          <a:r>
                            <a:rPr lang="en-US" dirty="0" smtClean="0"/>
                            <a:t>-240</a:t>
                          </a:r>
                          <a:endParaRPr lang="en-US" dirty="0"/>
                        </a:p>
                      </a:txBody>
                      <a:tcPr/>
                    </a:tc>
                    <a:tc>
                      <a:txBody>
                        <a:bodyPr/>
                        <a:lstStyle/>
                        <a:p>
                          <a:r>
                            <a:rPr lang="en-US" dirty="0" smtClean="0"/>
                            <a:t>5760</a:t>
                          </a:r>
                          <a:endParaRPr lang="en-US" dirty="0"/>
                        </a:p>
                      </a:txBody>
                      <a:tcPr/>
                    </a:tc>
                    <a:tc>
                      <a:txBody>
                        <a:bodyPr/>
                        <a:lstStyle/>
                        <a:p>
                          <a:r>
                            <a:rPr lang="en-US" dirty="0" smtClean="0"/>
                            <a:t>-138240</a:t>
                          </a:r>
                          <a:endParaRPr lang="en-US" dirty="0"/>
                        </a:p>
                      </a:txBody>
                      <a:tcPr/>
                    </a:tc>
                    <a:tc>
                      <a:txBody>
                        <a:bodyPr/>
                        <a:lstStyle/>
                        <a:p>
                          <a:r>
                            <a:rPr lang="en-US" dirty="0" smtClean="0"/>
                            <a:t>3317760</a:t>
                          </a:r>
                          <a:endParaRPr lang="en-US" dirty="0"/>
                        </a:p>
                      </a:txBody>
                      <a:tcPr/>
                    </a:tc>
                  </a:tr>
                  <a:tr h="808800">
                    <a:tc>
                      <a:txBody>
                        <a:bodyPr/>
                        <a:lstStyle/>
                        <a:p>
                          <a:r>
                            <a:rPr lang="en-US" dirty="0" smtClean="0"/>
                            <a:t>15-25</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400</a:t>
                          </a:r>
                          <a:endParaRPr lang="en-US" dirty="0"/>
                        </a:p>
                      </a:txBody>
                      <a:tcPr/>
                    </a:tc>
                    <a:tc>
                      <a:txBody>
                        <a:bodyPr/>
                        <a:lstStyle/>
                        <a:p>
                          <a:r>
                            <a:rPr lang="en-US" dirty="0" smtClean="0"/>
                            <a:t>-14</a:t>
                          </a:r>
                          <a:endParaRPr lang="en-US" dirty="0"/>
                        </a:p>
                      </a:txBody>
                      <a:tcPr/>
                    </a:tc>
                    <a:tc>
                      <a:txBody>
                        <a:bodyPr/>
                        <a:lstStyle/>
                        <a:p>
                          <a:r>
                            <a:rPr lang="en-US" dirty="0" smtClean="0"/>
                            <a:t>-280</a:t>
                          </a:r>
                          <a:endParaRPr lang="en-US" dirty="0"/>
                        </a:p>
                      </a:txBody>
                      <a:tcPr/>
                    </a:tc>
                    <a:tc>
                      <a:txBody>
                        <a:bodyPr/>
                        <a:lstStyle/>
                        <a:p>
                          <a:r>
                            <a:rPr lang="en-US" dirty="0" smtClean="0"/>
                            <a:t>3920</a:t>
                          </a:r>
                          <a:endParaRPr lang="en-US" dirty="0"/>
                        </a:p>
                      </a:txBody>
                      <a:tcPr/>
                    </a:tc>
                    <a:tc>
                      <a:txBody>
                        <a:bodyPr/>
                        <a:lstStyle/>
                        <a:p>
                          <a:r>
                            <a:rPr lang="en-US" dirty="0" smtClean="0"/>
                            <a:t>-54880</a:t>
                          </a:r>
                          <a:endParaRPr lang="en-US" dirty="0"/>
                        </a:p>
                      </a:txBody>
                      <a:tcPr/>
                    </a:tc>
                    <a:tc>
                      <a:txBody>
                        <a:bodyPr/>
                        <a:lstStyle/>
                        <a:p>
                          <a:r>
                            <a:rPr lang="en-US" dirty="0" smtClean="0"/>
                            <a:t>768320</a:t>
                          </a:r>
                          <a:endParaRPr lang="en-US" dirty="0"/>
                        </a:p>
                      </a:txBody>
                      <a:tcPr/>
                    </a:tc>
                  </a:tr>
                  <a:tr h="370840">
                    <a:tc>
                      <a:txBody>
                        <a:bodyPr/>
                        <a:lstStyle/>
                        <a:p>
                          <a:r>
                            <a:rPr lang="en-US" dirty="0" smtClean="0"/>
                            <a:t>25-35</a:t>
                          </a:r>
                          <a:endParaRPr lang="en-US" dirty="0"/>
                        </a:p>
                      </a:txBody>
                      <a:tcPr/>
                    </a:tc>
                    <a:tc>
                      <a:txBody>
                        <a:bodyPr/>
                        <a:lstStyle/>
                        <a:p>
                          <a:r>
                            <a:rPr lang="en-US" dirty="0" smtClean="0"/>
                            <a:t>25</a:t>
                          </a:r>
                          <a:endParaRPr lang="en-US" dirty="0"/>
                        </a:p>
                      </a:txBody>
                      <a:tcPr/>
                    </a:tc>
                    <a:tc>
                      <a:txBody>
                        <a:bodyPr/>
                        <a:lstStyle/>
                        <a:p>
                          <a:r>
                            <a:rPr lang="en-US" dirty="0" smtClean="0"/>
                            <a:t>30</a:t>
                          </a:r>
                          <a:endParaRPr lang="en-US" dirty="0"/>
                        </a:p>
                      </a:txBody>
                      <a:tcPr/>
                    </a:tc>
                    <a:tc>
                      <a:txBody>
                        <a:bodyPr/>
                        <a:lstStyle/>
                        <a:p>
                          <a:r>
                            <a:rPr lang="en-US" dirty="0" smtClean="0"/>
                            <a:t>750</a:t>
                          </a:r>
                          <a:endParaRPr lang="en-US" dirty="0"/>
                        </a:p>
                      </a:txBody>
                      <a:tcPr/>
                    </a:tc>
                    <a:tc>
                      <a:txBody>
                        <a:bodyPr/>
                        <a:lstStyle/>
                        <a:p>
                          <a:r>
                            <a:rPr lang="en-US" dirty="0" smtClean="0"/>
                            <a:t>-4</a:t>
                          </a:r>
                          <a:endParaRPr lang="en-US" dirty="0"/>
                        </a:p>
                      </a:txBody>
                      <a:tcPr/>
                    </a:tc>
                    <a:tc>
                      <a:txBody>
                        <a:bodyPr/>
                        <a:lstStyle/>
                        <a:p>
                          <a:r>
                            <a:rPr lang="en-US" dirty="0" smtClean="0"/>
                            <a:t>-100</a:t>
                          </a:r>
                          <a:endParaRPr lang="en-US" dirty="0"/>
                        </a:p>
                      </a:txBody>
                      <a:tcPr/>
                    </a:tc>
                    <a:tc>
                      <a:txBody>
                        <a:bodyPr/>
                        <a:lstStyle/>
                        <a:p>
                          <a:r>
                            <a:rPr lang="en-US" dirty="0" smtClean="0"/>
                            <a:t>400</a:t>
                          </a:r>
                          <a:endParaRPr lang="en-US" dirty="0"/>
                        </a:p>
                      </a:txBody>
                      <a:tcPr/>
                    </a:tc>
                    <a:tc>
                      <a:txBody>
                        <a:bodyPr/>
                        <a:lstStyle/>
                        <a:p>
                          <a:r>
                            <a:rPr lang="en-US" dirty="0" smtClean="0"/>
                            <a:t>-1600</a:t>
                          </a:r>
                          <a:endParaRPr lang="en-US" dirty="0"/>
                        </a:p>
                      </a:txBody>
                      <a:tcPr/>
                    </a:tc>
                    <a:tc>
                      <a:txBody>
                        <a:bodyPr/>
                        <a:lstStyle/>
                        <a:p>
                          <a:r>
                            <a:rPr lang="en-US" dirty="0" smtClean="0"/>
                            <a:t>6400</a:t>
                          </a:r>
                          <a:endParaRPr lang="en-US" dirty="0"/>
                        </a:p>
                      </a:txBody>
                      <a:tcPr/>
                    </a:tc>
                  </a:tr>
                  <a:tr h="370840">
                    <a:tc>
                      <a:txBody>
                        <a:bodyPr/>
                        <a:lstStyle/>
                        <a:p>
                          <a:r>
                            <a:rPr lang="en-US" dirty="0" smtClean="0"/>
                            <a:t>35-45</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800</a:t>
                          </a:r>
                          <a:endParaRPr lang="en-US" dirty="0"/>
                        </a:p>
                      </a:txBody>
                      <a:tcPr/>
                    </a:tc>
                    <a:tc>
                      <a:txBody>
                        <a:bodyPr/>
                        <a:lstStyle/>
                        <a:p>
                          <a:r>
                            <a:rPr lang="en-US" dirty="0" smtClean="0"/>
                            <a:t>6</a:t>
                          </a:r>
                          <a:endParaRPr lang="en-US" dirty="0"/>
                        </a:p>
                      </a:txBody>
                      <a:tcPr/>
                    </a:tc>
                    <a:tc>
                      <a:txBody>
                        <a:bodyPr/>
                        <a:lstStyle/>
                        <a:p>
                          <a:r>
                            <a:rPr lang="en-US" dirty="0" smtClean="0"/>
                            <a:t>120</a:t>
                          </a:r>
                          <a:endParaRPr lang="en-US" dirty="0"/>
                        </a:p>
                      </a:txBody>
                      <a:tcPr/>
                    </a:tc>
                    <a:tc>
                      <a:txBody>
                        <a:bodyPr/>
                        <a:lstStyle/>
                        <a:p>
                          <a:r>
                            <a:rPr lang="en-US" dirty="0" smtClean="0"/>
                            <a:t>720</a:t>
                          </a:r>
                          <a:endParaRPr lang="en-US" dirty="0"/>
                        </a:p>
                      </a:txBody>
                      <a:tcPr/>
                    </a:tc>
                    <a:tc>
                      <a:txBody>
                        <a:bodyPr/>
                        <a:lstStyle/>
                        <a:p>
                          <a:r>
                            <a:rPr lang="en-US" dirty="0" smtClean="0"/>
                            <a:t>4320</a:t>
                          </a:r>
                          <a:endParaRPr lang="en-US" dirty="0"/>
                        </a:p>
                      </a:txBody>
                      <a:tcPr/>
                    </a:tc>
                    <a:tc>
                      <a:txBody>
                        <a:bodyPr/>
                        <a:lstStyle/>
                        <a:p>
                          <a:r>
                            <a:rPr lang="en-US" dirty="0" smtClean="0"/>
                            <a:t>25920</a:t>
                          </a:r>
                          <a:endParaRPr lang="en-US" dirty="0"/>
                        </a:p>
                      </a:txBody>
                      <a:tcPr/>
                    </a:tc>
                  </a:tr>
                  <a:tr h="370840">
                    <a:tc>
                      <a:txBody>
                        <a:bodyPr/>
                        <a:lstStyle/>
                        <a:p>
                          <a:r>
                            <a:rPr lang="en-US" dirty="0" smtClean="0"/>
                            <a:t>45-55</a:t>
                          </a:r>
                          <a:endParaRPr lang="en-US" dirty="0"/>
                        </a:p>
                      </a:txBody>
                      <a:tcPr/>
                    </a:tc>
                    <a:tc>
                      <a:txBody>
                        <a:bodyPr/>
                        <a:lstStyle/>
                        <a:p>
                          <a:r>
                            <a:rPr lang="en-US" dirty="0" smtClean="0"/>
                            <a:t>15</a:t>
                          </a:r>
                          <a:endParaRPr lang="en-US" dirty="0"/>
                        </a:p>
                      </a:txBody>
                      <a:tcPr/>
                    </a:tc>
                    <a:tc>
                      <a:txBody>
                        <a:bodyPr/>
                        <a:lstStyle/>
                        <a:p>
                          <a:r>
                            <a:rPr lang="en-US" dirty="0" smtClean="0"/>
                            <a:t>50</a:t>
                          </a:r>
                          <a:endParaRPr lang="en-US" dirty="0"/>
                        </a:p>
                      </a:txBody>
                      <a:tcPr/>
                    </a:tc>
                    <a:tc>
                      <a:txBody>
                        <a:bodyPr/>
                        <a:lstStyle/>
                        <a:p>
                          <a:r>
                            <a:rPr lang="en-US" dirty="0" smtClean="0"/>
                            <a:t>750</a:t>
                          </a:r>
                          <a:endParaRPr lang="en-US" dirty="0"/>
                        </a:p>
                      </a:txBody>
                      <a:tcPr/>
                    </a:tc>
                    <a:tc>
                      <a:txBody>
                        <a:bodyPr/>
                        <a:lstStyle/>
                        <a:p>
                          <a:r>
                            <a:rPr lang="en-US" dirty="0" smtClean="0"/>
                            <a:t>16</a:t>
                          </a:r>
                          <a:endParaRPr lang="en-US" dirty="0"/>
                        </a:p>
                      </a:txBody>
                      <a:tcPr/>
                    </a:tc>
                    <a:tc>
                      <a:txBody>
                        <a:bodyPr/>
                        <a:lstStyle/>
                        <a:p>
                          <a:r>
                            <a:rPr lang="en-US" dirty="0" smtClean="0"/>
                            <a:t>240</a:t>
                          </a:r>
                          <a:endParaRPr lang="en-US" dirty="0"/>
                        </a:p>
                      </a:txBody>
                      <a:tcPr/>
                    </a:tc>
                    <a:tc>
                      <a:txBody>
                        <a:bodyPr/>
                        <a:lstStyle/>
                        <a:p>
                          <a:r>
                            <a:rPr lang="en-US" dirty="0" smtClean="0"/>
                            <a:t>3840</a:t>
                          </a:r>
                          <a:endParaRPr lang="en-US" dirty="0"/>
                        </a:p>
                      </a:txBody>
                      <a:tcPr/>
                    </a:tc>
                    <a:tc>
                      <a:txBody>
                        <a:bodyPr/>
                        <a:lstStyle/>
                        <a:p>
                          <a:r>
                            <a:rPr lang="en-US" dirty="0" smtClean="0"/>
                            <a:t>61440</a:t>
                          </a:r>
                          <a:endParaRPr lang="en-US" dirty="0"/>
                        </a:p>
                      </a:txBody>
                      <a:tcPr/>
                    </a:tc>
                    <a:tc>
                      <a:txBody>
                        <a:bodyPr/>
                        <a:lstStyle/>
                        <a:p>
                          <a:r>
                            <a:rPr lang="en-US" dirty="0" smtClean="0"/>
                            <a:t>983040</a:t>
                          </a:r>
                          <a:endParaRPr lang="en-US" dirty="0"/>
                        </a:p>
                      </a:txBody>
                      <a:tcPr/>
                    </a:tc>
                  </a:tr>
                  <a:tr h="370840">
                    <a:tc>
                      <a:txBody>
                        <a:bodyPr/>
                        <a:lstStyle/>
                        <a:p>
                          <a:r>
                            <a:rPr lang="en-US" dirty="0" smtClean="0"/>
                            <a:t>55-65</a:t>
                          </a:r>
                          <a:endParaRPr lang="en-US" dirty="0"/>
                        </a:p>
                      </a:txBody>
                      <a:tcPr/>
                    </a:tc>
                    <a:tc>
                      <a:txBody>
                        <a:bodyPr/>
                        <a:lstStyle/>
                        <a:p>
                          <a:r>
                            <a:rPr lang="en-US" dirty="0" smtClean="0"/>
                            <a:t>10</a:t>
                          </a:r>
                          <a:endParaRPr lang="en-US" dirty="0"/>
                        </a:p>
                      </a:txBody>
                      <a:tcPr/>
                    </a:tc>
                    <a:tc>
                      <a:txBody>
                        <a:bodyPr/>
                        <a:lstStyle/>
                        <a:p>
                          <a:r>
                            <a:rPr lang="en-US" dirty="0" smtClean="0"/>
                            <a:t>60</a:t>
                          </a:r>
                          <a:endParaRPr lang="en-US" dirty="0"/>
                        </a:p>
                      </a:txBody>
                      <a:tcPr/>
                    </a:tc>
                    <a:tc>
                      <a:txBody>
                        <a:bodyPr/>
                        <a:lstStyle/>
                        <a:p>
                          <a:r>
                            <a:rPr lang="en-US" dirty="0" smtClean="0"/>
                            <a:t>600</a:t>
                          </a:r>
                          <a:endParaRPr lang="en-US" dirty="0"/>
                        </a:p>
                      </a:txBody>
                      <a:tcPr/>
                    </a:tc>
                    <a:tc>
                      <a:txBody>
                        <a:bodyPr/>
                        <a:lstStyle/>
                        <a:p>
                          <a:r>
                            <a:rPr lang="en-US" dirty="0" smtClean="0"/>
                            <a:t>26</a:t>
                          </a:r>
                          <a:endParaRPr lang="en-US" dirty="0"/>
                        </a:p>
                      </a:txBody>
                      <a:tcPr/>
                    </a:tc>
                    <a:tc>
                      <a:txBody>
                        <a:bodyPr/>
                        <a:lstStyle/>
                        <a:p>
                          <a:r>
                            <a:rPr lang="en-US" dirty="0" smtClean="0"/>
                            <a:t>260</a:t>
                          </a:r>
                          <a:endParaRPr lang="en-US" dirty="0"/>
                        </a:p>
                      </a:txBody>
                      <a:tcPr/>
                    </a:tc>
                    <a:tc>
                      <a:txBody>
                        <a:bodyPr/>
                        <a:lstStyle/>
                        <a:p>
                          <a:r>
                            <a:rPr lang="en-US" dirty="0" smtClean="0"/>
                            <a:t>6760</a:t>
                          </a:r>
                          <a:endParaRPr lang="en-US" dirty="0"/>
                        </a:p>
                      </a:txBody>
                      <a:tcPr/>
                    </a:tc>
                    <a:tc>
                      <a:txBody>
                        <a:bodyPr/>
                        <a:lstStyle/>
                        <a:p>
                          <a:r>
                            <a:rPr lang="en-US" dirty="0" smtClean="0"/>
                            <a:t>175760</a:t>
                          </a:r>
                          <a:endParaRPr lang="en-US" dirty="0"/>
                        </a:p>
                      </a:txBody>
                      <a:tcPr/>
                    </a:tc>
                    <a:tc>
                      <a:txBody>
                        <a:bodyPr/>
                        <a:lstStyle/>
                        <a:p>
                          <a:r>
                            <a:rPr lang="en-US" dirty="0" smtClean="0"/>
                            <a:t>4569760</a:t>
                          </a:r>
                          <a:endParaRPr lang="en-US" dirty="0"/>
                        </a:p>
                      </a:txBody>
                      <a:tcPr/>
                    </a:tc>
                  </a:tr>
                  <a:tr h="920560">
                    <a:tc>
                      <a:txBody>
                        <a:bodyPr/>
                        <a:lstStyle/>
                        <a:p>
                          <a:endParaRPr lang="en-US"/>
                        </a:p>
                      </a:txBody>
                      <a:tcPr/>
                    </a:tc>
                    <a:tc>
                      <a:txBody>
                        <a:bodyPr/>
                        <a:lstStyle/>
                        <a:p>
                          <a:r>
                            <a:rPr lang="en-US" dirty="0" smtClean="0"/>
                            <a:t>N=100</a:t>
                          </a:r>
                          <a:endParaRPr lang="en-US" dirty="0"/>
                        </a:p>
                      </a:txBody>
                      <a:tcPr/>
                    </a:tc>
                    <a:tc>
                      <a:txBody>
                        <a:bodyPr/>
                        <a:lstStyle/>
                        <a:p>
                          <a:endParaRPr lang="en-US"/>
                        </a:p>
                      </a:txBody>
                      <a:tcPr/>
                    </a:tc>
                    <a:tc>
                      <a:txBody>
                        <a:bodyPr/>
                        <a:lstStyle/>
                        <a:p>
                          <a:endParaRPr lang="en-US"/>
                        </a:p>
                      </a:txBody>
                      <a:tcPr>
                        <a:blipFill rotWithShape="1">
                          <a:blip r:embed="rId2"/>
                          <a:stretch>
                            <a:fillRect l="-401000" t="-467550" r="-937000" b="-16556"/>
                          </a:stretch>
                        </a:blipFill>
                      </a:tcPr>
                    </a:tc>
                    <a:tc>
                      <a:txBody>
                        <a:bodyPr/>
                        <a:lstStyle/>
                        <a:p>
                          <a:endParaRPr lang="en-US" dirty="0"/>
                        </a:p>
                      </a:txBody>
                      <a:tcPr/>
                    </a:tc>
                    <a:tc>
                      <a:txBody>
                        <a:bodyPr/>
                        <a:lstStyle/>
                        <a:p>
                          <a:endParaRPr lang="en-US"/>
                        </a:p>
                      </a:txBody>
                      <a:tcPr>
                        <a:blipFill rotWithShape="1">
                          <a:blip r:embed="rId2"/>
                          <a:stretch>
                            <a:fillRect l="-319000" t="-467550" r="-300000" b="-16556"/>
                          </a:stretch>
                        </a:blipFill>
                      </a:tcPr>
                    </a:tc>
                    <a:tc>
                      <a:txBody>
                        <a:bodyPr/>
                        <a:lstStyle/>
                        <a:p>
                          <a:endParaRPr lang="en-US"/>
                        </a:p>
                      </a:txBody>
                      <a:tcPr>
                        <a:blipFill rotWithShape="1">
                          <a:blip r:embed="rId2"/>
                          <a:stretch>
                            <a:fillRect l="-393427" t="-467550" r="-181690" b="-16556"/>
                          </a:stretch>
                        </a:blipFill>
                      </a:tcPr>
                    </a:tc>
                    <a:tc>
                      <a:txBody>
                        <a:bodyPr/>
                        <a:lstStyle/>
                        <a:p>
                          <a:endParaRPr lang="en-US"/>
                        </a:p>
                      </a:txBody>
                      <a:tcPr>
                        <a:blipFill rotWithShape="1">
                          <a:blip r:embed="rId2"/>
                          <a:stretch>
                            <a:fillRect l="-562032" t="-467550" r="-106952" b="-16556"/>
                          </a:stretch>
                        </a:blipFill>
                      </a:tcPr>
                    </a:tc>
                    <a:tc>
                      <a:txBody>
                        <a:bodyPr/>
                        <a:lstStyle/>
                        <a:p>
                          <a:endParaRPr lang="en-US"/>
                        </a:p>
                      </a:txBody>
                      <a:tcPr>
                        <a:blipFill rotWithShape="1">
                          <a:blip r:embed="rId2"/>
                          <a:stretch>
                            <a:fillRect l="-619000" t="-467550" b="-16556"/>
                          </a:stretch>
                        </a:blipFill>
                      </a:tcPr>
                    </a:tc>
                  </a:tr>
                </a:tbl>
              </a:graphicData>
            </a:graphic>
          </p:graphicFrame>
        </mc:Fallback>
      </mc:AlternateContent>
      <p:sp>
        <p:nvSpPr>
          <p:cNvPr id="4" name="Date Placeholder 3"/>
          <p:cNvSpPr>
            <a:spLocks noGrp="1"/>
          </p:cNvSpPr>
          <p:nvPr>
            <p:ph type="dt" sz="half" idx="10"/>
          </p:nvPr>
        </p:nvSpPr>
        <p:spPr/>
        <p:txBody>
          <a:bodyPr/>
          <a:lstStyle/>
          <a:p>
            <a:fld id="{67C26841-C6C0-4CF2-AEB6-CC887731A52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29364053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638800"/>
          </a:xfrm>
        </p:spPr>
        <p:txBody>
          <a:bodyPr>
            <a:noAutofit/>
          </a:bodyPr>
          <a:lstStyle/>
          <a:p>
            <a:pPr algn="just"/>
            <a:r>
              <a:rPr lang="en-US" sz="2000" dirty="0"/>
              <a:t>The objective of this course is to familiarize the engineers with concept of Statistical techniques, probability distribution, hypothesis testing and ANOVA and numerical aptitude</a:t>
            </a:r>
            <a:r>
              <a:rPr lang="en-US" sz="2000" dirty="0" smtClean="0"/>
              <a:t>.</a:t>
            </a:r>
          </a:p>
          <a:p>
            <a:pPr algn="just"/>
            <a:r>
              <a:rPr lang="en-US" sz="2000" dirty="0" smtClean="0"/>
              <a:t> </a:t>
            </a:r>
            <a:r>
              <a:rPr lang="en-US" sz="2000" dirty="0"/>
              <a:t>It aims to show case the students with standard concepts and tools from B. Tech to deal with advanced level of mathematics and applications that would be essential for their disciplines. </a:t>
            </a:r>
            <a:endParaRPr lang="en-US" sz="2200" dirty="0"/>
          </a:p>
        </p:txBody>
      </p:sp>
      <p:sp>
        <p:nvSpPr>
          <p:cNvPr id="4" name="Date Placeholder 3"/>
          <p:cNvSpPr>
            <a:spLocks noGrp="1"/>
          </p:cNvSpPr>
          <p:nvPr>
            <p:ph type="dt" sz="half" idx="10"/>
          </p:nvPr>
        </p:nvSpPr>
        <p:spPr/>
        <p:txBody>
          <a:bodyPr/>
          <a:lstStyle/>
          <a:p>
            <a:fld id="{E0577CD4-5832-457D-B265-1C4AC6DBF99B}" type="datetime1">
              <a:rPr lang="en-US" smtClean="0"/>
              <a:pPr/>
              <a:t>8/31/2021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Faculty Name Aakansha Vyas    Subject code KAS 402       Unit Number1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Module </a:t>
            </a:r>
            <a:r>
              <a:rPr kumimoji="0" lang="en-US" sz="3000" b="1" i="0" u="none" strike="noStrike" kern="1200" cap="none" spc="0" normalizeH="0" noProof="0" dirty="0" smtClean="0">
                <a:ln>
                  <a:noFill/>
                </a:ln>
                <a:solidFill>
                  <a:schemeClr val="dk1"/>
                </a:solidFill>
                <a:effectLst/>
                <a:uLnTx/>
                <a:uFillTx/>
              </a:rPr>
              <a:t>Objective(CO 1)</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1239148095"/>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f>
                      <m:fPr>
                        <m:ctrlPr>
                          <a:rPr lang="en-US" sz="2200" b="0" i="1" smtClean="0">
                            <a:latin typeface="Cambria Math"/>
                          </a:rPr>
                        </m:ctrlPr>
                      </m:fPr>
                      <m:num>
                        <m:nary>
                          <m:naryPr>
                            <m:chr m:val="∑"/>
                            <m:subHide m:val="on"/>
                            <m:supHide m:val="on"/>
                            <m:ctrlPr>
                              <a:rPr lang="en-US" sz="2200" b="0" i="1" smtClean="0">
                                <a:latin typeface="Cambria Math"/>
                              </a:rPr>
                            </m:ctrlPr>
                          </m:naryPr>
                          <m:sub/>
                          <m:sup/>
                          <m:e>
                            <m:r>
                              <a:rPr lang="en-US" sz="2200" b="0" i="1" smtClean="0">
                                <a:latin typeface="Cambria Math"/>
                              </a:rPr>
                              <m:t>𝑓𝑥</m:t>
                            </m:r>
                          </m:e>
                        </m:nary>
                      </m:num>
                      <m:den>
                        <m:r>
                          <a:rPr lang="en-US" sz="2200" b="0" i="1" smtClean="0">
                            <a:latin typeface="Cambria Math"/>
                          </a:rPr>
                          <m:t>𝑁</m:t>
                        </m:r>
                      </m:den>
                    </m:f>
                  </m:oMath>
                </a14:m>
                <a:r>
                  <a:rPr lang="en-US" sz="2200" dirty="0" smtClean="0"/>
                  <a:t>=</a:t>
                </a:r>
                <a14:m>
                  <m:oMath xmlns:m="http://schemas.openxmlformats.org/officeDocument/2006/math">
                    <m:f>
                      <m:fPr>
                        <m:ctrlPr>
                          <a:rPr lang="en-US" sz="2200" i="1" dirty="0" smtClean="0">
                            <a:latin typeface="Cambria Math"/>
                          </a:rPr>
                        </m:ctrlPr>
                      </m:fPr>
                      <m:num>
                        <m:r>
                          <a:rPr lang="en-US" sz="2200" b="0" i="1" dirty="0" smtClean="0">
                            <a:latin typeface="Cambria Math"/>
                          </a:rPr>
                          <m:t>3400</m:t>
                        </m:r>
                      </m:num>
                      <m:den>
                        <m:r>
                          <a:rPr lang="en-US" sz="2200" b="0" i="1" dirty="0" smtClean="0">
                            <a:latin typeface="Cambria Math"/>
                          </a:rPr>
                          <m:t>100</m:t>
                        </m:r>
                      </m:den>
                    </m:f>
                    <m:r>
                      <a:rPr lang="en-US" sz="2200" b="0" i="0" dirty="0" smtClean="0">
                        <a:latin typeface="Cambria Math"/>
                      </a:rPr>
                      <m:t>=</m:t>
                    </m:r>
                    <m:r>
                      <a:rPr lang="en-US" sz="2200" b="0" i="0" dirty="0" smtClean="0">
                        <a:latin typeface="Cambria Math"/>
                      </a:rPr>
                      <m:t>34</m:t>
                    </m:r>
                  </m:oMath>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r>
                                <a:rPr lang="en-US" sz="2200" b="1" i="1">
                                  <a:latin typeface="Cambria Math"/>
                                </a:rPr>
                                <m:t>𝒇</m:t>
                              </m:r>
                              <m:d>
                                <m:dPr>
                                  <m:ctrlPr>
                                    <a:rPr lang="en-US" sz="2200" b="1" i="1">
                                      <a:latin typeface="Cambria Math"/>
                                    </a:rPr>
                                  </m:ctrlPr>
                                </m:dPr>
                                <m:e>
                                  <m:r>
                                    <a:rPr lang="en-US" sz="2200" b="1" i="1">
                                      <a:latin typeface="Cambria Math"/>
                                    </a:rPr>
                                    <m:t>𝒙</m:t>
                                  </m:r>
                                  <m:r>
                                    <a:rPr lang="en-US" sz="2200" b="1" i="1">
                                      <a:latin typeface="Cambria Math"/>
                                    </a:rPr>
                                    <m:t>−</m:t>
                                  </m:r>
                                  <m:acc>
                                    <m:accPr>
                                      <m:chr m:val="̅"/>
                                      <m:ctrlPr>
                                        <a:rPr lang="en-US" sz="2200" b="1" i="1">
                                          <a:latin typeface="Cambria Math"/>
                                        </a:rPr>
                                      </m:ctrlPr>
                                    </m:accPr>
                                    <m:e>
                                      <m:r>
                                        <a:rPr lang="en-US" sz="2200" b="1" i="1">
                                          <a:latin typeface="Cambria Math"/>
                                        </a:rPr>
                                        <m:t>𝒙</m:t>
                                      </m:r>
                                    </m:e>
                                  </m:acc>
                                </m:e>
                              </m:d>
                            </m:e>
                          </m:nary>
                        </m:num>
                        <m:den>
                          <m:r>
                            <a:rPr lang="en-US" sz="2200" i="1">
                              <a:latin typeface="Cambria Math"/>
                            </a:rPr>
                            <m:t>𝑁</m:t>
                          </m:r>
                        </m:den>
                      </m:f>
                      <m:r>
                        <a:rPr lang="en-US" sz="2200" b="0" i="1" smtClean="0">
                          <a:latin typeface="Cambria Math"/>
                        </a:rPr>
                        <m:t>=</m:t>
                      </m:r>
                      <m:f>
                        <m:fPr>
                          <m:ctrlPr>
                            <a:rPr lang="en-US" sz="2200" b="0" i="1" smtClean="0">
                              <a:latin typeface="Cambria Math"/>
                            </a:rPr>
                          </m:ctrlPr>
                        </m:fPr>
                        <m:num>
                          <m:r>
                            <a:rPr lang="en-US" sz="2200" b="0" i="1" smtClean="0">
                              <a:latin typeface="Cambria Math"/>
                            </a:rPr>
                            <m:t>0</m:t>
                          </m:r>
                        </m:num>
                        <m:den>
                          <m:r>
                            <a:rPr lang="en-US" sz="2200" b="0" i="1" smtClean="0">
                              <a:latin typeface="Cambria Math"/>
                            </a:rPr>
                            <m:t>100</m:t>
                          </m:r>
                        </m:den>
                      </m:f>
                      <m:r>
                        <a:rPr lang="en-US" sz="2200" b="0" i="0" smtClean="0">
                          <a:latin typeface="Cambria Math"/>
                        </a:rPr>
                        <m:t>=</m:t>
                      </m:r>
                      <m:r>
                        <a:rPr lang="en-US" sz="2200" b="0" i="0" smtClean="0">
                          <a:latin typeface="Cambria Math"/>
                        </a:rPr>
                        <m:t>0</m:t>
                      </m:r>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2</m:t>
                          </m:r>
                        </m:sub>
                      </m:sSub>
                      <m:r>
                        <a:rPr lang="en-US" sz="2200" i="1">
                          <a:latin typeface="Cambria Math"/>
                        </a:rPr>
                        <m:t>=</m:t>
                      </m:r>
                      <m:f>
                        <m:fPr>
                          <m:ctrlPr>
                            <a:rPr lang="en-US" sz="2200" i="1">
                              <a:latin typeface="Cambria Math"/>
                            </a:rPr>
                          </m:ctrlPr>
                        </m:fPr>
                        <m:num>
                          <m:nary>
                            <m:naryPr>
                              <m:chr m:val="∑"/>
                              <m:subHide m:val="on"/>
                              <m:supHide m:val="on"/>
                              <m:ctrlPr>
                                <a:rPr lang="en-US" sz="2200" i="1" smtClean="0">
                                  <a:latin typeface="Cambria Math"/>
                                </a:rPr>
                              </m:ctrlPr>
                            </m:naryPr>
                            <m:sub/>
                            <m:sup/>
                            <m:e>
                              <m:r>
                                <a:rPr lang="en-US" sz="2200" b="0" i="1" smtClean="0">
                                  <a:latin typeface="Cambria Math"/>
                                </a:rPr>
                                <m:t>𝑓</m:t>
                              </m:r>
                              <m:sSup>
                                <m:sSupPr>
                                  <m:ctrlPr>
                                    <a:rPr lang="en-US" sz="2200" i="1" smtClean="0">
                                      <a:latin typeface="Cambria Math"/>
                                    </a:rPr>
                                  </m:ctrlPr>
                                </m:sSupPr>
                                <m:e>
                                  <m:d>
                                    <m:dPr>
                                      <m:ctrlPr>
                                        <a:rPr lang="en-US" sz="2200" i="1" smtClean="0">
                                          <a:latin typeface="Cambria Math"/>
                                        </a:rPr>
                                      </m:ctrlPr>
                                    </m:dPr>
                                    <m:e>
                                      <m:r>
                                        <a:rPr lang="en-US" sz="2200" b="0" i="1" smtClean="0">
                                          <a:latin typeface="Cambria Math"/>
                                        </a:rPr>
                                        <m:t>𝑥</m:t>
                                      </m:r>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2</m:t>
                                  </m:r>
                                </m:sup>
                              </m:sSup>
                            </m:e>
                          </m:nary>
                        </m:num>
                        <m:den>
                          <m:r>
                            <a:rPr lang="en-US" sz="2200" i="1">
                              <a:latin typeface="Cambria Math"/>
                            </a:rPr>
                            <m:t>𝑁</m:t>
                          </m:r>
                        </m:den>
                      </m:f>
                      <m:r>
                        <a:rPr lang="en-US" sz="2200" b="0" i="1" smtClean="0">
                          <a:latin typeface="Cambria Math"/>
                        </a:rPr>
                        <m:t>=</m:t>
                      </m:r>
                      <m:f>
                        <m:fPr>
                          <m:ctrlPr>
                            <a:rPr lang="en-US" sz="2200" b="0" i="1" smtClean="0">
                              <a:latin typeface="Cambria Math"/>
                            </a:rPr>
                          </m:ctrlPr>
                        </m:fPr>
                        <m:num>
                          <m:r>
                            <a:rPr lang="en-US" sz="2200" b="0" i="1" smtClean="0">
                              <a:latin typeface="Cambria Math"/>
                            </a:rPr>
                            <m:t>21400</m:t>
                          </m:r>
                        </m:num>
                        <m:den>
                          <m:r>
                            <a:rPr lang="en-US" sz="2200" b="0" i="1" smtClean="0">
                              <a:latin typeface="Cambria Math"/>
                            </a:rPr>
                            <m:t>100</m:t>
                          </m:r>
                        </m:den>
                      </m:f>
                      <m:r>
                        <a:rPr lang="en-US" sz="2200" b="0" i="1" smtClean="0">
                          <a:latin typeface="Cambria Math"/>
                        </a:rPr>
                        <m:t>=</m:t>
                      </m:r>
                      <m:r>
                        <a:rPr lang="en-US" sz="2200" b="0" i="1" smtClean="0">
                          <a:latin typeface="Cambria Math"/>
                        </a:rPr>
                        <m:t>214</m:t>
                      </m:r>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3</m:t>
                          </m:r>
                        </m:sub>
                      </m:sSub>
                      <m:r>
                        <a:rPr lang="en-US" sz="2200" i="1">
                          <a:latin typeface="Cambria Math"/>
                        </a:rPr>
                        <m:t>=</m:t>
                      </m:r>
                      <m:f>
                        <m:fPr>
                          <m:ctrlPr>
                            <a:rPr lang="en-US" sz="2200" i="1">
                              <a:latin typeface="Cambria Math"/>
                            </a:rPr>
                          </m:ctrlPr>
                        </m:fPr>
                        <m:num>
                          <m:nary>
                            <m:naryPr>
                              <m:chr m:val="∑"/>
                              <m:subHide m:val="on"/>
                              <m:supHide m:val="on"/>
                              <m:ctrlPr>
                                <a:rPr lang="en-US" sz="2200" i="1" smtClean="0">
                                  <a:latin typeface="Cambria Math"/>
                                </a:rPr>
                              </m:ctrlPr>
                            </m:naryPr>
                            <m:sub/>
                            <m:sup/>
                            <m:e>
                              <m:r>
                                <a:rPr lang="en-US" sz="2200" i="1">
                                  <a:latin typeface="Cambria Math"/>
                                </a:rPr>
                                <m:t>𝑓</m:t>
                              </m:r>
                              <m:sSup>
                                <m:sSupPr>
                                  <m:ctrlPr>
                                    <a:rPr lang="en-US" sz="2200" i="1">
                                      <a:latin typeface="Cambria Math"/>
                                    </a:rPr>
                                  </m:ctrlPr>
                                </m:sSupPr>
                                <m:e>
                                  <m:d>
                                    <m:dPr>
                                      <m:ctrlPr>
                                        <a:rPr lang="en-US" sz="2200" i="1">
                                          <a:latin typeface="Cambria Math"/>
                                        </a:rPr>
                                      </m:ctrlPr>
                                    </m:dPr>
                                    <m:e>
                                      <m:r>
                                        <a:rPr lang="en-US" sz="2200" i="1">
                                          <a:latin typeface="Cambria Math"/>
                                        </a:rPr>
                                        <m:t>𝑥</m:t>
                                      </m:r>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3</m:t>
                                  </m:r>
                                </m:sup>
                              </m:sSup>
                            </m:e>
                          </m:nary>
                        </m:num>
                        <m:den>
                          <m:r>
                            <a:rPr lang="en-US" sz="2200" i="1">
                              <a:latin typeface="Cambria Math"/>
                            </a:rPr>
                            <m:t>𝑁</m:t>
                          </m:r>
                        </m:den>
                      </m:f>
                      <m:r>
                        <a:rPr lang="en-US" sz="2200" i="1">
                          <a:latin typeface="Cambria Math"/>
                        </a:rPr>
                        <m:t>=</m:t>
                      </m:r>
                      <m:f>
                        <m:fPr>
                          <m:ctrlPr>
                            <a:rPr lang="en-US" sz="2200" i="1" smtClean="0">
                              <a:latin typeface="Cambria Math"/>
                            </a:rPr>
                          </m:ctrlPr>
                        </m:fPr>
                        <m:num>
                          <m:r>
                            <a:rPr lang="en-US" sz="2200" b="0" i="1" smtClean="0">
                              <a:latin typeface="Cambria Math"/>
                            </a:rPr>
                            <m:t>46800</m:t>
                          </m:r>
                        </m:num>
                        <m:den>
                          <m:r>
                            <a:rPr lang="en-US" sz="2200" i="1">
                              <a:latin typeface="Cambria Math"/>
                            </a:rPr>
                            <m:t>100</m:t>
                          </m:r>
                        </m:den>
                      </m:f>
                      <m:r>
                        <a:rPr lang="en-US" sz="2200" i="1">
                          <a:latin typeface="Cambria Math"/>
                        </a:rPr>
                        <m:t>=</m:t>
                      </m:r>
                      <m:r>
                        <a:rPr lang="en-US" sz="2200" b="0" i="1" smtClean="0">
                          <a:latin typeface="Cambria Math"/>
                        </a:rPr>
                        <m:t>468</m:t>
                      </m:r>
                    </m:oMath>
                  </m:oMathPara>
                </a14:m>
                <a:endParaRPr lang="en-US" sz="2200" b="0" dirty="0" smtClean="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b="0" i="1" smtClean="0">
                              <a:latin typeface="Cambria Math"/>
                              <a:ea typeface="Cambria Math"/>
                            </a:rPr>
                            <m:t>4</m:t>
                          </m:r>
                        </m:sub>
                      </m:sSub>
                      <m:r>
                        <a:rPr lang="en-US" sz="2200" i="1">
                          <a:latin typeface="Cambria Math"/>
                        </a:rPr>
                        <m:t>=</m:t>
                      </m:r>
                      <m:f>
                        <m:fPr>
                          <m:ctrlPr>
                            <a:rPr lang="en-US" sz="2200" i="1">
                              <a:latin typeface="Cambria Math"/>
                            </a:rPr>
                          </m:ctrlPr>
                        </m:fPr>
                        <m:num>
                          <m:nary>
                            <m:naryPr>
                              <m:chr m:val="∑"/>
                              <m:subHide m:val="on"/>
                              <m:supHide m:val="on"/>
                              <m:ctrlPr>
                                <a:rPr lang="en-US" sz="2200" i="1">
                                  <a:latin typeface="Cambria Math"/>
                                </a:rPr>
                              </m:ctrlPr>
                            </m:naryPr>
                            <m:sub/>
                            <m:sup/>
                            <m:e>
                              <m:r>
                                <a:rPr lang="en-US" sz="2200" i="1">
                                  <a:latin typeface="Cambria Math"/>
                                </a:rPr>
                                <m:t>𝑓</m:t>
                              </m:r>
                              <m:sSup>
                                <m:sSupPr>
                                  <m:ctrlPr>
                                    <a:rPr lang="en-US" sz="2200" i="1">
                                      <a:latin typeface="Cambria Math"/>
                                    </a:rPr>
                                  </m:ctrlPr>
                                </m:sSupPr>
                                <m:e>
                                  <m:d>
                                    <m:dPr>
                                      <m:ctrlPr>
                                        <a:rPr lang="en-US" sz="2200" i="1">
                                          <a:latin typeface="Cambria Math"/>
                                        </a:rPr>
                                      </m:ctrlPr>
                                    </m:dPr>
                                    <m:e>
                                      <m:r>
                                        <a:rPr lang="en-US" sz="2200" i="1">
                                          <a:latin typeface="Cambria Math"/>
                                        </a:rPr>
                                        <m:t>𝑥</m:t>
                                      </m:r>
                                      <m:r>
                                        <a:rPr lang="en-US" sz="2200" i="1">
                                          <a:latin typeface="Cambria Math"/>
                                        </a:rPr>
                                        <m:t>−</m:t>
                                      </m:r>
                                      <m:acc>
                                        <m:accPr>
                                          <m:chr m:val="̅"/>
                                          <m:ctrlPr>
                                            <a:rPr lang="en-US" sz="2200" i="1">
                                              <a:latin typeface="Cambria Math"/>
                                            </a:rPr>
                                          </m:ctrlPr>
                                        </m:accPr>
                                        <m:e>
                                          <m:r>
                                            <a:rPr lang="en-US" sz="2200" i="1">
                                              <a:latin typeface="Cambria Math"/>
                                            </a:rPr>
                                            <m:t>𝑥</m:t>
                                          </m:r>
                                        </m:e>
                                      </m:acc>
                                    </m:e>
                                  </m:d>
                                </m:e>
                                <m:sup>
                                  <m:r>
                                    <a:rPr lang="en-US" sz="2200" b="0" i="1" smtClean="0">
                                      <a:latin typeface="Cambria Math"/>
                                    </a:rPr>
                                    <m:t>4</m:t>
                                  </m:r>
                                </m:sup>
                              </m:sSup>
                            </m:e>
                          </m:nary>
                        </m:num>
                        <m:den>
                          <m:r>
                            <a:rPr lang="en-US" sz="2200" i="1">
                              <a:latin typeface="Cambria Math"/>
                            </a:rPr>
                            <m:t>𝑁</m:t>
                          </m:r>
                        </m:den>
                      </m:f>
                      <m:r>
                        <a:rPr lang="en-US" sz="2200" i="1">
                          <a:latin typeface="Cambria Math"/>
                        </a:rPr>
                        <m:t>=</m:t>
                      </m:r>
                      <m:f>
                        <m:fPr>
                          <m:ctrlPr>
                            <a:rPr lang="en-US" sz="2200" i="1">
                              <a:latin typeface="Cambria Math"/>
                            </a:rPr>
                          </m:ctrlPr>
                        </m:fPr>
                        <m:num>
                          <m:r>
                            <a:rPr lang="en-US" sz="2200" b="0" i="1" smtClean="0">
                              <a:latin typeface="Cambria Math"/>
                            </a:rPr>
                            <m:t>9671200</m:t>
                          </m:r>
                        </m:num>
                        <m:den>
                          <m:r>
                            <a:rPr lang="en-US" sz="2200" i="1">
                              <a:latin typeface="Cambria Math"/>
                            </a:rPr>
                            <m:t>100</m:t>
                          </m:r>
                        </m:den>
                      </m:f>
                      <m:r>
                        <a:rPr lang="en-US" sz="2200" i="1">
                          <a:latin typeface="Cambria Math"/>
                        </a:rPr>
                        <m:t>=</m:t>
                      </m:r>
                      <m:r>
                        <a:rPr lang="en-US" sz="2200" b="0" i="1" smtClean="0">
                          <a:latin typeface="Cambria Math"/>
                        </a:rPr>
                        <m:t>96712</m:t>
                      </m:r>
                    </m:oMath>
                  </m:oMathPara>
                </a14:m>
                <a:endParaRPr lang="en-US" sz="2200" dirty="0"/>
              </a:p>
              <a:p>
                <a:pPr marL="0" indent="0">
                  <a:buNone/>
                </a:pPr>
                <a:endParaRPr lang="en-US" sz="2200" dirty="0"/>
              </a:p>
              <a:p>
                <a:pPr marL="0" indent="0">
                  <a:buNone/>
                </a:pPr>
                <a:endParaRPr lang="en-US" sz="2200" dirty="0" smtClean="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b="-12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C19E143-8B48-49FD-959E-07B6842BB2A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50157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SHEPARD’S CORRECTIONS FOR MOMENTS:</a:t>
                </a:r>
                <a:r>
                  <a:rPr lang="en-US" sz="2200" b="1" dirty="0"/>
                  <a:t/>
                </a:r>
                <a:r>
                  <a:rPr lang="en-US" sz="2200" dirty="0" smtClean="0"/>
                  <a:t>While computing moments for frequency distribution with class intervals, we take variables </a:t>
                </a:r>
                <a14:m>
                  <m:oMath xmlns:m="http://schemas.openxmlformats.org/officeDocument/2006/math">
                    <m:r>
                      <a:rPr lang="en-US" sz="2200" b="0" i="1" smtClean="0">
                        <a:latin typeface="Cambria Math"/>
                      </a:rPr>
                      <m:t>𝑥</m:t>
                    </m:r>
                  </m:oMath>
                </a14:m>
                <a:r>
                  <a:rPr lang="en-US" sz="2200" b="0" dirty="0" smtClean="0"/>
                  <a:t> as the midpoint of class intervals which means that we have assumed the frequencies concentrated at the midpoints of class intervals. The above assumption is true when the distribution is symmetrical and the no. of class intervals is not greater than </a:t>
                </a:r>
                <a14:m>
                  <m:oMath xmlns:m="http://schemas.openxmlformats.org/officeDocument/2006/math">
                    <m:f>
                      <m:fPr>
                        <m:ctrlPr>
                          <a:rPr lang="en-US" sz="2200" b="0" i="1" smtClean="0">
                            <a:latin typeface="Cambria Math"/>
                          </a:rPr>
                        </m:ctrlPr>
                      </m:fPr>
                      <m:num>
                        <m:r>
                          <a:rPr lang="en-US" sz="2200" b="0" i="1" smtClean="0">
                            <a:latin typeface="Cambria Math"/>
                          </a:rPr>
                          <m:t>1</m:t>
                        </m:r>
                      </m:num>
                      <m:den>
                        <m:r>
                          <a:rPr lang="en-US" sz="2200" b="0" i="1" smtClean="0">
                            <a:latin typeface="Cambria Math"/>
                          </a:rPr>
                          <m:t>20</m:t>
                        </m:r>
                      </m:den>
                    </m:f>
                  </m:oMath>
                </a14:m>
                <a:r>
                  <a:rPr lang="en-US" sz="2200" b="0" dirty="0" smtClean="0"/>
                  <a:t> of the range, otherwise the computation of moments will have error called </a:t>
                </a:r>
                <a:r>
                  <a:rPr lang="en-US" sz="2200" b="1" dirty="0" smtClean="0"/>
                  <a:t>grouping error.</a:t>
                </a:r>
              </a:p>
              <a:p>
                <a:pPr marL="0" indent="0">
                  <a:buNone/>
                </a:pPr>
                <a:r>
                  <a:rPr lang="en-US" sz="2200" b="1" u="sng" dirty="0" smtClean="0"/>
                  <a:t>This error is corrected by the following formula given by </a:t>
                </a:r>
                <a:r>
                  <a:rPr lang="en-US" sz="2200" b="1" u="sng" dirty="0" err="1" smtClean="0"/>
                  <a:t>W.F.Sheppard</a:t>
                </a:r>
                <a:r>
                  <a:rPr lang="en-US" sz="2200" b="1" u="sng" dirty="0" smtClean="0"/>
                  <a:t>.</a:t>
                </a:r>
              </a:p>
              <a:p>
                <a:pPr marL="0" indent="0">
                  <a:buNone/>
                </a:pPr>
                <a:endParaRPr lang="en-US" sz="22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19E7847-58A5-4E1F-93B3-6C68E4693F0F}"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sp>
            <p:nvSpPr>
              <p:cNvPr id="2" name="Rectangle 1"/>
              <p:cNvSpPr/>
              <p:nvPr/>
            </p:nvSpPr>
            <p:spPr>
              <a:xfrm>
                <a:off x="2819400" y="4572000"/>
                <a:ext cx="3581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200" b="1" i="1">
                              <a:latin typeface="Cambria Math"/>
                            </a:rPr>
                          </m:ctrlPr>
                        </m:sSubPr>
                        <m:e>
                          <m:r>
                            <a:rPr lang="en-US" sz="2200" b="1" i="1">
                              <a:latin typeface="Cambria Math"/>
                              <a:ea typeface="Cambria Math"/>
                            </a:rPr>
                            <m:t>𝝁</m:t>
                          </m:r>
                        </m:e>
                        <m:sub>
                          <m:r>
                            <a:rPr lang="en-US" sz="2200" b="1" i="1">
                              <a:latin typeface="Cambria Math"/>
                            </a:rPr>
                            <m:t>𝟐</m:t>
                          </m:r>
                        </m:sub>
                      </m:sSub>
                      <m:r>
                        <a:rPr lang="en-US" sz="2200" b="1" i="1">
                          <a:latin typeface="Cambria Math"/>
                        </a:rPr>
                        <m:t>=</m:t>
                      </m:r>
                      <m:sSub>
                        <m:sSubPr>
                          <m:ctrlPr>
                            <a:rPr lang="en-US" sz="2200" b="1" i="1">
                              <a:latin typeface="Cambria Math"/>
                            </a:rPr>
                          </m:ctrlPr>
                        </m:sSubPr>
                        <m:e>
                          <m:r>
                            <a:rPr lang="en-US" sz="2200" b="1" i="1">
                              <a:latin typeface="Cambria Math"/>
                              <a:ea typeface="Cambria Math"/>
                            </a:rPr>
                            <m:t>𝝁</m:t>
                          </m:r>
                        </m:e>
                        <m:sub>
                          <m:r>
                            <a:rPr lang="en-US" sz="2200" b="1" i="1">
                              <a:latin typeface="Cambria Math"/>
                            </a:rPr>
                            <m:t>𝟐</m:t>
                          </m:r>
                        </m:sub>
                      </m:sSub>
                      <m:r>
                        <a:rPr lang="en-US" sz="2200" b="1" i="1">
                          <a:latin typeface="Cambria Math"/>
                        </a:rPr>
                        <m:t>−</m:t>
                      </m:r>
                      <m:f>
                        <m:fPr>
                          <m:ctrlPr>
                            <a:rPr lang="en-US" sz="2200" b="1" i="1">
                              <a:latin typeface="Cambria Math"/>
                            </a:rPr>
                          </m:ctrlPr>
                        </m:fPr>
                        <m:num>
                          <m:sSup>
                            <m:sSupPr>
                              <m:ctrlPr>
                                <a:rPr lang="en-US" sz="2200" b="1" i="1">
                                  <a:latin typeface="Cambria Math"/>
                                </a:rPr>
                              </m:ctrlPr>
                            </m:sSupPr>
                            <m:e>
                              <m:r>
                                <a:rPr lang="en-US" sz="2200" b="1" i="1">
                                  <a:latin typeface="Cambria Math"/>
                                </a:rPr>
                                <m:t>𝒉</m:t>
                              </m:r>
                            </m:e>
                            <m:sup>
                              <m:r>
                                <a:rPr lang="en-US" sz="2200" b="1" i="1">
                                  <a:latin typeface="Cambria Math"/>
                                </a:rPr>
                                <m:t>𝟐</m:t>
                              </m:r>
                            </m:sup>
                          </m:sSup>
                        </m:num>
                        <m:den>
                          <m:r>
                            <a:rPr lang="en-US" sz="2200" b="1" i="1">
                              <a:latin typeface="Cambria Math"/>
                            </a:rPr>
                            <m:t>𝟏𝟐</m:t>
                          </m:r>
                        </m:den>
                      </m:f>
                    </m:oMath>
                  </m:oMathPara>
                </a14:m>
                <a:endParaRPr lang="en-US" sz="2200" b="1" dirty="0"/>
              </a:p>
            </p:txBody>
          </p:sp>
        </mc:Choice>
        <mc:Fallback>
          <p:sp>
            <p:nvSpPr>
              <p:cNvPr id="2" name="Rectangle 1"/>
              <p:cNvSpPr>
                <a:spLocks noRot="1" noChangeAspect="1" noMove="1" noResize="1" noEditPoints="1" noAdjustHandles="1" noChangeArrowheads="1" noChangeShapeType="1" noTextEdit="1"/>
              </p:cNvSpPr>
              <p:nvPr/>
            </p:nvSpPr>
            <p:spPr>
              <a:xfrm>
                <a:off x="2819400" y="4572000"/>
                <a:ext cx="3581400" cy="914400"/>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932218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dirty="0" smtClean="0"/>
                  <a:t>Where h is the width of class interval while </a:t>
                </a:r>
                <a14:m>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sSub>
                      <m:sSubPr>
                        <m:ctrlPr>
                          <a:rPr lang="en-US" sz="2200" i="1" smtClean="0">
                            <a:latin typeface="Cambria Math"/>
                          </a:rPr>
                        </m:ctrlPr>
                      </m:sSubPr>
                      <m:e>
                        <m:r>
                          <a:rPr lang="en-US" sz="2200" b="0" i="1" smtClean="0">
                            <a:latin typeface="Cambria Math"/>
                          </a:rPr>
                          <m:t>𝑎𝑛𝑑</m:t>
                        </m:r>
                        <m:r>
                          <a:rPr lang="en-US" sz="2200" b="0" i="1" smtClean="0">
                            <a:latin typeface="Cambria Math"/>
                          </a:rPr>
                          <m:t> </m:t>
                        </m:r>
                        <m:r>
                          <a:rPr lang="en-US" sz="2200" i="1" smtClean="0">
                            <a:latin typeface="Cambria Math"/>
                            <a:ea typeface="Cambria Math"/>
                          </a:rPr>
                          <m:t>𝜇</m:t>
                        </m:r>
                      </m:e>
                      <m:sub>
                        <m:r>
                          <a:rPr lang="en-US" sz="2200" b="0" i="1" smtClean="0">
                            <a:latin typeface="Cambria Math"/>
                          </a:rPr>
                          <m:t>3</m:t>
                        </m:r>
                      </m:sub>
                    </m:sSub>
                  </m:oMath>
                </a14:m>
                <a:r>
                  <a:rPr lang="en-US" sz="2200" dirty="0" smtClean="0"/>
                  <a:t> require no correction. These formulae are known as Sheppard’s corrections.</a:t>
                </a:r>
                <a:endParaRPr lang="en-US" sz="2200" b="1" dirty="0" smtClean="0"/>
              </a:p>
              <a:p>
                <a:pPr marL="0" indent="0">
                  <a:buNone/>
                </a:pPr>
                <a:r>
                  <a:rPr lang="en-US" sz="2200" b="1" dirty="0" smtClean="0"/>
                  <a:t>Example: </a:t>
                </a:r>
                <a:r>
                  <a:rPr lang="en-US" sz="2200" dirty="0" smtClean="0"/>
                  <a:t>Find the corrected values of the following moments using Sheppard's  correction. The width of classes in the distribution is 10.</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r>
                        <a:rPr lang="en-US" sz="2200" b="0" i="1" smtClean="0">
                          <a:latin typeface="Cambria Math"/>
                        </a:rPr>
                        <m:t>214</m:t>
                      </m:r>
                      <m:r>
                        <a:rPr lang="en-US" sz="2200" b="0" i="1" smtClean="0">
                          <a:latin typeface="Cambria Math"/>
                        </a:rPr>
                        <m:t>     </m:t>
                      </m:r>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sub>
                      </m:sSub>
                      <m:r>
                        <a:rPr lang="en-US" sz="2200" b="0" i="1" smtClean="0">
                          <a:latin typeface="Cambria Math"/>
                        </a:rPr>
                        <m:t>=</m:t>
                      </m:r>
                      <m:r>
                        <a:rPr lang="en-US" sz="2200" b="0" i="1" smtClean="0">
                          <a:latin typeface="Cambria Math"/>
                        </a:rPr>
                        <m:t>468</m:t>
                      </m:r>
                      <m:r>
                        <a:rPr lang="en-US" sz="2200" b="0" i="1" smtClean="0">
                          <a:latin typeface="Cambria Math"/>
                        </a:rPr>
                        <m:t>      </m:t>
                      </m:r>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4</m:t>
                          </m:r>
                        </m:sub>
                      </m:sSub>
                      <m:r>
                        <a:rPr lang="en-US" sz="2200" b="0" i="1" smtClean="0">
                          <a:latin typeface="Cambria Math"/>
                        </a:rPr>
                        <m:t>=</m:t>
                      </m:r>
                      <m:r>
                        <a:rPr lang="en-US" sz="2200" b="0" i="1" smtClean="0">
                          <a:latin typeface="Cambria Math"/>
                        </a:rPr>
                        <m:t>96712</m:t>
                      </m:r>
                    </m:oMath>
                  </m:oMathPara>
                </a14:m>
                <a:endParaRPr lang="en-US" sz="2200" dirty="0" smtClean="0"/>
              </a:p>
              <a:p>
                <a:pPr marL="0" indent="0">
                  <a:buNone/>
                </a:pPr>
                <a:r>
                  <a:rPr lang="en-US" sz="2200" b="1" dirty="0" smtClean="0"/>
                  <a:t>Sol. </a:t>
                </a:r>
                <a:r>
                  <a:rPr lang="en-US" sz="2200" dirty="0" smtClean="0"/>
                  <a:t>We have </a:t>
                </a:r>
                <a14:m>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r>
                      <a:rPr lang="en-US" sz="2200" i="1">
                        <a:latin typeface="Cambria Math"/>
                      </a:rPr>
                      <m:t>=</m:t>
                    </m:r>
                    <m:r>
                      <a:rPr lang="en-US" sz="2200" i="1">
                        <a:latin typeface="Cambria Math"/>
                      </a:rPr>
                      <m:t>214</m:t>
                    </m:r>
                    <m:r>
                      <a:rPr lang="en-US" sz="2200" i="1">
                        <a:latin typeface="Cambria Math"/>
                      </a:rPr>
                      <m:t>     </m:t>
                    </m:r>
                    <m:sSub>
                      <m:sSubPr>
                        <m:ctrlPr>
                          <a:rPr lang="en-US" sz="2200" i="1">
                            <a:latin typeface="Cambria Math"/>
                          </a:rPr>
                        </m:ctrlPr>
                      </m:sSubPr>
                      <m:e>
                        <m:r>
                          <a:rPr lang="en-US" sz="2200" i="1">
                            <a:latin typeface="Cambria Math"/>
                            <a:ea typeface="Cambria Math"/>
                          </a:rPr>
                          <m:t>𝜇</m:t>
                        </m:r>
                      </m:e>
                      <m:sub>
                        <m:r>
                          <a:rPr lang="en-US" sz="2200" i="1">
                            <a:latin typeface="Cambria Math"/>
                          </a:rPr>
                          <m:t>3</m:t>
                        </m:r>
                      </m:sub>
                    </m:sSub>
                    <m:r>
                      <a:rPr lang="en-US" sz="2200" i="1">
                        <a:latin typeface="Cambria Math"/>
                      </a:rPr>
                      <m:t>=</m:t>
                    </m:r>
                    <m:r>
                      <a:rPr lang="en-US" sz="2200" i="1">
                        <a:latin typeface="Cambria Math"/>
                      </a:rPr>
                      <m:t>468</m:t>
                    </m:r>
                    <m:r>
                      <a:rPr lang="en-US" sz="2200" i="1">
                        <a:latin typeface="Cambria Math"/>
                      </a:rPr>
                      <m:t>      </m:t>
                    </m:r>
                    <m:sSub>
                      <m:sSubPr>
                        <m:ctrlPr>
                          <a:rPr lang="en-US" sz="2200" i="1">
                            <a:latin typeface="Cambria Math"/>
                          </a:rPr>
                        </m:ctrlPr>
                      </m:sSubPr>
                      <m:e>
                        <m:r>
                          <a:rPr lang="en-US" sz="2200" i="1">
                            <a:latin typeface="Cambria Math"/>
                            <a:ea typeface="Cambria Math"/>
                          </a:rPr>
                          <m:t>𝜇</m:t>
                        </m:r>
                      </m:e>
                      <m:sub>
                        <m:r>
                          <a:rPr lang="en-US" sz="2200" i="1">
                            <a:latin typeface="Cambria Math"/>
                          </a:rPr>
                          <m:t>4</m:t>
                        </m:r>
                      </m:sub>
                    </m:sSub>
                    <m:r>
                      <a:rPr lang="en-US" sz="2200" i="1">
                        <a:latin typeface="Cambria Math"/>
                      </a:rPr>
                      <m:t>=</m:t>
                    </m:r>
                    <m:r>
                      <a:rPr lang="en-US" sz="2200" i="1">
                        <a:latin typeface="Cambria Math"/>
                      </a:rPr>
                      <m:t>96712</m:t>
                    </m:r>
                  </m:oMath>
                </a14:m>
                <a:r>
                  <a:rPr lang="en-US" sz="2200" dirty="0" smtClean="0"/>
                  <a:t>     h=10</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2</m:t>
                          </m:r>
                        </m:sub>
                      </m:sSub>
                      <m:r>
                        <a:rPr lang="en-US" sz="2200" b="0" i="1" smtClean="0">
                          <a:latin typeface="Cambria Math"/>
                        </a:rPr>
                        <m:t>(</m:t>
                      </m:r>
                      <m:r>
                        <a:rPr lang="en-US" sz="2200" b="0" i="1" smtClean="0">
                          <a:latin typeface="Cambria Math"/>
                        </a:rPr>
                        <m:t>𝑐𝑜𝑟𝑟𝑒𝑐𝑡𝑒𝑑</m:t>
                      </m:r>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a:rPr>
                          </m:ctrlPr>
                        </m:fPr>
                        <m:num>
                          <m:sSup>
                            <m:sSupPr>
                              <m:ctrlPr>
                                <a:rPr lang="en-US" sz="2200" b="0" i="1" smtClean="0">
                                  <a:latin typeface="Cambria Math"/>
                                </a:rPr>
                              </m:ctrlPr>
                            </m:sSupPr>
                            <m:e>
                              <m:r>
                                <a:rPr lang="en-US" sz="2200" b="0" i="1" smtClean="0">
                                  <a:latin typeface="Cambria Math"/>
                                </a:rPr>
                                <m:t>h</m:t>
                              </m:r>
                            </m:e>
                            <m:sup>
                              <m:r>
                                <a:rPr lang="en-US" sz="2200" b="0" i="1" smtClean="0">
                                  <a:latin typeface="Cambria Math"/>
                                </a:rPr>
                                <m:t>2</m:t>
                              </m:r>
                            </m:sup>
                          </m:sSup>
                        </m:num>
                        <m:den>
                          <m:r>
                            <a:rPr lang="en-US" sz="2200" b="0" i="1" smtClean="0">
                              <a:latin typeface="Cambria Math"/>
                            </a:rPr>
                            <m:t>12</m:t>
                          </m:r>
                        </m:den>
                      </m:f>
                      <m:r>
                        <a:rPr lang="en-US" sz="2200" b="0" i="1" smtClean="0">
                          <a:latin typeface="Cambria Math"/>
                        </a:rPr>
                        <m:t>=</m:t>
                      </m:r>
                      <m:r>
                        <a:rPr lang="en-US" sz="2200" b="0" i="1" smtClean="0">
                          <a:latin typeface="Cambria Math"/>
                        </a:rPr>
                        <m:t>214</m:t>
                      </m:r>
                      <m:r>
                        <a:rPr lang="en-US" sz="2200" b="0" i="1" smtClean="0">
                          <a:latin typeface="Cambria Math"/>
                        </a:rPr>
                        <m:t>−</m:t>
                      </m:r>
                      <m:f>
                        <m:fPr>
                          <m:ctrlPr>
                            <a:rPr lang="en-US" sz="2200" b="0" i="1" smtClean="0">
                              <a:latin typeface="Cambria Math"/>
                            </a:rPr>
                          </m:ctrlPr>
                        </m:fPr>
                        <m:num>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10</m:t>
                                  </m:r>
                                </m:e>
                              </m:d>
                            </m:e>
                            <m:sup>
                              <m:r>
                                <a:rPr lang="en-US" sz="2200" b="0" i="1" smtClean="0">
                                  <a:latin typeface="Cambria Math"/>
                                </a:rPr>
                                <m:t>2</m:t>
                              </m:r>
                            </m:sup>
                          </m:sSup>
                        </m:num>
                        <m:den>
                          <m:r>
                            <a:rPr lang="en-US" sz="2200" b="0" i="1" smtClean="0">
                              <a:latin typeface="Cambria Math"/>
                            </a:rPr>
                            <m:t>12</m:t>
                          </m:r>
                        </m:den>
                      </m:f>
                      <m:r>
                        <a:rPr lang="en-US" sz="2200" b="0" i="1" smtClean="0">
                          <a:latin typeface="Cambria Math"/>
                        </a:rPr>
                        <m:t>=</m:t>
                      </m:r>
                      <m:r>
                        <a:rPr lang="en-US" sz="2200" b="0" i="1" smtClean="0">
                          <a:latin typeface="Cambria Math"/>
                        </a:rPr>
                        <m:t>214</m:t>
                      </m:r>
                      <m:r>
                        <a:rPr lang="en-US" sz="2200" b="0" i="1" smtClean="0">
                          <a:latin typeface="Cambria Math"/>
                        </a:rPr>
                        <m:t>−</m:t>
                      </m:r>
                      <m:r>
                        <a:rPr lang="en-US" sz="2200" b="0" i="1" smtClean="0">
                          <a:latin typeface="Cambria Math"/>
                        </a:rPr>
                        <m:t>8</m:t>
                      </m:r>
                      <m:r>
                        <a:rPr lang="en-US" sz="2200" b="0" i="1" smtClean="0">
                          <a:latin typeface="Cambria Math"/>
                        </a:rPr>
                        <m:t>.</m:t>
                      </m:r>
                      <m:r>
                        <a:rPr lang="en-US" sz="2200" b="0" i="1" smtClean="0">
                          <a:latin typeface="Cambria Math"/>
                        </a:rPr>
                        <m:t>333</m:t>
                      </m:r>
                      <m:r>
                        <a:rPr lang="en-US" sz="2200" b="0" i="1" smtClean="0">
                          <a:latin typeface="Cambria Math"/>
                        </a:rPr>
                        <m:t>=</m:t>
                      </m:r>
                      <m:r>
                        <a:rPr lang="en-US" sz="2200" b="0" i="1" smtClean="0">
                          <a:latin typeface="Cambria Math"/>
                        </a:rPr>
                        <m:t>205</m:t>
                      </m:r>
                      <m:r>
                        <a:rPr lang="en-US" sz="2200" b="0" i="1" smtClean="0">
                          <a:latin typeface="Cambria Math"/>
                        </a:rPr>
                        <m:t>.</m:t>
                      </m:r>
                      <m:r>
                        <a:rPr lang="en-US" sz="2200" b="0" i="1" smtClean="0">
                          <a:latin typeface="Cambria Math"/>
                        </a:rPr>
                        <m:t>667</m:t>
                      </m:r>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3</m:t>
                          </m:r>
                        </m:sub>
                      </m:sSub>
                      <m:d>
                        <m:dPr>
                          <m:ctrlPr>
                            <a:rPr lang="en-US" sz="2200" b="0" i="1" smtClean="0">
                              <a:latin typeface="Cambria Math"/>
                            </a:rPr>
                          </m:ctrlPr>
                        </m:dPr>
                        <m:e>
                          <m:r>
                            <a:rPr lang="en-US" sz="2200" b="0" i="1" smtClean="0">
                              <a:latin typeface="Cambria Math"/>
                            </a:rPr>
                            <m:t>𝑐𝑜𝑟𝑟𝑒𝑐𝑡𝑒𝑑</m:t>
                          </m:r>
                        </m:e>
                      </m:d>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3</m:t>
                          </m:r>
                        </m:sub>
                      </m:sSub>
                      <m:r>
                        <a:rPr lang="en-US" sz="2200" b="0" i="1" smtClean="0">
                          <a:latin typeface="Cambria Math"/>
                        </a:rPr>
                        <m:t>=</m:t>
                      </m:r>
                      <m:r>
                        <a:rPr lang="en-US" sz="2200" b="0" i="1" smtClean="0">
                          <a:latin typeface="Cambria Math"/>
                        </a:rPr>
                        <m:t>468</m:t>
                      </m:r>
                    </m:oMath>
                  </m:oMathPara>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630" b="-9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E6AAFC1-466D-4B03-A6BF-6262225C249C}"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sp>
            <p:nvSpPr>
              <p:cNvPr id="2" name="Rectangle 1"/>
              <p:cNvSpPr/>
              <p:nvPr/>
            </p:nvSpPr>
            <p:spPr>
              <a:xfrm>
                <a:off x="2514600" y="1066800"/>
                <a:ext cx="44196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200" i="1">
                              <a:latin typeface="Cambria Math"/>
                            </a:rPr>
                          </m:ctrlPr>
                        </m:sSubPr>
                        <m:e>
                          <m:r>
                            <a:rPr lang="en-US" sz="2200" i="1">
                              <a:latin typeface="Cambria Math"/>
                              <a:ea typeface="Cambria Math"/>
                            </a:rPr>
                            <m:t>𝜇</m:t>
                          </m:r>
                        </m:e>
                        <m:sub>
                          <m:r>
                            <a:rPr lang="en-US" sz="2200" i="1">
                              <a:latin typeface="Cambria Math"/>
                            </a:rPr>
                            <m:t>4</m:t>
                          </m:r>
                        </m:sub>
                      </m:sSub>
                      <m:r>
                        <a:rPr lang="en-US" sz="2200" i="1">
                          <a:latin typeface="Cambria Math"/>
                        </a:rPr>
                        <m:t>=</m:t>
                      </m:r>
                      <m:sSub>
                        <m:sSubPr>
                          <m:ctrlPr>
                            <a:rPr lang="en-US" sz="2200" i="1">
                              <a:latin typeface="Cambria Math"/>
                            </a:rPr>
                          </m:ctrlPr>
                        </m:sSubPr>
                        <m:e>
                          <m:r>
                            <a:rPr lang="en-US" sz="2200" i="1">
                              <a:latin typeface="Cambria Math"/>
                              <a:ea typeface="Cambria Math"/>
                            </a:rPr>
                            <m:t>𝜇</m:t>
                          </m:r>
                        </m:e>
                        <m:sub>
                          <m:r>
                            <a:rPr lang="en-US" sz="2200" i="1">
                              <a:latin typeface="Cambria Math"/>
                            </a:rPr>
                            <m:t>4</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2</m:t>
                          </m:r>
                        </m:den>
                      </m:f>
                      <m:sSup>
                        <m:sSupPr>
                          <m:ctrlPr>
                            <a:rPr lang="en-US" sz="2200" i="1">
                              <a:latin typeface="Cambria Math"/>
                            </a:rPr>
                          </m:ctrlPr>
                        </m:sSupPr>
                        <m:e>
                          <m:r>
                            <a:rPr lang="en-US" sz="2200" i="1">
                              <a:latin typeface="Cambria Math"/>
                            </a:rPr>
                            <m:t>h</m:t>
                          </m:r>
                        </m:e>
                        <m:sup>
                          <m:r>
                            <a:rPr lang="en-US" sz="2200" i="1">
                              <a:latin typeface="Cambria Math"/>
                            </a:rPr>
                            <m:t>2</m:t>
                          </m:r>
                        </m:sup>
                      </m:sSup>
                      <m:sSub>
                        <m:sSubPr>
                          <m:ctrlPr>
                            <a:rPr lang="en-US" sz="2200" i="1">
                              <a:latin typeface="Cambria Math"/>
                            </a:rPr>
                          </m:ctrlPr>
                        </m:sSubPr>
                        <m:e>
                          <m:r>
                            <a:rPr lang="en-US" sz="2200" i="1">
                              <a:latin typeface="Cambria Math"/>
                              <a:ea typeface="Cambria Math"/>
                            </a:rPr>
                            <m:t>𝜇</m:t>
                          </m:r>
                        </m:e>
                        <m:sub>
                          <m:r>
                            <a:rPr lang="en-US" sz="2200" i="1">
                              <a:latin typeface="Cambria Math"/>
                            </a:rPr>
                            <m:t>2</m:t>
                          </m:r>
                        </m:sub>
                      </m:sSub>
                      <m:r>
                        <a:rPr lang="en-US" sz="2200" i="1">
                          <a:latin typeface="Cambria Math"/>
                        </a:rPr>
                        <m:t>+</m:t>
                      </m:r>
                      <m:f>
                        <m:fPr>
                          <m:ctrlPr>
                            <a:rPr lang="en-US" sz="2200" i="1">
                              <a:latin typeface="Cambria Math"/>
                            </a:rPr>
                          </m:ctrlPr>
                        </m:fPr>
                        <m:num>
                          <m:r>
                            <a:rPr lang="en-US" sz="2200" i="1">
                              <a:latin typeface="Cambria Math"/>
                            </a:rPr>
                            <m:t>7</m:t>
                          </m:r>
                        </m:num>
                        <m:den>
                          <m:r>
                            <a:rPr lang="en-US" sz="2200" i="1">
                              <a:latin typeface="Cambria Math"/>
                            </a:rPr>
                            <m:t>240</m:t>
                          </m:r>
                        </m:den>
                      </m:f>
                      <m:sSup>
                        <m:sSupPr>
                          <m:ctrlPr>
                            <a:rPr lang="en-US" sz="2200" i="1">
                              <a:latin typeface="Cambria Math"/>
                            </a:rPr>
                          </m:ctrlPr>
                        </m:sSupPr>
                        <m:e>
                          <m:r>
                            <a:rPr lang="en-US" sz="2200" i="1">
                              <a:latin typeface="Cambria Math"/>
                            </a:rPr>
                            <m:t>h</m:t>
                          </m:r>
                        </m:e>
                        <m:sup>
                          <m:r>
                            <a:rPr lang="en-US" sz="2200" i="1">
                              <a:latin typeface="Cambria Math"/>
                            </a:rPr>
                            <m:t>4</m:t>
                          </m:r>
                        </m:sup>
                      </m:sSup>
                    </m:oMath>
                  </m:oMathPara>
                </a14:m>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2514600" y="1066800"/>
                <a:ext cx="4419600" cy="1219200"/>
              </a:xfrm>
              <a:prstGeom prst="rect">
                <a:avLst/>
              </a:prstGeom>
              <a:blipFill rotWithShape="1">
                <a:blip r:embed="rId4"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812935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4</m:t>
                          </m:r>
                        </m:sub>
                      </m:sSub>
                      <m:d>
                        <m:dPr>
                          <m:ctrlPr>
                            <a:rPr lang="en-US" sz="2200" b="0" i="1" smtClean="0">
                              <a:latin typeface="Cambria Math"/>
                            </a:rPr>
                          </m:ctrlPr>
                        </m:dPr>
                        <m:e>
                          <m:r>
                            <a:rPr lang="en-US" sz="2200" b="0" i="1" smtClean="0">
                              <a:latin typeface="Cambria Math"/>
                            </a:rPr>
                            <m:t>𝑐𝑜𝑟𝑟𝑒𝑐𝑡𝑒𝑑</m:t>
                          </m:r>
                        </m:e>
                      </m:d>
                      <m:r>
                        <a:rPr lang="en-US" sz="2200" b="0" i="1" smtClean="0">
                          <a:latin typeface="Cambria Math"/>
                        </a:rPr>
                        <m:t>=</m:t>
                      </m:r>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4</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2</m:t>
                          </m:r>
                        </m:den>
                      </m:f>
                      <m:sSup>
                        <m:sSupPr>
                          <m:ctrlPr>
                            <a:rPr lang="en-US" sz="2200" b="0" i="1" smtClean="0">
                              <a:latin typeface="Cambria Math"/>
                            </a:rPr>
                          </m:ctrlPr>
                        </m:sSupPr>
                        <m:e>
                          <m:r>
                            <a:rPr lang="en-US" sz="2200" b="0" i="1" smtClean="0">
                              <a:latin typeface="Cambria Math"/>
                            </a:rPr>
                            <m:t>h</m:t>
                          </m:r>
                        </m:e>
                        <m:sup>
                          <m:r>
                            <a:rPr lang="en-US" sz="2200" b="0" i="1" smtClean="0">
                              <a:latin typeface="Cambria Math"/>
                            </a:rPr>
                            <m:t>2</m:t>
                          </m:r>
                        </m:sup>
                      </m:sSup>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f>
                        <m:fPr>
                          <m:ctrlPr>
                            <a:rPr lang="en-US" sz="2200" b="0" i="1" smtClean="0">
                              <a:latin typeface="Cambria Math"/>
                            </a:rPr>
                          </m:ctrlPr>
                        </m:fPr>
                        <m:num>
                          <m:r>
                            <a:rPr lang="en-US" sz="2200" b="0" i="1" smtClean="0">
                              <a:latin typeface="Cambria Math"/>
                            </a:rPr>
                            <m:t>7</m:t>
                          </m:r>
                        </m:num>
                        <m:den>
                          <m:r>
                            <a:rPr lang="en-US" sz="2200" b="0" i="1" smtClean="0">
                              <a:latin typeface="Cambria Math"/>
                            </a:rPr>
                            <m:t>240</m:t>
                          </m:r>
                        </m:den>
                      </m:f>
                      <m:sSup>
                        <m:sSupPr>
                          <m:ctrlPr>
                            <a:rPr lang="en-US" sz="2200" b="0" i="1" smtClean="0">
                              <a:latin typeface="Cambria Math"/>
                            </a:rPr>
                          </m:ctrlPr>
                        </m:sSupPr>
                        <m:e>
                          <m:r>
                            <a:rPr lang="en-US" sz="2200" b="0" i="1" smtClean="0">
                              <a:latin typeface="Cambria Math"/>
                            </a:rPr>
                            <m:t>h</m:t>
                          </m:r>
                        </m:e>
                        <m:sup>
                          <m:r>
                            <a:rPr lang="en-US" sz="2200" b="0" i="1" smtClean="0">
                              <a:latin typeface="Cambria Math"/>
                            </a:rPr>
                            <m:t>4</m:t>
                          </m:r>
                        </m:sup>
                      </m:sSup>
                    </m:oMath>
                  </m:oMathPara>
                </a14:m>
                <a:endParaRPr lang="en-US" sz="2200" b="0" i="1" dirty="0" smtClean="0">
                  <a:latin typeface="Cambria Math"/>
                </a:endParaRPr>
              </a:p>
              <a:p>
                <a:pPr marL="0" indent="0" algn="just">
                  <a:buNone/>
                </a:pPr>
                <a14:m>
                  <m:oMathPara xmlns:m="http://schemas.openxmlformats.org/officeDocument/2006/math">
                    <m:oMathParaPr>
                      <m:jc m:val="left"/>
                    </m:oMathParaPr>
                    <m:oMath xmlns:m="http://schemas.openxmlformats.org/officeDocument/2006/math">
                      <m:r>
                        <a:rPr lang="en-US" sz="2200" b="0" i="1" smtClean="0">
                          <a:latin typeface="Cambria Math"/>
                        </a:rPr>
                        <m:t>=</m:t>
                      </m:r>
                      <m:r>
                        <a:rPr lang="en-US" sz="2200" b="0" i="1" smtClean="0">
                          <a:latin typeface="Cambria Math"/>
                        </a:rPr>
                        <m:t>96712</m:t>
                      </m:r>
                      <m:r>
                        <a:rPr lang="en-US" sz="2200" b="0" i="1" smtClean="0">
                          <a:latin typeface="Cambria Math"/>
                        </a:rPr>
                        <m:t>−</m:t>
                      </m:r>
                      <m:f>
                        <m:fPr>
                          <m:ctrlPr>
                            <a:rPr lang="en-US" sz="2200" b="0" i="1" smtClean="0">
                              <a:latin typeface="Cambria Math"/>
                            </a:rPr>
                          </m:ctrlPr>
                        </m:fPr>
                        <m:num>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10</m:t>
                                  </m:r>
                                </m:e>
                              </m:d>
                            </m:e>
                            <m:sup>
                              <m:r>
                                <a:rPr lang="en-US" sz="2200" b="0" i="1" smtClean="0">
                                  <a:latin typeface="Cambria Math"/>
                                </a:rPr>
                                <m:t>2</m:t>
                              </m:r>
                            </m:sup>
                          </m:sSup>
                        </m:num>
                        <m:den>
                          <m:r>
                            <a:rPr lang="en-US" sz="2200" b="0" i="1" smtClean="0">
                              <a:latin typeface="Cambria Math"/>
                            </a:rPr>
                            <m:t>2</m:t>
                          </m:r>
                        </m:den>
                      </m:f>
                      <m:d>
                        <m:dPr>
                          <m:ctrlPr>
                            <a:rPr lang="en-US" sz="2200" b="0" i="1" smtClean="0">
                              <a:latin typeface="Cambria Math"/>
                            </a:rPr>
                          </m:ctrlPr>
                        </m:dPr>
                        <m:e>
                          <m:r>
                            <a:rPr lang="en-US" sz="2200" b="0" i="1" smtClean="0">
                              <a:latin typeface="Cambria Math"/>
                            </a:rPr>
                            <m:t>214</m:t>
                          </m:r>
                        </m:e>
                      </m:d>
                      <m:r>
                        <a:rPr lang="en-US" sz="2200" b="0" i="1" smtClean="0">
                          <a:latin typeface="Cambria Math"/>
                        </a:rPr>
                        <m:t>+</m:t>
                      </m:r>
                      <m:f>
                        <m:fPr>
                          <m:ctrlPr>
                            <a:rPr lang="en-US" sz="2200" b="0" i="1" smtClean="0">
                              <a:latin typeface="Cambria Math"/>
                            </a:rPr>
                          </m:ctrlPr>
                        </m:fPr>
                        <m:num>
                          <m:r>
                            <a:rPr lang="en-US" sz="2200" b="0" i="1" smtClean="0">
                              <a:latin typeface="Cambria Math"/>
                            </a:rPr>
                            <m:t>7</m:t>
                          </m:r>
                        </m:num>
                        <m:den>
                          <m:r>
                            <a:rPr lang="en-US" sz="2200" b="0" i="1" smtClean="0">
                              <a:latin typeface="Cambria Math"/>
                            </a:rPr>
                            <m:t>240</m:t>
                          </m:r>
                        </m:den>
                      </m:f>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10</m:t>
                              </m:r>
                            </m:e>
                          </m:d>
                        </m:e>
                        <m:sup>
                          <m:r>
                            <a:rPr lang="en-US" sz="2200" b="0" i="1" smtClean="0">
                              <a:latin typeface="Cambria Math"/>
                            </a:rPr>
                            <m:t>4</m:t>
                          </m:r>
                        </m:sup>
                      </m:sSup>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r>
                        <a:rPr lang="en-US" sz="2200" b="0" i="1" smtClean="0">
                          <a:latin typeface="Cambria Math"/>
                        </a:rPr>
                        <m:t>96712</m:t>
                      </m:r>
                      <m:r>
                        <a:rPr lang="en-US" sz="2200" b="0" i="1" smtClean="0">
                          <a:latin typeface="Cambria Math"/>
                        </a:rPr>
                        <m:t>−</m:t>
                      </m:r>
                      <m:r>
                        <a:rPr lang="en-US" sz="2200" b="0" i="1" smtClean="0">
                          <a:latin typeface="Cambria Math"/>
                        </a:rPr>
                        <m:t>10700</m:t>
                      </m:r>
                      <m:r>
                        <a:rPr lang="en-US" sz="2200" b="0" i="1" smtClean="0">
                          <a:latin typeface="Cambria Math"/>
                        </a:rPr>
                        <m:t>−</m:t>
                      </m:r>
                      <m:r>
                        <a:rPr lang="en-US" sz="2200" b="0" i="1" smtClean="0">
                          <a:latin typeface="Cambria Math"/>
                        </a:rPr>
                        <m:t>291</m:t>
                      </m:r>
                      <m:r>
                        <a:rPr lang="en-US" sz="2200" b="0" i="1" smtClean="0">
                          <a:latin typeface="Cambria Math"/>
                        </a:rPr>
                        <m:t>.</m:t>
                      </m:r>
                      <m:r>
                        <a:rPr lang="en-US" sz="2200" b="0" i="1" smtClean="0">
                          <a:latin typeface="Cambria Math"/>
                        </a:rPr>
                        <m:t>667</m:t>
                      </m:r>
                      <m:r>
                        <a:rPr lang="en-US" sz="2200" b="0" i="1" smtClean="0">
                          <a:latin typeface="Cambria Math"/>
                        </a:rPr>
                        <m:t>=</m:t>
                      </m:r>
                      <m:r>
                        <a:rPr lang="en-US" sz="2200" b="0" i="1" smtClean="0">
                          <a:latin typeface="Cambria Math"/>
                        </a:rPr>
                        <m:t>86303</m:t>
                      </m:r>
                      <m:r>
                        <a:rPr lang="en-US" sz="2200" b="0" i="1" smtClean="0">
                          <a:latin typeface="Cambria Math"/>
                        </a:rPr>
                        <m:t>.</m:t>
                      </m:r>
                      <m:r>
                        <a:rPr lang="en-US" sz="2200" b="0" i="1" smtClean="0">
                          <a:latin typeface="Cambria Math"/>
                        </a:rPr>
                        <m:t>667</m:t>
                      </m:r>
                      <m:r>
                        <a:rPr lang="en-US" sz="2200" b="0" i="1" smtClean="0">
                          <a:latin typeface="Cambria Math"/>
                        </a:rPr>
                        <m:t>.</m:t>
                      </m:r>
                    </m:oMath>
                  </m:oMathPara>
                </a14:m>
                <a:endParaRPr lang="en-US" sz="22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E16A5BD-1995-49BF-B6CF-C44683BF1CC0}"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Central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530878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MOMENTS ABOUT AN ARBITARY NUMBER(Raw Moments):</a:t>
                </a:r>
              </a:p>
              <a:p>
                <a:pPr>
                  <a:buFont typeface="Wingdings" pitchFamily="2" charset="2"/>
                  <a:buChar char="v"/>
                </a:pPr>
                <a:r>
                  <a:rPr lang="en-US" sz="2200" dirty="0" smtClean="0"/>
                  <a:t>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3</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are the values of a variable </a:t>
                </a:r>
                <a14:m>
                  <m:oMath xmlns:m="http://schemas.openxmlformats.org/officeDocument/2006/math">
                    <m:r>
                      <a:rPr lang="en-US" sz="2200" b="0" i="1" smtClean="0">
                        <a:latin typeface="Cambria Math"/>
                      </a:rPr>
                      <m:t>𝑥</m:t>
                    </m:r>
                    <m:r>
                      <a:rPr lang="en-US" sz="2200" b="0" i="1" smtClean="0">
                        <a:latin typeface="Cambria Math"/>
                      </a:rPr>
                      <m:t> </m:t>
                    </m:r>
                  </m:oMath>
                </a14:m>
                <a:r>
                  <a:rPr lang="en-US" sz="2200" dirty="0" smtClean="0"/>
                  <a:t>with the corresponding frequencies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3</m:t>
                        </m:r>
                        <m:r>
                          <a:rPr lang="en-US" sz="2200" b="0" i="1" smtClean="0">
                            <a:latin typeface="Cambria Math"/>
                          </a:rPr>
                          <m:t>,…..</m:t>
                        </m:r>
                      </m:sub>
                    </m:sSub>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𝑛</m:t>
                        </m:r>
                      </m:sub>
                    </m:sSub>
                  </m:oMath>
                </a14:m>
                <a:r>
                  <a:rPr lang="en-US" sz="2200" dirty="0" smtClean="0"/>
                  <a:t> respectively then </a:t>
                </a:r>
                <a14:m>
                  <m:oMath xmlns:m="http://schemas.openxmlformats.org/officeDocument/2006/math">
                    <m:sSup>
                      <m:sSupPr>
                        <m:ctrlPr>
                          <a:rPr lang="en-US" sz="2200" i="1" smtClean="0">
                            <a:latin typeface="Cambria Math"/>
                          </a:rPr>
                        </m:ctrlPr>
                      </m:sSupPr>
                      <m:e>
                        <m:r>
                          <a:rPr lang="en-US" sz="2200" b="0" i="1" smtClean="0">
                            <a:latin typeface="Cambria Math"/>
                          </a:rPr>
                          <m:t>𝑟</m:t>
                        </m:r>
                      </m:e>
                      <m:sup>
                        <m:r>
                          <a:rPr lang="en-US" sz="2200" b="0" i="1" smtClean="0">
                            <a:latin typeface="Cambria Math"/>
                          </a:rPr>
                          <m:t>𝑡</m:t>
                        </m:r>
                        <m:r>
                          <a:rPr lang="en-US" sz="2200" b="0" i="1" smtClean="0">
                            <a:latin typeface="Cambria Math"/>
                          </a:rPr>
                          <m:t>h</m:t>
                        </m:r>
                        <m:r>
                          <a:rPr lang="en-US" sz="2200" b="0" i="1" smtClean="0">
                            <a:latin typeface="Cambria Math"/>
                          </a:rPr>
                          <m:t> </m:t>
                        </m:r>
                      </m:sup>
                    </m:sSup>
                  </m:oMath>
                </a14:m>
                <a:r>
                  <a:rPr lang="en-US" sz="2200" dirty="0" smtClean="0"/>
                  <a:t>moment </a:t>
                </a:r>
                <a14:m>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𝑟</m:t>
                        </m:r>
                      </m:sub>
                    </m:sSub>
                    <m:r>
                      <a:rPr lang="en-US" sz="2200" b="0" i="1" smtClean="0">
                        <a:latin typeface="Cambria Math"/>
                      </a:rPr>
                      <m:t>′</m:t>
                    </m:r>
                  </m:oMath>
                </a14:m>
                <a:r>
                  <a:rPr lang="en-US" sz="2200" dirty="0" smtClean="0"/>
                  <a:t> about the number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𝐴</m:t>
                    </m:r>
                    <m:r>
                      <a:rPr lang="en-US" sz="2200" b="0" i="1" smtClean="0">
                        <a:latin typeface="Cambria Math"/>
                      </a:rPr>
                      <m:t> </m:t>
                    </m:r>
                  </m:oMath>
                </a14:m>
                <a:r>
                  <a:rPr lang="en-US" sz="2200" dirty="0" smtClean="0"/>
                  <a:t>is defined as</a:t>
                </a:r>
              </a:p>
              <a:p>
                <a:pPr marL="0" indent="0">
                  <a:buNone/>
                </a:pPr>
                <a:endParaRPr lang="en-US" sz="2200" dirty="0" smtClean="0"/>
              </a:p>
              <a:p>
                <a:pPr marL="0" indent="0">
                  <a:buNone/>
                </a:pPr>
                <a:endParaRPr lang="en-US" sz="2200" dirty="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dirty="0" smtClean="0"/>
                  <a:t> Where,</a:t>
                </a:r>
                <a14:m>
                  <m:oMath xmlns:m="http://schemas.openxmlformats.org/officeDocument/2006/math">
                    <m:r>
                      <a:rPr lang="en-US" sz="2200" b="0" i="1" smtClean="0">
                        <a:latin typeface="Cambria Math"/>
                      </a:rPr>
                      <m:t>𝑁</m:t>
                    </m:r>
                    <m:r>
                      <a:rPr lang="en-US" sz="2200" b="0" i="1" smtClean="0">
                        <a:latin typeface="Cambria Math"/>
                      </a:rPr>
                      <m:t>=</m:t>
                    </m:r>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a:rPr lang="en-US" sz="2200" b="0" i="1" smtClean="0">
                            <a:latin typeface="Cambria Math"/>
                          </a:rPr>
                          <m:t>𝑓𝑖</m:t>
                        </m:r>
                      </m:e>
                    </m:nary>
                  </m:oMath>
                </a14:m>
                <a:endParaRPr lang="en-US" sz="2200" dirty="0" smtClean="0"/>
              </a:p>
              <a:p>
                <a:pPr marL="0" indent="0">
                  <a:buNone/>
                </a:pPr>
                <a:r>
                  <a:rPr lang="en-US" sz="2200" dirty="0" smtClean="0"/>
                  <a:t>For </a:t>
                </a:r>
                <a14:m>
                  <m:oMath xmlns:m="http://schemas.openxmlformats.org/officeDocument/2006/math">
                    <m:r>
                      <a:rPr lang="en-US" sz="2200" b="0" i="1" smtClean="0">
                        <a:latin typeface="Cambria Math"/>
                      </a:rPr>
                      <m:t>𝑟</m:t>
                    </m:r>
                    <m:r>
                      <a:rPr lang="en-US" sz="2200" b="0" i="1" smtClean="0">
                        <a:latin typeface="Cambria Math"/>
                      </a:rPr>
                      <m:t>=</m:t>
                    </m:r>
                    <m:r>
                      <a:rPr lang="en-US" sz="2200" b="0" i="1" smtClean="0">
                        <a:latin typeface="Cambria Math"/>
                      </a:rPr>
                      <m:t>0</m:t>
                    </m:r>
                    <m:r>
                      <a:rPr lang="en-US" sz="2200" b="0" i="1" smtClean="0">
                        <a:latin typeface="Cambria Math"/>
                      </a:rPr>
                      <m:t>, </m:t>
                    </m:r>
                    <m:sSub>
                      <m:sSubPr>
                        <m:ctrlPr>
                          <a:rPr lang="en-US" sz="2200" b="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0</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sup>
                            <m:r>
                              <a:rPr lang="en-US" sz="2200" b="0" i="1" smtClean="0">
                                <a:latin typeface="Cambria Math"/>
                              </a:rPr>
                              <m:t>0</m:t>
                            </m:r>
                          </m:sup>
                        </m:sSup>
                      </m:e>
                    </m:nary>
                    <m:r>
                      <a:rPr lang="en-US" sz="2200" b="0" i="1" smtClean="0">
                        <a:latin typeface="Cambria Math"/>
                      </a:rPr>
                      <m:t>=</m:t>
                    </m:r>
                    <m:r>
                      <a:rPr lang="en-US" sz="2200" b="0" i="1" smtClean="0">
                        <a:latin typeface="Cambria Math"/>
                      </a:rPr>
                      <m:t>1</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12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2CEBD4E-0F8E-4D0B-BE88-18067E4283A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Raw Moments (CO3)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sp>
            <p:nvSpPr>
              <p:cNvPr id="2" name="Rectangle 1"/>
              <p:cNvSpPr/>
              <p:nvPr/>
            </p:nvSpPr>
            <p:spPr>
              <a:xfrm>
                <a:off x="1524000" y="2819400"/>
                <a:ext cx="5791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sup>
                        </m:sSup>
                        <m:r>
                          <a:rPr lang="en-US" sz="2200" i="1">
                            <a:latin typeface="Cambria Math"/>
                          </a:rPr>
                          <m:t>;</m:t>
                        </m:r>
                        <m:r>
                          <a:rPr lang="en-US" sz="2200" i="1">
                            <a:latin typeface="Cambria Math"/>
                          </a:rPr>
                          <m:t>𝑟</m:t>
                        </m:r>
                        <m:r>
                          <a:rPr lang="en-US" sz="2200" i="1">
                            <a:latin typeface="Cambria Math"/>
                          </a:rPr>
                          <m:t>=</m:t>
                        </m:r>
                        <m:r>
                          <a:rPr lang="en-US" sz="2200" i="1">
                            <a:latin typeface="Cambria Math"/>
                          </a:rPr>
                          <m:t>0</m:t>
                        </m:r>
                        <m:r>
                          <a:rPr lang="en-US" sz="2200" i="1">
                            <a:latin typeface="Cambria Math"/>
                          </a:rPr>
                          <m:t>,</m:t>
                        </m:r>
                        <m:r>
                          <a:rPr lang="en-US" sz="2200" i="1">
                            <a:latin typeface="Cambria Math"/>
                          </a:rPr>
                          <m:t>1</m:t>
                        </m:r>
                        <m:r>
                          <a:rPr lang="en-US" sz="2200" i="1">
                            <a:latin typeface="Cambria Math"/>
                          </a:rPr>
                          <m:t>,</m:t>
                        </m:r>
                        <m:r>
                          <a:rPr lang="en-US" sz="2200" i="1">
                            <a:latin typeface="Cambria Math"/>
                          </a:rPr>
                          <m:t>2</m:t>
                        </m:r>
                        <m:r>
                          <a:rPr lang="en-US" sz="2200" i="1">
                            <a:latin typeface="Cambria Math"/>
                          </a:rPr>
                          <m:t>,…</m:t>
                        </m:r>
                      </m:e>
                    </m:nary>
                  </m:oMath>
                </a14:m>
                <a:r>
                  <a:rPr lang="en-US" sz="2200" dirty="0"/>
                  <a:t/>
                </a:r>
              </a:p>
            </p:txBody>
          </p:sp>
        </mc:Choice>
        <mc:Fallback>
          <p:sp>
            <p:nvSpPr>
              <p:cNvPr id="2" name="Rectangle 1"/>
              <p:cNvSpPr>
                <a:spLocks noRot="1" noChangeAspect="1" noMove="1" noResize="1" noEditPoints="1" noAdjustHandles="1" noChangeArrowheads="1" noChangeShapeType="1" noTextEdit="1"/>
              </p:cNvSpPr>
              <p:nvPr/>
            </p:nvSpPr>
            <p:spPr>
              <a:xfrm>
                <a:off x="1524000" y="2819400"/>
                <a:ext cx="5791200" cy="1447800"/>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407417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smtClean="0"/>
                  <a:t>For </a:t>
                </a:r>
                <a14:m>
                  <m:oMath xmlns:m="http://schemas.openxmlformats.org/officeDocument/2006/math">
                    <m:r>
                      <a:rPr lang="en-US" sz="2200" i="1">
                        <a:latin typeface="Cambria Math"/>
                      </a:rPr>
                      <m:t>𝑟</m:t>
                    </m:r>
                    <m:r>
                      <a:rPr lang="en-US" sz="2200" i="1">
                        <a:latin typeface="Cambria Math"/>
                      </a:rPr>
                      <m:t>=</m:t>
                    </m:r>
                    <m:r>
                      <a:rPr lang="en-US" sz="2200" i="1">
                        <a:latin typeface="Cambria Math"/>
                      </a:rPr>
                      <m:t>1</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1</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smtClean="0">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nary>
                    <m:r>
                      <a:rPr lang="en-US" sz="2200" i="1">
                        <a:latin typeface="Cambria Math"/>
                      </a:rPr>
                      <m:t>=</m:t>
                    </m:r>
                    <m:f>
                      <m:fPr>
                        <m:ctrlPr>
                          <a:rPr lang="en-US" sz="2200" i="1" smtClean="0">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e>
                    </m:nary>
                    <m:r>
                      <a:rPr lang="en-US" sz="2200" b="0" i="1" smtClean="0">
                        <a:latin typeface="Cambria Math"/>
                      </a:rPr>
                      <m:t>−</m:t>
                    </m:r>
                    <m:f>
                      <m:fPr>
                        <m:ctrlPr>
                          <a:rPr lang="en-US" sz="2200" b="0" i="1" smtClean="0">
                            <a:latin typeface="Cambria Math"/>
                          </a:rPr>
                        </m:ctrlPr>
                      </m:fPr>
                      <m:num>
                        <m:r>
                          <a:rPr lang="en-US" sz="2200" b="0" i="1" smtClean="0">
                            <a:latin typeface="Cambria Math"/>
                          </a:rPr>
                          <m:t>𝐴</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r>
                          <a:rPr lang="en-US" sz="2200" b="0" i="1" smtClean="0">
                            <a:latin typeface="Cambria Math"/>
                          </a:rPr>
                          <m:t>𝑓𝑖</m:t>
                        </m:r>
                      </m:e>
                    </m:nary>
                    <m:r>
                      <a:rPr lang="en-US" sz="2200" i="1">
                        <a:latin typeface="Cambria Math"/>
                      </a:rPr>
                      <m:t>=</m:t>
                    </m:r>
                    <m:acc>
                      <m:accPr>
                        <m:chr m:val="̅"/>
                        <m:ctrlPr>
                          <a:rPr lang="en-US" sz="2200" i="1" smtClean="0">
                            <a:latin typeface="Cambria Math"/>
                          </a:rPr>
                        </m:ctrlPr>
                      </m:accPr>
                      <m:e>
                        <m:r>
                          <a:rPr lang="en-US" sz="2200" b="0" i="1" smtClean="0">
                            <a:latin typeface="Cambria Math"/>
                          </a:rPr>
                          <m:t>𝑥</m:t>
                        </m:r>
                      </m:e>
                    </m:acc>
                    <m:r>
                      <a:rPr lang="en-US" sz="2200" b="0" i="1" smtClean="0">
                        <a:latin typeface="Cambria Math"/>
                      </a:rPr>
                      <m:t>−</m:t>
                    </m:r>
                    <m:r>
                      <a:rPr lang="en-US" sz="2200" b="0" i="1" smtClean="0">
                        <a:latin typeface="Cambria Math"/>
                      </a:rPr>
                      <m:t>𝐴</m:t>
                    </m:r>
                  </m:oMath>
                </a14:m>
                <a:endParaRPr lang="en-US" sz="2200" b="0" dirty="0" smtClean="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m:t>
                    </m:r>
                    <m:r>
                      <a:rPr lang="en-US" sz="2200" i="1">
                        <a:latin typeface="Cambria Math"/>
                      </a:rPr>
                      <m:t>2</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2</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b="0" i="1" smtClean="0">
                                <a:latin typeface="Cambria Math"/>
                              </a:rPr>
                              <m:t>2</m:t>
                            </m:r>
                          </m:sup>
                        </m:sSup>
                      </m:e>
                    </m:nary>
                  </m:oMath>
                </a14:m>
                <a:endParaRPr lang="en-US" sz="2200" dirty="0" smtClean="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m:t>
                    </m:r>
                    <m:r>
                      <a:rPr lang="en-US" sz="2200" i="1">
                        <a:latin typeface="Cambria Math"/>
                      </a:rPr>
                      <m:t>3</m:t>
                    </m:r>
                    <m:r>
                      <a:rPr lang="en-US" sz="2200" i="1">
                        <a:latin typeface="Cambria Math"/>
                      </a:rPr>
                      <m:t>, </m:t>
                    </m:r>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b="0" i="1" smtClean="0">
                            <a:latin typeface="Cambria Math"/>
                            <a:ea typeface="Cambria Math"/>
                          </a:rPr>
                          <m:t>3</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b="0" i="1" smtClean="0">
                                <a:latin typeface="Cambria Math"/>
                              </a:rPr>
                              <m:t>3</m:t>
                            </m:r>
                          </m:sup>
                        </m:sSup>
                      </m:e>
                    </m:nary>
                    <m:r>
                      <a:rPr lang="en-US" sz="2200" b="0" i="1" smtClean="0">
                        <a:latin typeface="Cambria Math"/>
                      </a:rPr>
                      <m:t> </m:t>
                    </m:r>
                  </m:oMath>
                </a14:m>
                <a:r>
                  <a:rPr lang="en-US" sz="2200" dirty="0" smtClean="0"/>
                  <a:t>and so on.</a:t>
                </a:r>
              </a:p>
              <a:p>
                <a:pPr marL="0" indent="0">
                  <a:buNone/>
                </a:pPr>
                <a:r>
                  <a:rPr lang="en-US" sz="2200" dirty="0" smtClean="0"/>
                  <a:t>In Calculation work, if we find that there is some common factor </a:t>
                </a:r>
                <a14:m>
                  <m:oMath xmlns:m="http://schemas.openxmlformats.org/officeDocument/2006/math">
                    <m:r>
                      <a:rPr lang="en-US" sz="2200" b="0" i="1" smtClean="0">
                        <a:latin typeface="Cambria Math"/>
                      </a:rPr>
                      <m:t>h</m:t>
                    </m:r>
                  </m:oMath>
                </a14:m>
                <a:r>
                  <a:rPr lang="en-US" sz="2200" dirty="0" smtClean="0"/>
                  <a:t>(&gt;1) in values of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𝐴</m:t>
                    </m:r>
                    <m:r>
                      <a:rPr lang="en-US" sz="2200" b="0" i="1" smtClean="0">
                        <a:latin typeface="Cambria Math"/>
                      </a:rPr>
                      <m:t>,</m:t>
                    </m:r>
                  </m:oMath>
                </a14:m>
                <a:r>
                  <a:rPr lang="en-US" sz="2200" dirty="0" smtClean="0"/>
                  <a:t>we can ease our calculation work by defining </a:t>
                </a:r>
                <a14:m>
                  <m:oMath xmlns:m="http://schemas.openxmlformats.org/officeDocument/2006/math">
                    <m:r>
                      <a:rPr lang="en-US" sz="2200" b="0" i="1" smtClean="0">
                        <a:latin typeface="Cambria Math"/>
                      </a:rPr>
                      <m:t>𝑢</m:t>
                    </m:r>
                    <m:r>
                      <a:rPr lang="en-US" sz="2200" b="0" i="1" smtClean="0">
                        <a:latin typeface="Cambria Math"/>
                      </a:rPr>
                      <m:t>=</m:t>
                    </m:r>
                    <m:f>
                      <m:fPr>
                        <m:ctrlPr>
                          <a:rPr lang="en-US" sz="2200" b="0" i="1" smtClean="0">
                            <a:latin typeface="Cambria Math"/>
                          </a:rPr>
                        </m:ctrlPr>
                      </m:fPr>
                      <m:num>
                        <m:r>
                          <a:rPr lang="en-US" sz="2200" b="0" i="1" smtClean="0">
                            <a:latin typeface="Cambria Math"/>
                          </a:rPr>
                          <m:t>𝑥</m:t>
                        </m:r>
                        <m:r>
                          <a:rPr lang="en-US" sz="2200" b="0" i="1" smtClean="0">
                            <a:latin typeface="Cambria Math"/>
                          </a:rPr>
                          <m:t>−</m:t>
                        </m:r>
                        <m:r>
                          <a:rPr lang="en-US" sz="2200" b="0" i="1" smtClean="0">
                            <a:latin typeface="Cambria Math"/>
                          </a:rPr>
                          <m:t>𝐴</m:t>
                        </m:r>
                      </m:num>
                      <m:den>
                        <m:r>
                          <a:rPr lang="en-US" sz="2200" b="0" i="1" smtClean="0">
                            <a:latin typeface="Cambria Math"/>
                          </a:rPr>
                          <m:t>h</m:t>
                        </m:r>
                      </m:den>
                    </m:f>
                    <m:r>
                      <a:rPr lang="en-US" sz="2200" b="0" i="1" smtClean="0">
                        <a:latin typeface="Cambria Math"/>
                      </a:rPr>
                      <m:t>. </m:t>
                    </m:r>
                  </m:oMath>
                </a14:m>
                <a:endParaRPr lang="en-US" sz="2200" b="0" dirty="0" smtClean="0"/>
              </a:p>
              <a:p>
                <a:pPr marL="0" indent="0">
                  <a:buNone/>
                </a:pPr>
                <a:r>
                  <a:rPr lang="en-US" sz="2200" dirty="0" smtClean="0"/>
                  <a:t>In that case , we have </a:t>
                </a:r>
              </a:p>
              <a:p>
                <a:pPr marL="0" indent="0">
                  <a:buNone/>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𝑟</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d>
                        <m:dPr>
                          <m:ctrlPr>
                            <a:rPr lang="en-US" sz="2200" b="0" i="1" smtClean="0">
                              <a:latin typeface="Cambria Math"/>
                            </a:rPr>
                          </m:ctrlPr>
                        </m:dPr>
                        <m:e>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sSub>
                                    <m:sSubPr>
                                      <m:ctrlPr>
                                        <a:rPr lang="en-US" sz="2200" b="0" i="1" smtClean="0">
                                          <a:latin typeface="Cambria Math"/>
                                        </a:rPr>
                                      </m:ctrlPr>
                                    </m:sSubPr>
                                    <m:e>
                                      <m:r>
                                        <a:rPr lang="en-US" sz="2200" b="0" i="1" smtClean="0">
                                          <a:latin typeface="Cambria Math"/>
                                        </a:rPr>
                                        <m:t>𝑢</m:t>
                                      </m:r>
                                    </m:e>
                                    <m:sub>
                                      <m:r>
                                        <a:rPr lang="en-US" sz="2200" b="0" i="1" smtClean="0">
                                          <a:latin typeface="Cambria Math"/>
                                        </a:rPr>
                                        <m:t>𝑖</m:t>
                                      </m:r>
                                    </m:sub>
                                  </m:sSub>
                                </m:e>
                                <m:sup>
                                  <m:r>
                                    <a:rPr lang="en-US" sz="2200" b="0" i="1" smtClean="0">
                                      <a:latin typeface="Cambria Math"/>
                                    </a:rPr>
                                    <m:t>𝑟</m:t>
                                  </m:r>
                                </m:sup>
                              </m:sSup>
                            </m:e>
                          </m:nary>
                        </m:e>
                      </m:d>
                      <m:sSup>
                        <m:sSupPr>
                          <m:ctrlPr>
                            <a:rPr lang="en-US" sz="2200" b="0" i="1" smtClean="0">
                              <a:latin typeface="Cambria Math"/>
                            </a:rPr>
                          </m:ctrlPr>
                        </m:sSupPr>
                        <m:e>
                          <m:r>
                            <a:rPr lang="en-US" sz="2200" b="0" i="1" smtClean="0">
                              <a:latin typeface="Cambria Math"/>
                            </a:rPr>
                            <m:t>h</m:t>
                          </m:r>
                        </m:e>
                        <m:sup>
                          <m:r>
                            <a:rPr lang="en-US" sz="2200" b="0" i="1" smtClean="0">
                              <a:latin typeface="Cambria Math"/>
                            </a:rPr>
                            <m:t>𝑟</m:t>
                          </m:r>
                        </m:sup>
                      </m:sSup>
                      <m:r>
                        <a:rPr lang="en-US" sz="2200" b="0" i="1" smtClean="0">
                          <a:latin typeface="Cambria Math"/>
                        </a:rPr>
                        <m:t>;</m:t>
                      </m:r>
                      <m:r>
                        <a:rPr lang="en-US" sz="2200" b="0" i="1" smtClean="0">
                          <a:latin typeface="Cambria Math"/>
                        </a:rPr>
                        <m:t>𝑟</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2</m:t>
                      </m:r>
                      <m:r>
                        <a:rPr lang="en-US" sz="2200" b="0" i="1" smtClean="0">
                          <a:latin typeface="Cambria Math"/>
                        </a:rPr>
                        <m:t>,….</m:t>
                      </m:r>
                    </m:oMath>
                  </m:oMathPara>
                </a14:m>
                <a:endParaRPr lang="en-US" sz="2200" dirty="0" smtClean="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r="-519" b="-407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333F726-BB7C-4661-A342-6745A3BE244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Raw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3378616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Note:For an individual series,</a:t>
                </a:r>
              </a:p>
              <a:p>
                <a:pPr marL="0" indent="0">
                  <a:buNone/>
                </a:pPr>
                <a:r>
                  <a:rPr lang="en-US" sz="2200" dirty="0"/>
                  <a:t>1. </a:t>
                </a:r>
                <a14:m>
                  <m:oMath xmlns:m="http://schemas.openxmlformats.org/officeDocument/2006/math">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𝑟</m:t>
                        </m:r>
                      </m:sub>
                    </m:sSub>
                    <m:r>
                      <a:rPr lang="en-US" sz="2200" i="1">
                        <a:latin typeface="Cambria Math"/>
                      </a:rPr>
                      <m:t>=</m:t>
                    </m:r>
                    <m:f>
                      <m:fPr>
                        <m:ctrlPr>
                          <a:rPr lang="en-US" sz="2200" i="1">
                            <a:latin typeface="Cambria Math"/>
                          </a:rPr>
                        </m:ctrlPr>
                      </m:fPr>
                      <m:num>
                        <m:r>
                          <a:rPr lang="en-US" sz="2200" i="1">
                            <a:latin typeface="Cambria Math"/>
                          </a:rPr>
                          <m:t>1</m:t>
                        </m:r>
                      </m:num>
                      <m:den>
                        <m:r>
                          <a:rPr lang="en-US" sz="2200" b="0" i="1" smtClean="0">
                            <a:latin typeface="Cambria Math"/>
                          </a:rPr>
                          <m:t>𝑛</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sup>
                        </m:sSup>
                      </m:e>
                    </m:nary>
                    <m:r>
                      <a:rPr lang="en-US" sz="2200" i="1">
                        <a:latin typeface="Cambria Math"/>
                      </a:rPr>
                      <m:t>;</m:t>
                    </m:r>
                    <m:r>
                      <a:rPr lang="en-US" sz="2200" i="1">
                        <a:latin typeface="Cambria Math"/>
                      </a:rPr>
                      <m:t>𝑟</m:t>
                    </m:r>
                    <m:r>
                      <a:rPr lang="en-US" sz="2200" i="1">
                        <a:latin typeface="Cambria Math"/>
                      </a:rPr>
                      <m:t>=</m:t>
                    </m:r>
                    <m:r>
                      <a:rPr lang="en-US" sz="2200" i="1">
                        <a:latin typeface="Cambria Math"/>
                      </a:rPr>
                      <m:t>0</m:t>
                    </m:r>
                    <m:r>
                      <a:rPr lang="en-US" sz="2200" i="1">
                        <a:latin typeface="Cambria Math"/>
                      </a:rPr>
                      <m:t>,</m:t>
                    </m:r>
                    <m:r>
                      <a:rPr lang="en-US" sz="2200" i="1">
                        <a:latin typeface="Cambria Math"/>
                      </a:rPr>
                      <m:t>1</m:t>
                    </m:r>
                    <m:r>
                      <a:rPr lang="en-US" sz="2200" i="1">
                        <a:latin typeface="Cambria Math"/>
                      </a:rPr>
                      <m:t>,</m:t>
                    </m:r>
                    <m:r>
                      <a:rPr lang="en-US" sz="2200" i="1">
                        <a:latin typeface="Cambria Math"/>
                      </a:rPr>
                      <m:t>2</m:t>
                    </m:r>
                    <m:r>
                      <a:rPr lang="en-US" sz="2200" i="1">
                        <a:latin typeface="Cambria Math"/>
                      </a:rPr>
                      <m:t>,….</m:t>
                    </m:r>
                  </m:oMath>
                </a14:m>
                <a:endParaRPr lang="en-US" sz="2200" dirty="0"/>
              </a:p>
              <a:p>
                <a:pPr marL="0" indent="0">
                  <a:buNone/>
                </a:pPr>
                <a:r>
                  <a:rPr lang="en-US" sz="2200" dirty="0" smtClean="0"/>
                  <a:t>2.</a:t>
                </a:r>
                <a14:m>
                  <m:oMath xmlns:m="http://schemas.openxmlformats.org/officeDocument/2006/math">
                    <m:sSub>
                      <m:sSubPr>
                        <m:ctrlPr>
                          <a:rPr lang="en-US" sz="2200" i="1" smtClean="0">
                            <a:latin typeface="Cambria Math"/>
                          </a:rPr>
                        </m:ctrlPr>
                      </m:sSubPr>
                      <m:e>
                        <m:r>
                          <a:rPr lang="en-US" sz="2200" b="0" i="1" smtClean="0">
                            <a:latin typeface="Cambria Math"/>
                          </a:rPr>
                          <m:t>   </m:t>
                        </m:r>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𝑟</m:t>
                        </m:r>
                      </m:sub>
                    </m:sSub>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𝑛</m:t>
                        </m:r>
                      </m:den>
                    </m:f>
                    <m:d>
                      <m:dPr>
                        <m:ctrlPr>
                          <a:rPr lang="en-US" sz="2200" b="0" i="1" smtClean="0">
                            <a:latin typeface="Cambria Math"/>
                          </a:rPr>
                        </m:ctrlPr>
                      </m:dPr>
                      <m:e>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p>
                              <m:sSupPr>
                                <m:ctrlPr>
                                  <a:rPr lang="en-US" sz="2200" b="0" i="1" smtClean="0">
                                    <a:latin typeface="Cambria Math"/>
                                  </a:rPr>
                                </m:ctrlPr>
                              </m:sSupPr>
                              <m:e>
                                <m:sSub>
                                  <m:sSubPr>
                                    <m:ctrlPr>
                                      <a:rPr lang="en-US" sz="2200" b="0" i="1" smtClean="0">
                                        <a:latin typeface="Cambria Math"/>
                                      </a:rPr>
                                    </m:ctrlPr>
                                  </m:sSubPr>
                                  <m:e>
                                    <m:r>
                                      <a:rPr lang="en-US" sz="2200" b="0" i="1" smtClean="0">
                                        <a:latin typeface="Cambria Math"/>
                                      </a:rPr>
                                      <m:t>𝑢</m:t>
                                    </m:r>
                                  </m:e>
                                  <m:sub>
                                    <m:r>
                                      <a:rPr lang="en-US" sz="2200" b="0" i="1" smtClean="0">
                                        <a:latin typeface="Cambria Math"/>
                                      </a:rPr>
                                      <m:t>𝑖</m:t>
                                    </m:r>
                                  </m:sub>
                                </m:sSub>
                              </m:e>
                              <m:sup>
                                <m:r>
                                  <a:rPr lang="en-US" sz="2200" b="0" i="1" smtClean="0">
                                    <a:latin typeface="Cambria Math"/>
                                  </a:rPr>
                                  <m:t>𝑟</m:t>
                                </m:r>
                              </m:sup>
                            </m:sSup>
                          </m:e>
                        </m:nary>
                      </m:e>
                    </m:d>
                    <m:sSup>
                      <m:sSupPr>
                        <m:ctrlPr>
                          <a:rPr lang="en-US" sz="2200" b="0" i="1" smtClean="0">
                            <a:latin typeface="Cambria Math"/>
                          </a:rPr>
                        </m:ctrlPr>
                      </m:sSupPr>
                      <m:e>
                        <m:r>
                          <a:rPr lang="en-US" sz="2200" b="0" i="1" smtClean="0">
                            <a:latin typeface="Cambria Math"/>
                          </a:rPr>
                          <m:t>h</m:t>
                        </m:r>
                      </m:e>
                      <m:sup>
                        <m:r>
                          <a:rPr lang="en-US" sz="2200" b="0" i="1" smtClean="0">
                            <a:latin typeface="Cambria Math"/>
                          </a:rPr>
                          <m:t>𝑟</m:t>
                        </m:r>
                      </m:sup>
                    </m:sSup>
                    <m:r>
                      <a:rPr lang="en-US" sz="2200" b="0" i="1" smtClean="0">
                        <a:latin typeface="Cambria Math"/>
                      </a:rPr>
                      <m:t>;</m:t>
                    </m:r>
                    <m:r>
                      <a:rPr lang="en-US" sz="2200" b="0" i="1" smtClean="0">
                        <a:latin typeface="Cambria Math"/>
                      </a:rPr>
                      <m:t>𝑟</m:t>
                    </m:r>
                    <m:r>
                      <a:rPr lang="en-US" sz="2200" b="0" i="1" smtClean="0">
                        <a:latin typeface="Cambria Math"/>
                      </a:rPr>
                      <m:t>=</m:t>
                    </m:r>
                    <m:r>
                      <a:rPr lang="en-US" sz="2200" b="0" i="1" smtClean="0">
                        <a:latin typeface="Cambria Math"/>
                      </a:rPr>
                      <m:t>0</m:t>
                    </m:r>
                    <m:r>
                      <a:rPr lang="en-US" sz="2200" b="0" i="1" smtClean="0">
                        <a:latin typeface="Cambria Math"/>
                      </a:rPr>
                      <m:t>,</m:t>
                    </m:r>
                    <m:r>
                      <a:rPr lang="en-US" sz="2200" b="0" i="1" smtClean="0">
                        <a:latin typeface="Cambria Math"/>
                      </a:rPr>
                      <m:t>1</m:t>
                    </m:r>
                    <m:r>
                      <a:rPr lang="en-US" sz="2200" b="0" i="1" smtClean="0">
                        <a:latin typeface="Cambria Math"/>
                      </a:rPr>
                      <m:t>,</m:t>
                    </m:r>
                    <m:r>
                      <a:rPr lang="en-US" sz="2200" b="0" i="1" smtClean="0">
                        <a:latin typeface="Cambria Math"/>
                      </a:rPr>
                      <m:t>2</m:t>
                    </m:r>
                    <m:r>
                      <a:rPr lang="en-US" sz="2200" b="0" i="1" smtClean="0">
                        <a:latin typeface="Cambria Math"/>
                      </a:rPr>
                      <m:t>,….</m:t>
                    </m:r>
                  </m:oMath>
                </a14:m>
                <a:endParaRPr lang="en-US" sz="2200" b="0" dirty="0" smtClean="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18BFAF4-37CD-4719-8AC5-5F23631815E9}"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Raw Moments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2287520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Ø"/>
                </a:pPr>
                <a:r>
                  <a:rPr lang="en-US" sz="2200" b="1" dirty="0" smtClean="0"/>
                  <a:t>MOMENTS ABOUT THE ORIGIN:</a:t>
                </a:r>
              </a:p>
              <a:p>
                <a:pPr marL="0" indent="0">
                  <a:buNone/>
                </a:pPr>
                <a:r>
                  <a:rPr lang="en-US" sz="2200" dirty="0" smtClean="0"/>
                  <a:t>If </a:t>
                </a:r>
                <a14:m>
                  <m:oMath xmlns:m="http://schemas.openxmlformats.org/officeDocument/2006/math">
                    <m:sSub>
                      <m:sSubPr>
                        <m:ctrlPr>
                          <a:rPr lang="en-US" sz="2200" i="1" smtClean="0">
                            <a:latin typeface="Cambria Math"/>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𝑛</m:t>
                        </m:r>
                      </m:sub>
                    </m:sSub>
                  </m:oMath>
                </a14:m>
                <a:r>
                  <a:rPr lang="en-US" sz="2200" dirty="0" smtClean="0"/>
                  <a:t> be the values of a variable </a:t>
                </a:r>
                <a14:m>
                  <m:oMath xmlns:m="http://schemas.openxmlformats.org/officeDocument/2006/math">
                    <m:r>
                      <a:rPr lang="en-US" sz="2200" b="0" i="1" smtClean="0">
                        <a:latin typeface="Cambria Math"/>
                      </a:rPr>
                      <m:t>𝑥</m:t>
                    </m:r>
                  </m:oMath>
                </a14:m>
                <a:r>
                  <a:rPr lang="en-US" sz="2200" dirty="0" smtClean="0"/>
                  <a:t> with corresponding frequencies </a:t>
                </a:r>
                <a14:m>
                  <m:oMath xmlns:m="http://schemas.openxmlformats.org/officeDocument/2006/math">
                    <m:sSub>
                      <m:sSubPr>
                        <m:ctrlPr>
                          <a:rPr lang="en-US" sz="2200" i="1" smtClean="0">
                            <a:latin typeface="Cambria Math"/>
                          </a:rPr>
                        </m:ctrlPr>
                      </m:sSubPr>
                      <m:e>
                        <m:r>
                          <a:rPr lang="en-US" sz="2200" b="0" i="1" smtClean="0">
                            <a:latin typeface="Cambria Math"/>
                          </a:rPr>
                          <m:t>𝑓</m:t>
                        </m:r>
                      </m:e>
                      <m:sub>
                        <m:r>
                          <a:rPr lang="en-US" sz="2200" b="0" i="1" smtClean="0">
                            <a:latin typeface="Cambria Math"/>
                          </a:rPr>
                          <m:t>1</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rPr>
                          <m:t>𝑓</m:t>
                        </m:r>
                      </m:e>
                      <m:sub>
                        <m:r>
                          <a:rPr lang="en-US" sz="2200" b="0" i="1" smtClean="0">
                            <a:latin typeface="Cambria Math"/>
                          </a:rPr>
                          <m:t>𝑛</m:t>
                        </m:r>
                      </m:sub>
                    </m:sSub>
                    <m:r>
                      <a:rPr lang="en-US" sz="2200" b="0" i="1" smtClean="0">
                        <a:latin typeface="Cambria Math"/>
                      </a:rPr>
                      <m:t> </m:t>
                    </m:r>
                  </m:oMath>
                </a14:m>
                <a:r>
                  <a:rPr lang="en-US" sz="2200" dirty="0" smtClean="0"/>
                  <a:t>respectively then </a:t>
                </a:r>
                <a14:m>
                  <m:oMath xmlns:m="http://schemas.openxmlformats.org/officeDocument/2006/math">
                    <m:sSup>
                      <m:sSupPr>
                        <m:ctrlPr>
                          <a:rPr lang="en-US" sz="2200" i="1" smtClean="0">
                            <a:latin typeface="Cambria Math"/>
                          </a:rPr>
                        </m:ctrlPr>
                      </m:sSupPr>
                      <m:e>
                        <m:r>
                          <a:rPr lang="en-US" sz="2200" b="0" i="1" smtClean="0">
                            <a:latin typeface="Cambria Math"/>
                          </a:rPr>
                          <m:t>𝑟</m:t>
                        </m:r>
                      </m:e>
                      <m:sup>
                        <m:r>
                          <a:rPr lang="en-US" sz="2200" b="0" i="1" smtClean="0">
                            <a:latin typeface="Cambria Math"/>
                          </a:rPr>
                          <m:t>𝑡</m:t>
                        </m:r>
                        <m:r>
                          <a:rPr lang="en-US" sz="2200" b="0" i="1" smtClean="0">
                            <a:latin typeface="Cambria Math"/>
                          </a:rPr>
                          <m:t>h</m:t>
                        </m:r>
                        <m:r>
                          <a:rPr lang="en-US" sz="2200" b="0" i="1" smtClean="0">
                            <a:latin typeface="Cambria Math"/>
                          </a:rPr>
                          <m:t> </m:t>
                        </m:r>
                      </m:sup>
                    </m:sSup>
                  </m:oMath>
                </a14:m>
                <a:r>
                  <a:rPr lang="en-US" sz="2200" dirty="0" smtClean="0"/>
                  <a:t>moment about the origin  </a:t>
                </a:r>
                <a14:m>
                  <m:oMath xmlns:m="http://schemas.openxmlformats.org/officeDocument/2006/math">
                    <m:sSub>
                      <m:sSubPr>
                        <m:ctrlPr>
                          <a:rPr lang="en-US" sz="2200" i="1" smtClean="0">
                            <a:latin typeface="Cambria Math"/>
                          </a:rPr>
                        </m:ctrlPr>
                      </m:sSubPr>
                      <m:e>
                        <m:r>
                          <a:rPr lang="en-US" sz="2200" b="0" i="1" smtClean="0">
                            <a:latin typeface="Cambria Math"/>
                          </a:rPr>
                          <m:t>𝑣</m:t>
                        </m:r>
                      </m:e>
                      <m:sub>
                        <m:r>
                          <a:rPr lang="en-US" sz="2200" b="0" i="1" smtClean="0">
                            <a:latin typeface="Cambria Math"/>
                          </a:rPr>
                          <m:t>𝑟</m:t>
                        </m:r>
                      </m:sub>
                    </m:sSub>
                    <m:r>
                      <a:rPr lang="en-US" sz="2200" b="0" i="1" smtClean="0">
                        <a:latin typeface="Cambria Math"/>
                      </a:rPr>
                      <m:t>  </m:t>
                    </m:r>
                  </m:oMath>
                </a14:m>
                <a:r>
                  <a:rPr lang="en-US" sz="2200" dirty="0" smtClean="0"/>
                  <a:t>is defined as</a:t>
                </a:r>
              </a:p>
              <a:p>
                <a:pPr marL="0" indent="0">
                  <a:buNone/>
                </a:pPr>
                <a:endParaRPr lang="en-US" sz="2200" dirty="0"/>
              </a:p>
              <a:p>
                <a:pPr marL="0" indent="0">
                  <a:buNone/>
                </a:pPr>
                <a:endParaRPr lang="en-US" sz="2200" dirty="0" smtClean="0"/>
              </a:p>
              <a:p>
                <a:pPr marL="0" indent="0">
                  <a:buNone/>
                </a:pPr>
                <a:r>
                  <a:rPr lang="en-US" sz="2200" dirty="0" smtClean="0"/>
                  <a:t>Where, </a:t>
                </a:r>
                <a14:m>
                  <m:oMath xmlns:m="http://schemas.openxmlformats.org/officeDocument/2006/math">
                    <m:r>
                      <a:rPr lang="en-US" sz="2200" b="0" i="1" smtClean="0">
                        <a:latin typeface="Cambria Math"/>
                      </a:rPr>
                      <m:t>𝑁</m:t>
                    </m:r>
                    <m:r>
                      <a:rPr lang="en-US" sz="2200" b="0" i="1" smtClean="0">
                        <a:latin typeface="Cambria Math"/>
                      </a:rPr>
                      <m:t>=</m:t>
                    </m:r>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e>
                    </m:nary>
                  </m:oMath>
                </a14:m>
                <a:endParaRPr lang="en-US" sz="2200" dirty="0" smtClean="0"/>
              </a:p>
              <a:p>
                <a:pPr marL="0" indent="0">
                  <a:buNone/>
                </a:pPr>
                <a:r>
                  <a:rPr lang="en-US" sz="2200" dirty="0" smtClean="0"/>
                  <a:t>For </a:t>
                </a:r>
                <a14:m>
                  <m:oMath xmlns:m="http://schemas.openxmlformats.org/officeDocument/2006/math">
                    <m:r>
                      <a:rPr lang="en-US" sz="2200" b="0" i="1" smtClean="0">
                        <a:latin typeface="Cambria Math"/>
                      </a:rPr>
                      <m:t>𝑟</m:t>
                    </m:r>
                    <m:r>
                      <a:rPr lang="en-US" sz="2200" b="0" i="1" smtClean="0">
                        <a:latin typeface="Cambria Math"/>
                      </a:rPr>
                      <m:t>=</m:t>
                    </m:r>
                    <m:r>
                      <a:rPr lang="en-US" sz="2200" b="0" i="1" smtClean="0">
                        <a:latin typeface="Cambria Math"/>
                      </a:rPr>
                      <m:t>0</m:t>
                    </m:r>
                    <m:r>
                      <a:rPr lang="en-US" sz="2200" b="0" i="1" smtClean="0">
                        <a:latin typeface="Cambria Math"/>
                      </a:rPr>
                      <m:t>, </m:t>
                    </m:r>
                    <m:sSub>
                      <m:sSubPr>
                        <m:ctrlPr>
                          <a:rPr lang="en-US" sz="2200" i="1">
                            <a:latin typeface="Cambria Math"/>
                          </a:rPr>
                        </m:ctrlPr>
                      </m:sSubPr>
                      <m:e>
                        <m:r>
                          <a:rPr lang="en-US" sz="2200" i="1">
                            <a:latin typeface="Cambria Math"/>
                          </a:rPr>
                          <m:t>𝑣</m:t>
                        </m:r>
                      </m:e>
                      <m:sub>
                        <m:r>
                          <a:rPr lang="en-US" sz="2200" b="0" i="1" smtClean="0">
                            <a:latin typeface="Cambria Math"/>
                          </a:rPr>
                          <m:t>0</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smtClean="0">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sSub>
                              <m:sSubPr>
                                <m:ctrlPr>
                                  <a:rPr lang="en-US" sz="2200" i="1">
                                    <a:latin typeface="Cambria Math"/>
                                  </a:rPr>
                                </m:ctrlPr>
                              </m:sSubPr>
                              <m:e>
                                <m:r>
                                  <a:rPr lang="en-US" sz="2200" i="1">
                                    <a:latin typeface="Cambria Math"/>
                                  </a:rPr>
                                  <m:t>𝑥</m:t>
                                </m:r>
                              </m:e>
                              <m:sub>
                                <m:r>
                                  <a:rPr lang="en-US" sz="2200" i="1">
                                    <a:latin typeface="Cambria Math"/>
                                  </a:rPr>
                                  <m:t>𝑖</m:t>
                                </m:r>
                              </m:sub>
                            </m:sSub>
                          </m:e>
                          <m:sup>
                            <m:r>
                              <a:rPr lang="en-US" sz="2200" b="0" i="1" smtClean="0">
                                <a:latin typeface="Cambria Math"/>
                              </a:rPr>
                              <m:t>0</m:t>
                            </m:r>
                          </m:sup>
                        </m:sSup>
                        <m:r>
                          <a:rPr lang="en-US" sz="2200" b="0" i="1" smtClean="0">
                            <a:latin typeface="Cambria Math"/>
                          </a:rPr>
                          <m:t>=</m:t>
                        </m:r>
                      </m:e>
                    </m:nary>
                    <m:f>
                      <m:fPr>
                        <m:ctrlPr>
                          <a:rPr lang="en-US" sz="2200" i="1" smtClean="0">
                            <a:latin typeface="Cambria Math"/>
                          </a:rPr>
                        </m:ctrlPr>
                      </m:fPr>
                      <m:num>
                        <m:r>
                          <a:rPr lang="en-US" sz="2200" b="0" i="1" smtClean="0">
                            <a:latin typeface="Cambria Math"/>
                          </a:rPr>
                          <m:t>𝑁</m:t>
                        </m:r>
                      </m:num>
                      <m:den>
                        <m:r>
                          <a:rPr lang="en-US" sz="2200" b="0" i="1" smtClean="0">
                            <a:latin typeface="Cambria Math"/>
                          </a:rPr>
                          <m:t>𝑁</m:t>
                        </m:r>
                      </m:den>
                    </m:f>
                    <m:r>
                      <a:rPr lang="en-US" sz="2200" b="0" i="1" smtClean="0">
                        <a:latin typeface="Cambria Math"/>
                      </a:rPr>
                      <m:t>=</m:t>
                    </m:r>
                    <m:r>
                      <a:rPr lang="en-US" sz="2200" b="0" i="1" smtClean="0">
                        <a:latin typeface="Cambria Math"/>
                      </a:rPr>
                      <m:t>1</m:t>
                    </m:r>
                  </m:oMath>
                </a14:m>
                <a:endParaRPr lang="en-US" sz="2200" dirty="0" smtClean="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m:t>
                    </m:r>
                    <m:r>
                      <a:rPr lang="en-US" sz="2200" i="1">
                        <a:latin typeface="Cambria Math"/>
                      </a:rPr>
                      <m:t>1</m:t>
                    </m:r>
                    <m:r>
                      <a:rPr lang="en-US" sz="2200" i="1">
                        <a:latin typeface="Cambria Math"/>
                      </a:rPr>
                      <m:t>, </m:t>
                    </m:r>
                    <m:sSub>
                      <m:sSubPr>
                        <m:ctrlPr>
                          <a:rPr lang="en-US" sz="2200" i="1">
                            <a:latin typeface="Cambria Math"/>
                          </a:rPr>
                        </m:ctrlPr>
                      </m:sSubPr>
                      <m:e>
                        <m:r>
                          <a:rPr lang="en-US" sz="2200" i="1">
                            <a:latin typeface="Cambria Math"/>
                          </a:rPr>
                          <m:t>𝑣</m:t>
                        </m:r>
                      </m:e>
                      <m:sub>
                        <m:r>
                          <a:rPr lang="en-US" sz="2200" b="0" i="1" smtClean="0">
                            <a:latin typeface="Cambria Math"/>
                          </a:rPr>
                          <m:t>1</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smtClean="0">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i="1">
                            <a:latin typeface="Cambria Math"/>
                          </a:rPr>
                          <m:t>=</m:t>
                        </m:r>
                      </m:e>
                    </m:nary>
                    <m:acc>
                      <m:accPr>
                        <m:chr m:val="̅"/>
                        <m:ctrlPr>
                          <a:rPr lang="en-US" sz="2200" i="1" smtClean="0">
                            <a:latin typeface="Cambria Math"/>
                          </a:rPr>
                        </m:ctrlPr>
                      </m:accPr>
                      <m:e>
                        <m:r>
                          <a:rPr lang="en-US" sz="2200" b="0" i="1" smtClean="0">
                            <a:latin typeface="Cambria Math"/>
                          </a:rPr>
                          <m:t>𝑥</m:t>
                        </m:r>
                      </m:e>
                    </m:acc>
                  </m:oMath>
                </a14:m>
                <a:endParaRPr lang="en-US" sz="2200" dirty="0" smtClean="0"/>
              </a:p>
              <a:p>
                <a:pPr marL="0" indent="0">
                  <a:buNone/>
                </a:pPr>
                <a:r>
                  <a:rPr lang="en-US" sz="2200" dirty="0"/>
                  <a:t>For </a:t>
                </a:r>
                <a14:m>
                  <m:oMath xmlns:m="http://schemas.openxmlformats.org/officeDocument/2006/math">
                    <m:r>
                      <a:rPr lang="en-US" sz="2200" i="1">
                        <a:latin typeface="Cambria Math"/>
                      </a:rPr>
                      <m:t>𝑟</m:t>
                    </m:r>
                    <m:r>
                      <a:rPr lang="en-US" sz="2200" i="1">
                        <a:latin typeface="Cambria Math"/>
                      </a:rPr>
                      <m:t>=</m:t>
                    </m:r>
                    <m:r>
                      <a:rPr lang="en-US" sz="2200" i="1">
                        <a:latin typeface="Cambria Math"/>
                      </a:rPr>
                      <m:t>2</m:t>
                    </m:r>
                    <m:r>
                      <a:rPr lang="en-US" sz="2200" i="1">
                        <a:latin typeface="Cambria Math"/>
                      </a:rPr>
                      <m:t>, </m:t>
                    </m:r>
                    <m:sSub>
                      <m:sSubPr>
                        <m:ctrlPr>
                          <a:rPr lang="en-US" sz="2200" i="1">
                            <a:latin typeface="Cambria Math"/>
                          </a:rPr>
                        </m:ctrlPr>
                      </m:sSubPr>
                      <m:e>
                        <m:r>
                          <a:rPr lang="en-US" sz="2200" i="1">
                            <a:latin typeface="Cambria Math"/>
                          </a:rPr>
                          <m:t>𝑣</m:t>
                        </m:r>
                      </m:e>
                      <m:sub>
                        <m:r>
                          <a:rPr lang="en-US" sz="2200" b="0" i="1" smtClean="0">
                            <a:latin typeface="Cambria Math"/>
                          </a:rPr>
                          <m:t>2</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smtClean="0">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sSub>
                              <m:sSubPr>
                                <m:ctrlPr>
                                  <a:rPr lang="en-US" sz="2200" i="1">
                                    <a:latin typeface="Cambria Math"/>
                                  </a:rPr>
                                </m:ctrlPr>
                              </m:sSubPr>
                              <m:e>
                                <m:r>
                                  <a:rPr lang="en-US" sz="2200" i="1">
                                    <a:latin typeface="Cambria Math"/>
                                  </a:rPr>
                                  <m:t>𝑥</m:t>
                                </m:r>
                              </m:e>
                              <m:sub>
                                <m:r>
                                  <a:rPr lang="en-US" sz="2200" i="1">
                                    <a:latin typeface="Cambria Math"/>
                                  </a:rPr>
                                  <m:t>𝑖</m:t>
                                </m:r>
                              </m:sub>
                            </m:sSub>
                          </m:e>
                          <m:sup>
                            <m:r>
                              <a:rPr lang="en-US" sz="2200" b="0" i="1" smtClean="0">
                                <a:latin typeface="Cambria Math"/>
                              </a:rPr>
                              <m:t>2</m:t>
                            </m:r>
                          </m:sup>
                        </m:sSup>
                      </m:e>
                    </m:nary>
                  </m:oMath>
                </a14:m>
                <a:r>
                  <a:rPr lang="en-US" sz="2200" dirty="0" smtClean="0"/>
                  <a:t> and so on.</a:t>
                </a: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80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C9505E3-AEEE-4A7C-93BC-E072D21178B2}"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Moments about the origin</a:t>
            </a:r>
            <a:r>
              <a:rPr lang="en-US" sz="3000" b="1" dirty="0" smtClean="0"/>
              <a:t> (CO3)</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mc:Choice xmlns:a14="http://schemas.microsoft.com/office/drawing/2010/main" xmlns="" Requires="a14">
          <p:sp>
            <p:nvSpPr>
              <p:cNvPr id="2" name="Rectangle 1"/>
              <p:cNvSpPr/>
              <p:nvPr/>
            </p:nvSpPr>
            <p:spPr>
              <a:xfrm>
                <a:off x="1447800" y="2645601"/>
                <a:ext cx="525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200" i="1">
                            <a:latin typeface="Cambria Math"/>
                          </a:rPr>
                        </m:ctrlPr>
                      </m:sSubPr>
                      <m:e>
                        <m:r>
                          <a:rPr lang="en-US" sz="2200" i="1">
                            <a:latin typeface="Cambria Math"/>
                          </a:rPr>
                          <m:t>𝑣</m:t>
                        </m:r>
                      </m:e>
                      <m:sub>
                        <m:r>
                          <a:rPr lang="en-US" sz="2200" i="1">
                            <a:latin typeface="Cambria Math"/>
                          </a:rPr>
                          <m:t>𝑟</m:t>
                        </m:r>
                      </m:sub>
                    </m:sSub>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sSup>
                          <m:sSupPr>
                            <m:ctrlPr>
                              <a:rPr lang="en-US" sz="2200" i="1">
                                <a:latin typeface="Cambria Math"/>
                              </a:rPr>
                            </m:ctrlPr>
                          </m:sSupPr>
                          <m:e>
                            <m:sSub>
                              <m:sSubPr>
                                <m:ctrlPr>
                                  <a:rPr lang="en-US" sz="2200" i="1">
                                    <a:latin typeface="Cambria Math"/>
                                  </a:rPr>
                                </m:ctrlPr>
                              </m:sSubPr>
                              <m:e>
                                <m:r>
                                  <a:rPr lang="en-US" sz="2200" i="1">
                                    <a:latin typeface="Cambria Math"/>
                                  </a:rPr>
                                  <m:t>𝑥</m:t>
                                </m:r>
                              </m:e>
                              <m:sub>
                                <m:r>
                                  <a:rPr lang="en-US" sz="2200" i="1">
                                    <a:latin typeface="Cambria Math"/>
                                  </a:rPr>
                                  <m:t>𝑖</m:t>
                                </m:r>
                              </m:sub>
                            </m:sSub>
                          </m:e>
                          <m:sup>
                            <m:r>
                              <a:rPr lang="en-US" sz="2200" i="1">
                                <a:latin typeface="Cambria Math"/>
                              </a:rPr>
                              <m:t>𝑟</m:t>
                            </m:r>
                          </m:sup>
                        </m:sSup>
                      </m:e>
                    </m:nary>
                    <m:r>
                      <a:rPr lang="en-US" sz="2200" i="1">
                        <a:latin typeface="Cambria Math"/>
                      </a:rPr>
                      <m:t>;</m:t>
                    </m:r>
                    <m:r>
                      <m:rPr>
                        <m:sty m:val="p"/>
                      </m:rPr>
                      <a:rPr lang="en-US" sz="2200">
                        <a:latin typeface="Cambria Math"/>
                      </a:rPr>
                      <m:t>r</m:t>
                    </m:r>
                    <m:r>
                      <a:rPr lang="en-US" sz="2200">
                        <a:latin typeface="Cambria Math"/>
                      </a:rPr>
                      <m:t>=</m:t>
                    </m:r>
                    <m:r>
                      <a:rPr lang="en-US" sz="2200">
                        <a:latin typeface="Cambria Math"/>
                      </a:rPr>
                      <m:t>0</m:t>
                    </m:r>
                    <m:r>
                      <a:rPr lang="en-US" sz="2200">
                        <a:latin typeface="Cambria Math"/>
                      </a:rPr>
                      <m:t>,</m:t>
                    </m:r>
                    <m:r>
                      <a:rPr lang="en-US" sz="2200">
                        <a:latin typeface="Cambria Math"/>
                      </a:rPr>
                      <m:t>1</m:t>
                    </m:r>
                    <m:r>
                      <a:rPr lang="en-US" sz="2200">
                        <a:latin typeface="Cambria Math"/>
                      </a:rPr>
                      <m:t>,</m:t>
                    </m:r>
                    <m:r>
                      <a:rPr lang="en-US" sz="2200">
                        <a:latin typeface="Cambria Math"/>
                      </a:rPr>
                      <m:t>2</m:t>
                    </m:r>
                    <m:r>
                      <a:rPr lang="en-US" sz="2200">
                        <a:latin typeface="Cambria Math"/>
                      </a:rPr>
                      <m:t>,….</m:t>
                    </m:r>
                  </m:oMath>
                </a14:m>
                <a:r>
                  <a:rPr lang="en-US" sz="2200" dirty="0"/>
                  <a:t/>
                </a:r>
              </a:p>
            </p:txBody>
          </p:sp>
        </mc:Choice>
        <mc:Fallback>
          <p:sp>
            <p:nvSpPr>
              <p:cNvPr id="2" name="Rectangle 1"/>
              <p:cNvSpPr>
                <a:spLocks noRot="1" noChangeAspect="1" noMove="1" noResize="1" noEditPoints="1" noAdjustHandles="1" noChangeArrowheads="1" noChangeShapeType="1" noTextEdit="1"/>
              </p:cNvSpPr>
              <p:nvPr/>
            </p:nvSpPr>
            <p:spPr>
              <a:xfrm>
                <a:off x="1447800" y="2645601"/>
                <a:ext cx="5257800" cy="685800"/>
              </a:xfrm>
              <a:prstGeom prst="rect">
                <a:avLst/>
              </a:prstGeom>
              <a:blipFill rotWithShape="1">
                <a:blip r:embed="rId4"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657094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smtClean="0"/>
                  <a:t>RELATION BETWEEN </a:t>
                </a:r>
                <a14:m>
                  <m:oMath xmlns:m="http://schemas.openxmlformats.org/officeDocument/2006/math">
                    <m:sSub>
                      <m:sSubPr>
                        <m:ctrlPr>
                          <a:rPr lang="en-US" sz="2200" b="1" i="1" smtClean="0">
                            <a:latin typeface="Cambria Math"/>
                          </a:rPr>
                        </m:ctrlPr>
                      </m:sSubPr>
                      <m:e>
                        <m:r>
                          <a:rPr lang="en-US" sz="2200" b="1" i="1" smtClean="0">
                            <a:latin typeface="Cambria Math"/>
                            <a:ea typeface="Cambria Math"/>
                          </a:rPr>
                          <m:t>𝝁</m:t>
                        </m:r>
                      </m:e>
                      <m:sub>
                        <m:r>
                          <a:rPr lang="en-US" sz="2200" b="1" i="1" smtClean="0">
                            <a:latin typeface="Cambria Math"/>
                          </a:rPr>
                          <m:t>𝒓</m:t>
                        </m:r>
                      </m:sub>
                    </m:sSub>
                    <m:r>
                      <a:rPr lang="en-US" sz="2200" b="1" i="1" smtClean="0">
                        <a:latin typeface="Cambria Math"/>
                      </a:rPr>
                      <m:t> </m:t>
                    </m:r>
                    <m:r>
                      <a:rPr lang="en-US" sz="2200" b="1" i="1" smtClean="0">
                        <a:latin typeface="Cambria Math"/>
                      </a:rPr>
                      <m:t>𝑨𝑵𝑫</m:t>
                    </m:r>
                    <m:r>
                      <a:rPr lang="en-US" sz="2200" b="1" i="1" smtClean="0">
                        <a:latin typeface="Cambria Math"/>
                      </a:rPr>
                      <m:t> </m:t>
                    </m:r>
                    <m:sSub>
                      <m:sSubPr>
                        <m:ctrlPr>
                          <a:rPr lang="en-US" sz="2200" b="1" i="1" smtClean="0">
                            <a:latin typeface="Cambria Math"/>
                          </a:rPr>
                        </m:ctrlPr>
                      </m:sSubPr>
                      <m:e>
                        <m:r>
                          <a:rPr lang="en-US" sz="2200" b="1" i="1" smtClean="0">
                            <a:latin typeface="Cambria Math"/>
                            <a:ea typeface="Cambria Math"/>
                          </a:rPr>
                          <m:t>𝝁</m:t>
                        </m:r>
                        <m:r>
                          <a:rPr lang="en-US" sz="2200" b="1" i="1" smtClean="0">
                            <a:latin typeface="Cambria Math"/>
                            <a:ea typeface="Cambria Math"/>
                          </a:rPr>
                          <m:t>′</m:t>
                        </m:r>
                      </m:e>
                      <m:sub>
                        <m:r>
                          <a:rPr lang="en-US" sz="2200" b="1" i="1" smtClean="0">
                            <a:latin typeface="Cambria Math"/>
                          </a:rPr>
                          <m:t>𝒓</m:t>
                        </m:r>
                      </m:sub>
                    </m:sSub>
                    <m:r>
                      <a:rPr lang="en-US" sz="2200" b="1" i="0" smtClean="0">
                        <a:latin typeface="Cambria Math"/>
                      </a:rPr>
                      <m:t>:</m:t>
                    </m:r>
                  </m:oMath>
                </a14:m>
                <a:endParaRPr lang="en-US" sz="2200" b="1" dirty="0" smtClean="0"/>
              </a:p>
              <a:p>
                <a:pPr marL="0" indent="0">
                  <a:buNone/>
                </a:pPr>
                <a:r>
                  <a:rPr lang="en-US" sz="2200" dirty="0" smtClean="0"/>
                  <a:t>We know that,</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𝑟</m:t>
                          </m:r>
                        </m:sub>
                      </m:sSub>
                      <m:r>
                        <a:rPr lang="en-US" sz="2200" b="0" i="1" smtClean="0">
                          <a:latin typeface="Cambria Math"/>
                        </a:rPr>
                        <m:t>=</m:t>
                      </m:r>
                      <m:f>
                        <m:fPr>
                          <m:ctrlPr>
                            <a:rPr lang="en-US" sz="2200" b="0" i="1" smtClean="0">
                              <a:latin typeface="Cambria Math"/>
                            </a:rPr>
                          </m:ctrlPr>
                        </m:fPr>
                        <m:num>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acc>
                                        <m:accPr>
                                          <m:chr m:val="̅"/>
                                          <m:ctrlPr>
                                            <a:rPr lang="en-US" sz="2200" b="0" i="1" smtClean="0">
                                              <a:latin typeface="Cambria Math"/>
                                            </a:rPr>
                                          </m:ctrlPr>
                                        </m:accPr>
                                        <m:e>
                                          <m:r>
                                            <a:rPr lang="en-US" sz="2200" b="0" i="1" smtClean="0">
                                              <a:latin typeface="Cambria Math"/>
                                            </a:rPr>
                                            <m:t>𝑥</m:t>
                                          </m:r>
                                        </m:e>
                                      </m:acc>
                                    </m:e>
                                  </m:d>
                                </m:e>
                                <m:sup>
                                  <m:r>
                                    <a:rPr lang="en-US" sz="2200" b="0" i="1" smtClean="0">
                                      <a:latin typeface="Cambria Math"/>
                                    </a:rPr>
                                    <m:t>𝑟</m:t>
                                  </m:r>
                                </m:sup>
                              </m:sSup>
                            </m:e>
                          </m:nary>
                        </m:num>
                        <m:den>
                          <m:r>
                            <a:rPr lang="en-US" sz="2200" b="0" i="1" smtClean="0">
                              <a:latin typeface="Cambria Math"/>
                            </a:rPr>
                            <m:t>𝑁</m:t>
                          </m:r>
                        </m:den>
                      </m:f>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sSup>
                            <m:sSupPr>
                              <m:ctrlPr>
                                <a:rPr lang="en-US" sz="2200" b="0" i="1" smtClean="0">
                                  <a:latin typeface="Cambria Math"/>
                                </a:rPr>
                              </m:ctrlPr>
                            </m:sSupPr>
                            <m:e>
                              <m:d>
                                <m:dPr>
                                  <m:begChr m:val="["/>
                                  <m:endChr m:val="]"/>
                                  <m:ctrlPr>
                                    <a:rPr lang="en-US" sz="2200" b="0" i="1" smtClean="0">
                                      <a:latin typeface="Cambria Math"/>
                                    </a:rPr>
                                  </m:ctrlPr>
                                </m:d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r>
                                    <a:rPr lang="en-US" sz="2200" b="0" i="1" smtClean="0">
                                      <a:latin typeface="Cambria Math"/>
                                    </a:rPr>
                                    <m:t>−</m:t>
                                  </m:r>
                                  <m:d>
                                    <m:dPr>
                                      <m:ctrlPr>
                                        <a:rPr lang="en-US" sz="2200" b="0" i="1" smtClean="0">
                                          <a:latin typeface="Cambria Math"/>
                                        </a:rPr>
                                      </m:ctrlPr>
                                    </m:dPr>
                                    <m:e>
                                      <m:acc>
                                        <m:accPr>
                                          <m:chr m:val="̅"/>
                                          <m:ctrlPr>
                                            <a:rPr lang="en-US" sz="2200" b="0" i="1" smtClean="0">
                                              <a:latin typeface="Cambria Math"/>
                                            </a:rPr>
                                          </m:ctrlPr>
                                        </m:accPr>
                                        <m:e>
                                          <m:r>
                                            <a:rPr lang="en-US" sz="2200" b="0" i="1" smtClean="0">
                                              <a:latin typeface="Cambria Math"/>
                                            </a:rPr>
                                            <m:t>𝑥</m:t>
                                          </m:r>
                                        </m:e>
                                      </m:acc>
                                      <m:r>
                                        <a:rPr lang="en-US" sz="2200" b="0" i="1" smtClean="0">
                                          <a:latin typeface="Cambria Math"/>
                                        </a:rPr>
                                        <m:t>−</m:t>
                                      </m:r>
                                      <m:r>
                                        <a:rPr lang="en-US" sz="2200" b="0" i="1" smtClean="0">
                                          <a:latin typeface="Cambria Math"/>
                                        </a:rPr>
                                        <m:t>𝐴</m:t>
                                      </m:r>
                                    </m:e>
                                  </m:d>
                                </m:e>
                              </m:d>
                            </m:e>
                            <m:sup>
                              <m:r>
                                <a:rPr lang="en-US" sz="2200" b="0" i="1" smtClean="0">
                                  <a:latin typeface="Cambria Math"/>
                                </a:rPr>
                                <m:t>𝑟</m:t>
                              </m:r>
                            </m:sup>
                          </m:sSup>
                        </m:e>
                      </m:nary>
                    </m:oMath>
                  </m:oMathPara>
                </a14:m>
                <a:endParaRPr lang="en-US" sz="22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e>
                      </m:nary>
                      <m:sSup>
                        <m:sSupPr>
                          <m:ctrlPr>
                            <a:rPr lang="en-US" sz="2200" b="0" i="1" smtClean="0">
                              <a:solidFill>
                                <a:srgbClr val="FF0000"/>
                              </a:solidFill>
                              <a:latin typeface="Cambria Math"/>
                            </a:rPr>
                          </m:ctrlPr>
                        </m:sSupPr>
                        <m:e>
                          <m:d>
                            <m:dPr>
                              <m:begChr m:val="["/>
                              <m:endChr m:val="]"/>
                              <m:ctrlPr>
                                <a:rPr lang="en-US" sz="2200" b="0" i="1" smtClean="0">
                                  <a:solidFill>
                                    <a:srgbClr val="FF0000"/>
                                  </a:solidFill>
                                  <a:latin typeface="Cambria Math"/>
                                </a:rPr>
                              </m:ctrlPr>
                            </m:dPr>
                            <m:e>
                              <m:d>
                                <m:dPr>
                                  <m:ctrlPr>
                                    <a:rPr lang="en-US" sz="2200" b="0" i="1" smtClean="0">
                                      <a:solidFill>
                                        <a:srgbClr val="FF0000"/>
                                      </a:solidFill>
                                      <a:latin typeface="Cambria Math"/>
                                    </a:rPr>
                                  </m:ctrlPr>
                                </m:dPr>
                                <m:e>
                                  <m:sSub>
                                    <m:sSubPr>
                                      <m:ctrlPr>
                                        <a:rPr lang="en-US" sz="2200" b="0" i="1" smtClean="0">
                                          <a:solidFill>
                                            <a:srgbClr val="FF0000"/>
                                          </a:solidFill>
                                          <a:latin typeface="Cambria Math"/>
                                        </a:rPr>
                                      </m:ctrlPr>
                                    </m:sSubPr>
                                    <m:e>
                                      <m:r>
                                        <a:rPr lang="en-US" sz="2200" b="0" i="1" smtClean="0">
                                          <a:solidFill>
                                            <a:srgbClr val="FF0000"/>
                                          </a:solidFill>
                                          <a:latin typeface="Cambria Math"/>
                                        </a:rPr>
                                        <m:t>𝑥</m:t>
                                      </m:r>
                                    </m:e>
                                    <m:sub>
                                      <m:r>
                                        <a:rPr lang="en-US" sz="2200" b="0" i="1" smtClean="0">
                                          <a:solidFill>
                                            <a:srgbClr val="FF0000"/>
                                          </a:solidFill>
                                          <a:latin typeface="Cambria Math"/>
                                        </a:rPr>
                                        <m:t>𝑖</m:t>
                                      </m:r>
                                    </m:sub>
                                  </m:sSub>
                                  <m:r>
                                    <a:rPr lang="en-US" sz="2200" b="0" i="1" smtClean="0">
                                      <a:solidFill>
                                        <a:srgbClr val="FF0000"/>
                                      </a:solidFill>
                                      <a:latin typeface="Cambria Math"/>
                                    </a:rPr>
                                    <m:t>−</m:t>
                                  </m:r>
                                  <m:r>
                                    <a:rPr lang="en-US" sz="2200" b="0" i="1" smtClean="0">
                                      <a:solidFill>
                                        <a:srgbClr val="FF0000"/>
                                      </a:solidFill>
                                      <a:latin typeface="Cambria Math"/>
                                    </a:rPr>
                                    <m:t>𝐴</m:t>
                                  </m:r>
                                </m:e>
                              </m:d>
                              <m:r>
                                <a:rPr lang="en-US" sz="2200" b="0" i="1" smtClean="0">
                                  <a:solidFill>
                                    <a:srgbClr val="FF0000"/>
                                  </a:solidFill>
                                  <a:latin typeface="Cambria Math"/>
                                </a:rPr>
                                <m:t>−</m:t>
                              </m:r>
                              <m:sSub>
                                <m:sSubPr>
                                  <m:ctrlPr>
                                    <a:rPr lang="en-US" sz="2200" b="0" i="1" smtClean="0">
                                      <a:solidFill>
                                        <a:srgbClr val="FF0000"/>
                                      </a:solidFill>
                                      <a:latin typeface="Cambria Math"/>
                                    </a:rPr>
                                  </m:ctrlPr>
                                </m:sSubPr>
                                <m:e>
                                  <m:r>
                                    <a:rPr lang="en-US" sz="2200" b="0" i="1" smtClean="0">
                                      <a:solidFill>
                                        <a:srgbClr val="FF0000"/>
                                      </a:solidFill>
                                      <a:latin typeface="Cambria Math"/>
                                      <a:ea typeface="Cambria Math"/>
                                    </a:rPr>
                                    <m:t>𝜇</m:t>
                                  </m:r>
                                  <m:r>
                                    <a:rPr lang="en-US" sz="2200" b="0" i="1" smtClean="0">
                                      <a:solidFill>
                                        <a:srgbClr val="FF0000"/>
                                      </a:solidFill>
                                      <a:latin typeface="Cambria Math"/>
                                      <a:ea typeface="Cambria Math"/>
                                    </a:rPr>
                                    <m:t>′</m:t>
                                  </m:r>
                                </m:e>
                                <m:sub>
                                  <m:r>
                                    <a:rPr lang="en-US" sz="2200" b="0" i="1" smtClean="0">
                                      <a:solidFill>
                                        <a:srgbClr val="FF0000"/>
                                      </a:solidFill>
                                      <a:latin typeface="Cambria Math"/>
                                    </a:rPr>
                                    <m:t>1</m:t>
                                  </m:r>
                                </m:sub>
                              </m:sSub>
                            </m:e>
                          </m:d>
                        </m:e>
                        <m:sup>
                          <m:r>
                            <a:rPr lang="en-US" sz="2200" b="0" i="1" smtClean="0">
                              <a:solidFill>
                                <a:srgbClr val="FF0000"/>
                              </a:solidFill>
                              <a:latin typeface="Cambria Math"/>
                            </a:rPr>
                            <m:t>𝑟</m:t>
                          </m:r>
                        </m:sup>
                      </m:sSup>
                      <m:r>
                        <a:rPr lang="en-US" sz="2200" b="0" i="1" smtClean="0">
                          <a:latin typeface="Cambria Math"/>
                        </a:rPr>
                        <m:t>=</m:t>
                      </m:r>
                      <m:f>
                        <m:fPr>
                          <m:ctrlPr>
                            <a:rPr lang="en-US" sz="2200" b="0" i="1" smtClean="0">
                              <a:latin typeface="Cambria Math"/>
                            </a:rPr>
                          </m:ctrlPr>
                        </m:fPr>
                        <m:num>
                          <m:r>
                            <a:rPr lang="en-US" sz="2200" b="0" i="1" smtClean="0">
                              <a:latin typeface="Cambria Math"/>
                            </a:rPr>
                            <m:t>1</m:t>
                          </m:r>
                        </m:num>
                        <m:den>
                          <m:r>
                            <a:rPr lang="en-US" sz="2200" b="0" i="1" smtClean="0">
                              <a:latin typeface="Cambria Math"/>
                            </a:rPr>
                            <m:t>𝑁</m:t>
                          </m:r>
                        </m:den>
                      </m:f>
                      <m:nary>
                        <m:naryPr>
                          <m:chr m:val="∑"/>
                          <m:ctrlPr>
                            <a:rPr lang="en-US" sz="2200" b="0" i="1" smtClean="0">
                              <a:latin typeface="Cambria Math"/>
                            </a:rPr>
                          </m:ctrlPr>
                        </m:naryPr>
                        <m:sub>
                          <m:r>
                            <m:rPr>
                              <m:brk m:alnAt="23"/>
                            </m:rPr>
                            <a:rPr lang="en-US" sz="2200" b="0" i="1" smtClean="0">
                              <a:latin typeface="Cambria Math"/>
                            </a:rPr>
                            <m:t>𝑖</m:t>
                          </m:r>
                          <m:r>
                            <a:rPr lang="en-US" sz="2200" b="0" i="1" smtClean="0">
                              <a:latin typeface="Cambria Math"/>
                            </a:rPr>
                            <m:t>=</m:t>
                          </m:r>
                          <m:r>
                            <a:rPr lang="en-US" sz="2200" b="0" i="1" smtClean="0">
                              <a:latin typeface="Cambria Math"/>
                            </a:rPr>
                            <m:t>1</m:t>
                          </m:r>
                        </m:sub>
                        <m:sup>
                          <m:r>
                            <a:rPr lang="en-US" sz="2200" b="0" i="1" smtClean="0">
                              <a:latin typeface="Cambria Math"/>
                            </a:rPr>
                            <m:t>𝑛</m:t>
                          </m:r>
                        </m:sup>
                        <m:e>
                          <m:sSub>
                            <m:sSubPr>
                              <m:ctrlPr>
                                <a:rPr lang="en-US" sz="2200" b="0" i="1" smtClean="0">
                                  <a:latin typeface="Cambria Math"/>
                                </a:rPr>
                              </m:ctrlPr>
                            </m:sSubPr>
                            <m:e>
                              <m:r>
                                <a:rPr lang="en-US" sz="2200" b="0" i="1" smtClean="0">
                                  <a:latin typeface="Cambria Math"/>
                                </a:rPr>
                                <m:t>𝑓</m:t>
                              </m:r>
                            </m:e>
                            <m:sub>
                              <m:r>
                                <a:rPr lang="en-US" sz="2200" b="0" i="1" smtClean="0">
                                  <a:latin typeface="Cambria Math"/>
                                </a:rPr>
                                <m:t>𝑖</m:t>
                              </m:r>
                            </m:sub>
                          </m:sSub>
                        </m:e>
                      </m:nary>
                      <m:d>
                        <m:dPr>
                          <m:begChr m:val="["/>
                          <m:endChr m:val="]"/>
                          <m:ctrlPr>
                            <a:rPr lang="en-US" sz="2200" b="0" i="1" smtClean="0">
                              <a:latin typeface="Cambria Math"/>
                            </a:rPr>
                          </m:ctrlPr>
                        </m:dPr>
                        <m:e>
                          <m:sSup>
                            <m:sSupPr>
                              <m:ctrlPr>
                                <a:rPr lang="en-US" sz="2200" b="0" i="1" smtClean="0">
                                  <a:latin typeface="Cambria Math"/>
                                </a:rPr>
                              </m:ctrlPr>
                            </m:sSupPr>
                            <m:e>
                              <m:d>
                                <m:dPr>
                                  <m:ctrlPr>
                                    <a:rPr lang="en-US" sz="2200" b="0" i="1" smtClean="0">
                                      <a:latin typeface="Cambria Math"/>
                                    </a:rPr>
                                  </m:ctrlPr>
                                </m:dPr>
                                <m:e>
                                  <m:sSub>
                                    <m:sSubPr>
                                      <m:ctrlPr>
                                        <a:rPr lang="en-US" sz="2200" b="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sup>
                              <m:r>
                                <a:rPr lang="en-US" sz="2200" b="0" i="1" smtClean="0">
                                  <a:latin typeface="Cambria Math"/>
                                </a:rPr>
                                <m:t>𝑟</m:t>
                              </m:r>
                            </m:sup>
                          </m:sSup>
                          <m:r>
                            <a:rPr lang="en-US" sz="2200" b="0" i="1" smtClean="0">
                              <a:latin typeface="Cambria Math"/>
                            </a:rPr>
                            <m:t>−</m:t>
                          </m:r>
                          <m:sPre>
                            <m:sPrePr>
                              <m:ctrlPr>
                                <a:rPr lang="en-US" sz="2200" b="0" i="1" smtClean="0">
                                  <a:latin typeface="Cambria Math"/>
                                </a:rPr>
                              </m:ctrlPr>
                            </m:sPrePr>
                            <m:sub/>
                            <m:sup>
                              <m:r>
                                <a:rPr lang="en-US" sz="2200" b="0" i="1" smtClean="0">
                                  <a:latin typeface="Cambria Math"/>
                                </a:rPr>
                                <m:t>𝑟</m:t>
                              </m:r>
                            </m:sup>
                            <m:e>
                              <m:sSub>
                                <m:sSubPr>
                                  <m:ctrlPr>
                                    <a:rPr lang="en-US" sz="2200" i="1" smtClean="0">
                                      <a:latin typeface="Cambria Math"/>
                                    </a:rPr>
                                  </m:ctrlPr>
                                </m:sSubPr>
                                <m:e>
                                  <m:r>
                                    <a:rPr lang="en-US" sz="2200" b="0" i="1" smtClean="0">
                                      <a:latin typeface="Cambria Math"/>
                                    </a:rPr>
                                    <m:t>𝐶</m:t>
                                  </m:r>
                                </m:e>
                                <m:sub>
                                  <m:r>
                                    <a:rPr lang="en-US" sz="2200" b="0" i="1" smtClean="0">
                                      <a:latin typeface="Cambria Math"/>
                                    </a:rPr>
                                    <m:t>1</m:t>
                                  </m:r>
                                </m:sub>
                              </m:sSub>
                              <m:sSup>
                                <m:sSupPr>
                                  <m:ctrlPr>
                                    <a:rPr lang="en-US" sz="2200" i="1" smtClean="0">
                                      <a:latin typeface="Cambria Math"/>
                                    </a:rPr>
                                  </m:ctrlPr>
                                </m:sSupPr>
                                <m:e>
                                  <m:d>
                                    <m:dPr>
                                      <m:ctrlPr>
                                        <a:rPr lang="en-US" sz="2200" i="1" smtClean="0">
                                          <a:latin typeface="Cambria Math"/>
                                        </a:rPr>
                                      </m:ctrlPr>
                                    </m:dPr>
                                    <m:e>
                                      <m:sSub>
                                        <m:sSubPr>
                                          <m:ctrlPr>
                                            <a:rPr lang="en-US" sz="2200" i="1" smtClean="0">
                                              <a:latin typeface="Cambria Math"/>
                                            </a:rPr>
                                          </m:ctrlPr>
                                        </m:sSubPr>
                                        <m:e>
                                          <m:r>
                                            <a:rPr lang="en-US" sz="2200" b="0" i="1" smtClean="0">
                                              <a:latin typeface="Cambria Math"/>
                                            </a:rPr>
                                            <m:t>𝑥</m:t>
                                          </m:r>
                                        </m:e>
                                        <m:sub>
                                          <m:r>
                                            <a:rPr lang="en-US" sz="2200" b="0" i="1" smtClean="0">
                                              <a:latin typeface="Cambria Math"/>
                                            </a:rPr>
                                            <m:t>𝑖</m:t>
                                          </m:r>
                                        </m:sub>
                                      </m:sSub>
                                      <m:r>
                                        <a:rPr lang="en-US" sz="2200" b="0" i="1" smtClean="0">
                                          <a:latin typeface="Cambria Math"/>
                                        </a:rPr>
                                        <m:t>−</m:t>
                                      </m:r>
                                      <m:r>
                                        <a:rPr lang="en-US" sz="2200" b="0" i="1" smtClean="0">
                                          <a:latin typeface="Cambria Math"/>
                                        </a:rPr>
                                        <m:t>𝐴</m:t>
                                      </m:r>
                                    </m:e>
                                  </m:d>
                                </m:e>
                                <m:sup>
                                  <m:r>
                                    <a:rPr lang="en-US" sz="2200" b="0" i="1" smtClean="0">
                                      <a:latin typeface="Cambria Math"/>
                                    </a:rPr>
                                    <m:t>𝑟</m:t>
                                  </m:r>
                                  <m:r>
                                    <a:rPr lang="en-US" sz="2200" b="0" i="1" smtClean="0">
                                      <a:latin typeface="Cambria Math"/>
                                    </a:rPr>
                                    <m:t>−</m:t>
                                  </m:r>
                                  <m:r>
                                    <a:rPr lang="en-US" sz="2200" b="0" i="1" smtClean="0">
                                      <a:latin typeface="Cambria Math"/>
                                    </a:rPr>
                                    <m:t>1</m:t>
                                  </m:r>
                                </m:sup>
                              </m:sSup>
                              <m:sSub>
                                <m:sSubPr>
                                  <m:ctrlPr>
                                    <a:rPr lang="en-US" sz="2200" i="1" smtClean="0">
                                      <a:latin typeface="Cambria Math"/>
                                    </a:rPr>
                                  </m:ctrlPr>
                                </m:sSubPr>
                                <m:e>
                                  <m:r>
                                    <a:rPr lang="en-US" sz="2200" i="1" smtClean="0">
                                      <a:latin typeface="Cambria Math"/>
                                      <a:ea typeface="Cambria Math"/>
                                    </a:rPr>
                                    <m:t>𝜇</m:t>
                                  </m:r>
                                  <m:r>
                                    <a:rPr lang="en-US" sz="2200" b="0" i="1" smtClean="0">
                                      <a:latin typeface="Cambria Math"/>
                                      <a:ea typeface="Cambria Math"/>
                                    </a:rPr>
                                    <m:t>′</m:t>
                                  </m:r>
                                </m:e>
                                <m:sub>
                                  <m:r>
                                    <a:rPr lang="en-US" sz="2200" b="0" i="1" smtClean="0">
                                      <a:latin typeface="Cambria Math"/>
                                    </a:rPr>
                                    <m:t>1</m:t>
                                  </m:r>
                                </m:sub>
                              </m:sSub>
                              <m:r>
                                <a:rPr lang="en-US" sz="2200" b="0" i="1" smtClean="0">
                                  <a:latin typeface="Cambria Math"/>
                                </a:rPr>
                                <m:t>+</m:t>
                              </m:r>
                              <m:sPre>
                                <m:sPrePr>
                                  <m:ctrlPr>
                                    <a:rPr lang="en-US" sz="2200" i="1">
                                      <a:latin typeface="Cambria Math"/>
                                    </a:rPr>
                                  </m:ctrlPr>
                                </m:sPrePr>
                                <m:sub/>
                                <m:sup>
                                  <m:r>
                                    <a:rPr lang="en-US" sz="2200" i="1">
                                      <a:latin typeface="Cambria Math"/>
                                    </a:rPr>
                                    <m:t>𝑟</m:t>
                                  </m:r>
                                </m:sup>
                                <m:e>
                                  <m:sSub>
                                    <m:sSubPr>
                                      <m:ctrlPr>
                                        <a:rPr lang="en-US" sz="2200" i="1">
                                          <a:latin typeface="Cambria Math"/>
                                        </a:rPr>
                                      </m:ctrlPr>
                                    </m:sSubPr>
                                    <m:e>
                                      <m:r>
                                        <a:rPr lang="en-US" sz="2200" i="1">
                                          <a:latin typeface="Cambria Math"/>
                                        </a:rPr>
                                        <m:t>𝐶</m:t>
                                      </m:r>
                                    </m:e>
                                    <m:sub>
                                      <m:r>
                                        <a:rPr lang="en-US" sz="2200" b="0" i="1" smtClean="0">
                                          <a:latin typeface="Cambria Math"/>
                                        </a:rPr>
                                        <m:t>2</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r>
                                        <a:rPr lang="en-US" sz="2200" i="1">
                                          <a:latin typeface="Cambria Math"/>
                                        </a:rPr>
                                        <m:t>−</m:t>
                                      </m:r>
                                      <m:r>
                                        <a:rPr lang="en-US" sz="2200" i="1">
                                          <a:latin typeface="Cambria Math"/>
                                        </a:rPr>
                                        <m:t>2</m:t>
                                      </m:r>
                                    </m:sup>
                                  </m:sSup>
                                  <m:sSup>
                                    <m:sSupPr>
                                      <m:ctrlPr>
                                        <a:rPr lang="en-US" sz="2200" i="1" smtClean="0">
                                          <a:latin typeface="Cambria Math"/>
                                        </a:rPr>
                                      </m:ctrlPr>
                                    </m:sSupPr>
                                    <m:e>
                                      <m:sSub>
                                        <m:sSubPr>
                                          <m:ctrlPr>
                                            <a:rPr lang="en-US" sz="2200" i="1" smtClean="0">
                                              <a:latin typeface="Cambria Math"/>
                                            </a:rPr>
                                          </m:ctrlPr>
                                        </m:sSubPr>
                                        <m:e>
                                          <m:r>
                                            <a:rPr lang="en-US" sz="220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sSup>
                                    <m:sSupPr>
                                      <m:ctrlPr>
                                        <a:rPr lang="en-US" sz="2200" b="0" i="1" smtClean="0">
                                          <a:latin typeface="Cambria Math"/>
                                        </a:rPr>
                                      </m:ctrlPr>
                                    </m:sSupPr>
                                    <m:e>
                                      <m:d>
                                        <m:dPr>
                                          <m:ctrlPr>
                                            <a:rPr lang="en-US" sz="2200" b="0" i="1" smtClean="0">
                                              <a:latin typeface="Cambria Math"/>
                                            </a:rPr>
                                          </m:ctrlPr>
                                        </m:dPr>
                                        <m:e>
                                          <m:r>
                                            <a:rPr lang="en-US" sz="2200" b="0" i="1" smtClean="0">
                                              <a:latin typeface="Cambria Math"/>
                                            </a:rPr>
                                            <m:t>−</m:t>
                                          </m:r>
                                          <m:r>
                                            <a:rPr lang="en-US" sz="2200" b="0" i="1" smtClean="0">
                                              <a:latin typeface="Cambria Math"/>
                                            </a:rPr>
                                            <m:t>1</m:t>
                                          </m:r>
                                        </m:e>
                                      </m:d>
                                    </m:e>
                                    <m:sup>
                                      <m:r>
                                        <a:rPr lang="en-US" sz="2200" b="0" i="1" smtClean="0">
                                          <a:latin typeface="Cambria Math"/>
                                        </a:rPr>
                                        <m:t>𝑟</m:t>
                                      </m:r>
                                    </m:sup>
                                  </m:sSup>
                                  <m:sSup>
                                    <m:sSupPr>
                                      <m:ctrlPr>
                                        <a:rPr lang="en-US" sz="2200" b="0" i="1" smtClean="0">
                                          <a:latin typeface="Cambria Math"/>
                                        </a:rPr>
                                      </m:ctrlPr>
                                    </m:sSupPr>
                                    <m:e>
                                      <m:sSub>
                                        <m:sSubPr>
                                          <m:ctrlPr>
                                            <a:rPr lang="en-US" sz="2200" b="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𝑟</m:t>
                                      </m:r>
                                    </m:sup>
                                  </m:sSup>
                                </m:e>
                              </m:sPre>
                            </m:e>
                          </m:sPre>
                        </m:e>
                      </m:d>
                    </m:oMath>
                  </m:oMathPara>
                </a14:m>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96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9460B0F-6844-43CE-B516-FB90F4806455}"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1126853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257800"/>
              </a:xfrm>
            </p:spPr>
            <p:txBody>
              <a:bodyPr>
                <a:normAutofit/>
              </a:bodyPr>
              <a:lstStyle/>
              <a:p>
                <a:pPr marL="0" indent="0">
                  <a:buNone/>
                </a:pPr>
                <a:r>
                  <a:rPr lang="en-US" sz="2200" b="1" dirty="0" smtClean="0"/>
                  <a:t>Using  binomial theorem:</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𝑁</m:t>
                          </m:r>
                        </m:den>
                      </m:f>
                      <m:nary>
                        <m:naryPr>
                          <m:chr m:val="∑"/>
                          <m:ctrlPr>
                            <a:rPr lang="en-US" sz="2200" i="1">
                              <a:latin typeface="Cambria Math"/>
                            </a:rPr>
                          </m:ctrlPr>
                        </m:naryPr>
                        <m:sub>
                          <m:r>
                            <m:rPr>
                              <m:brk m:alnAt="23"/>
                            </m:rPr>
                            <a:rPr lang="en-US" sz="2200" i="1">
                              <a:latin typeface="Cambria Math"/>
                            </a:rPr>
                            <m:t>𝑖</m:t>
                          </m:r>
                          <m:r>
                            <a:rPr lang="en-US" sz="2200" i="1">
                              <a:latin typeface="Cambria Math"/>
                            </a:rPr>
                            <m:t>=</m:t>
                          </m:r>
                          <m:r>
                            <a:rPr lang="en-US" sz="2200" i="1">
                              <a:latin typeface="Cambria Math"/>
                            </a:rPr>
                            <m:t>1</m:t>
                          </m:r>
                        </m:sub>
                        <m:sup>
                          <m:r>
                            <a:rPr lang="en-US" sz="2200" i="1">
                              <a:latin typeface="Cambria Math"/>
                            </a:rPr>
                            <m:t>𝑛</m:t>
                          </m:r>
                        </m:sup>
                        <m:e>
                          <m:sSub>
                            <m:sSubPr>
                              <m:ctrlPr>
                                <a:rPr lang="en-US" sz="2200" i="1">
                                  <a:latin typeface="Cambria Math"/>
                                </a:rPr>
                              </m:ctrlPr>
                            </m:sSubPr>
                            <m:e>
                              <m:r>
                                <a:rPr lang="en-US" sz="2200" i="1">
                                  <a:latin typeface="Cambria Math"/>
                                </a:rPr>
                                <m:t>𝑓</m:t>
                              </m:r>
                            </m:e>
                            <m:sub>
                              <m:r>
                                <a:rPr lang="en-US" sz="2200" i="1">
                                  <a:latin typeface="Cambria Math"/>
                                </a:rPr>
                                <m:t>𝑖</m:t>
                              </m:r>
                            </m:sub>
                          </m:sSub>
                        </m:e>
                      </m:nary>
                      <m:d>
                        <m:dPr>
                          <m:begChr m:val="["/>
                          <m:endChr m:val="]"/>
                          <m:ctrlPr>
                            <a:rPr lang="en-US" sz="2200" i="1">
                              <a:latin typeface="Cambria Math"/>
                            </a:rPr>
                          </m:ctrlPr>
                        </m:dPr>
                        <m:e>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sup>
                          </m:sSup>
                          <m:r>
                            <a:rPr lang="en-US" sz="2200" i="1">
                              <a:latin typeface="Cambria Math"/>
                            </a:rPr>
                            <m:t>−</m:t>
                          </m:r>
                          <m:sPre>
                            <m:sPrePr>
                              <m:ctrlPr>
                                <a:rPr lang="en-US" sz="2200" i="1">
                                  <a:latin typeface="Cambria Math"/>
                                </a:rPr>
                              </m:ctrlPr>
                            </m:sPrePr>
                            <m:sub/>
                            <m:sup>
                              <m:r>
                                <a:rPr lang="en-US" sz="2200" i="1">
                                  <a:latin typeface="Cambria Math"/>
                                </a:rPr>
                                <m:t>𝑟</m:t>
                              </m:r>
                            </m:sup>
                            <m:e>
                              <m:sSub>
                                <m:sSubPr>
                                  <m:ctrlPr>
                                    <a:rPr lang="en-US" sz="2200" i="1">
                                      <a:latin typeface="Cambria Math"/>
                                    </a:rPr>
                                  </m:ctrlPr>
                                </m:sSubPr>
                                <m:e>
                                  <m:r>
                                    <a:rPr lang="en-US" sz="2200" i="1">
                                      <a:latin typeface="Cambria Math"/>
                                    </a:rPr>
                                    <m:t>𝐶</m:t>
                                  </m:r>
                                </m:e>
                                <m:sub>
                                  <m:r>
                                    <a:rPr lang="en-US" sz="2200" i="1">
                                      <a:latin typeface="Cambria Math"/>
                                    </a:rPr>
                                    <m:t>1</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r>
                                    <a:rPr lang="en-US" sz="2200" i="1">
                                      <a:latin typeface="Cambria Math"/>
                                    </a:rPr>
                                    <m:t>−</m:t>
                                  </m:r>
                                  <m:r>
                                    <a:rPr lang="en-US" sz="2200" i="1">
                                      <a:latin typeface="Cambria Math"/>
                                    </a:rPr>
                                    <m:t>1</m:t>
                                  </m:r>
                                </m:sup>
                              </m:sSup>
                              <m:sSub>
                                <m:sSubPr>
                                  <m:ctrlPr>
                                    <a:rPr lang="en-US" sz="2200" i="1">
                                      <a:latin typeface="Cambria Math"/>
                                    </a:rPr>
                                  </m:ctrlPr>
                                </m:sSubPr>
                                <m:e>
                                  <m:r>
                                    <a:rPr lang="en-US" sz="2200" i="1">
                                      <a:latin typeface="Cambria Math"/>
                                      <a:ea typeface="Cambria Math"/>
                                    </a:rPr>
                                    <m:t>𝜇</m:t>
                                  </m:r>
                                  <m:r>
                                    <a:rPr lang="en-US" sz="2200" i="1">
                                      <a:latin typeface="Cambria Math"/>
                                      <a:ea typeface="Cambria Math"/>
                                    </a:rPr>
                                    <m:t>′</m:t>
                                  </m:r>
                                </m:e>
                                <m:sub>
                                  <m:r>
                                    <a:rPr lang="en-US" sz="2200" i="1">
                                      <a:latin typeface="Cambria Math"/>
                                    </a:rPr>
                                    <m:t>1</m:t>
                                  </m:r>
                                </m:sub>
                              </m:sSub>
                              <m:r>
                                <a:rPr lang="en-US" sz="2200" i="1">
                                  <a:latin typeface="Cambria Math"/>
                                </a:rPr>
                                <m:t>+</m:t>
                              </m:r>
                              <m:sPre>
                                <m:sPrePr>
                                  <m:ctrlPr>
                                    <a:rPr lang="en-US" sz="2200" i="1">
                                      <a:latin typeface="Cambria Math"/>
                                    </a:rPr>
                                  </m:ctrlPr>
                                </m:sPrePr>
                                <m:sub/>
                                <m:sup>
                                  <m:r>
                                    <a:rPr lang="en-US" sz="2200" i="1">
                                      <a:latin typeface="Cambria Math"/>
                                    </a:rPr>
                                    <m:t>𝑟</m:t>
                                  </m:r>
                                </m:sup>
                                <m:e>
                                  <m:sSub>
                                    <m:sSubPr>
                                      <m:ctrlPr>
                                        <a:rPr lang="en-US" sz="2200" i="1">
                                          <a:latin typeface="Cambria Math"/>
                                        </a:rPr>
                                      </m:ctrlPr>
                                    </m:sSubPr>
                                    <m:e>
                                      <m:r>
                                        <a:rPr lang="en-US" sz="2200" i="1">
                                          <a:latin typeface="Cambria Math"/>
                                        </a:rPr>
                                        <m:t>𝐶</m:t>
                                      </m:r>
                                    </m:e>
                                    <m:sub>
                                      <m:r>
                                        <a:rPr lang="en-US" sz="2200" i="1">
                                          <a:latin typeface="Cambria Math"/>
                                        </a:rPr>
                                        <m:t>2</m:t>
                                      </m:r>
                                    </m:sub>
                                  </m:sSub>
                                  <m:sSup>
                                    <m:sSupPr>
                                      <m:ctrlPr>
                                        <a:rPr lang="en-US" sz="2200" i="1">
                                          <a:latin typeface="Cambria Math"/>
                                        </a:rPr>
                                      </m:ctrlPr>
                                    </m:sSupPr>
                                    <m:e>
                                      <m:d>
                                        <m:dPr>
                                          <m:ctrlPr>
                                            <a:rPr lang="en-US" sz="2200" i="1">
                                              <a:latin typeface="Cambria Math"/>
                                            </a:rPr>
                                          </m:ctrlPr>
                                        </m:dPr>
                                        <m:e>
                                          <m:sSub>
                                            <m:sSubPr>
                                              <m:ctrlPr>
                                                <a:rPr lang="en-US" sz="2200" i="1">
                                                  <a:latin typeface="Cambria Math"/>
                                                </a:rPr>
                                              </m:ctrlPr>
                                            </m:sSubPr>
                                            <m:e>
                                              <m:r>
                                                <a:rPr lang="en-US" sz="2200" i="1">
                                                  <a:latin typeface="Cambria Math"/>
                                                </a:rPr>
                                                <m:t>𝑥</m:t>
                                              </m:r>
                                            </m:e>
                                            <m:sub>
                                              <m:r>
                                                <a:rPr lang="en-US" sz="2200" i="1">
                                                  <a:latin typeface="Cambria Math"/>
                                                </a:rPr>
                                                <m:t>𝑖</m:t>
                                              </m:r>
                                            </m:sub>
                                          </m:sSub>
                                          <m:r>
                                            <a:rPr lang="en-US" sz="2200" i="1">
                                              <a:latin typeface="Cambria Math"/>
                                            </a:rPr>
                                            <m:t>−</m:t>
                                          </m:r>
                                          <m:r>
                                            <a:rPr lang="en-US" sz="2200" i="1">
                                              <a:latin typeface="Cambria Math"/>
                                            </a:rPr>
                                            <m:t>𝐴</m:t>
                                          </m:r>
                                        </m:e>
                                      </m:d>
                                    </m:e>
                                    <m:sup>
                                      <m:r>
                                        <a:rPr lang="en-US" sz="2200" i="1">
                                          <a:latin typeface="Cambria Math"/>
                                        </a:rPr>
                                        <m:t>𝑟</m:t>
                                      </m:r>
                                      <m:r>
                                        <a:rPr lang="en-US" sz="2200" i="1">
                                          <a:latin typeface="Cambria Math"/>
                                        </a:rPr>
                                        <m:t>−</m:t>
                                      </m:r>
                                      <m:r>
                                        <a:rPr lang="en-US" sz="2200" i="1">
                                          <a:latin typeface="Cambria Math"/>
                                        </a:rPr>
                                        <m:t>2</m:t>
                                      </m:r>
                                    </m:sup>
                                  </m:sSup>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2</m:t>
                                      </m:r>
                                    </m:sup>
                                  </m:sSup>
                                  <m:r>
                                    <a:rPr lang="en-US" sz="2200" i="1">
                                      <a:latin typeface="Cambria Math"/>
                                    </a:rPr>
                                    <m:t>−…+</m:t>
                                  </m:r>
                                  <m:sSup>
                                    <m:sSupPr>
                                      <m:ctrlPr>
                                        <a:rPr lang="en-US" sz="2200" i="1">
                                          <a:latin typeface="Cambria Math"/>
                                        </a:rPr>
                                      </m:ctrlPr>
                                    </m:sSupPr>
                                    <m:e>
                                      <m:d>
                                        <m:dPr>
                                          <m:ctrlPr>
                                            <a:rPr lang="en-US" sz="2200" i="1">
                                              <a:latin typeface="Cambria Math"/>
                                            </a:rPr>
                                          </m:ctrlPr>
                                        </m:dPr>
                                        <m:e>
                                          <m:r>
                                            <a:rPr lang="en-US" sz="2200" i="1">
                                              <a:latin typeface="Cambria Math"/>
                                            </a:rPr>
                                            <m:t>−</m:t>
                                          </m:r>
                                          <m:r>
                                            <a:rPr lang="en-US" sz="2200" i="1">
                                              <a:latin typeface="Cambria Math"/>
                                            </a:rPr>
                                            <m:t>1</m:t>
                                          </m:r>
                                        </m:e>
                                      </m:d>
                                    </m:e>
                                    <m:sup>
                                      <m:r>
                                        <a:rPr lang="en-US" sz="2200" i="1">
                                          <a:latin typeface="Cambria Math"/>
                                        </a:rPr>
                                        <m:t>𝑟</m:t>
                                      </m:r>
                                    </m:sup>
                                  </m:sSup>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𝑟</m:t>
                                      </m:r>
                                    </m:sup>
                                  </m:sSup>
                                </m:e>
                              </m:sPre>
                            </m:e>
                          </m:sPre>
                        </m:e>
                      </m:d>
                    </m:oMath>
                  </m:oMathPara>
                </a14:m>
                <a:endParaRPr lang="en-US" sz="2200" dirty="0"/>
              </a:p>
              <a:p>
                <a:pPr marL="0" indent="0">
                  <a:buNone/>
                </a:pPr>
                <a:endParaRPr lang="en-US" sz="2200" b="1"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e>
                        <m:sub>
                          <m:r>
                            <a:rPr lang="en-US" sz="2200" b="0" i="1" smtClean="0">
                              <a:solidFill>
                                <a:srgbClr val="FF0000"/>
                              </a:solidFill>
                              <a:latin typeface="Cambria Math"/>
                            </a:rPr>
                            <m:t>𝑟</m:t>
                          </m:r>
                        </m:sub>
                      </m:sSub>
                      <m:r>
                        <a:rPr lang="en-US" sz="2200" b="0" i="1" smtClean="0">
                          <a:solidFill>
                            <a:srgbClr val="FF0000"/>
                          </a:solidFill>
                          <a:latin typeface="Cambria Math"/>
                        </a:rPr>
                        <m:t>=</m:t>
                      </m:r>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r>
                            <a:rPr lang="en-US" sz="2200" b="0" i="1" smtClean="0">
                              <a:solidFill>
                                <a:srgbClr val="FF0000"/>
                              </a:solidFill>
                              <a:latin typeface="Cambria Math"/>
                              <a:ea typeface="Cambria Math"/>
                            </a:rPr>
                            <m:t>′</m:t>
                          </m:r>
                        </m:e>
                        <m:sub>
                          <m:r>
                            <a:rPr lang="en-US" sz="2200" b="0" i="1" smtClean="0">
                              <a:solidFill>
                                <a:srgbClr val="FF0000"/>
                              </a:solidFill>
                              <a:latin typeface="Cambria Math"/>
                            </a:rPr>
                            <m:t>𝑟</m:t>
                          </m:r>
                        </m:sub>
                      </m:sSub>
                      <m:r>
                        <a:rPr lang="en-US" sz="2200" b="0" i="1" smtClean="0">
                          <a:solidFill>
                            <a:srgbClr val="FF0000"/>
                          </a:solidFill>
                          <a:latin typeface="Cambria Math"/>
                        </a:rPr>
                        <m:t>−</m:t>
                      </m:r>
                      <m:sPre>
                        <m:sPrePr>
                          <m:ctrlPr>
                            <a:rPr lang="en-US" sz="2200" i="1" smtClean="0">
                              <a:solidFill>
                                <a:srgbClr val="FF0000"/>
                              </a:solidFill>
                              <a:latin typeface="Cambria Math"/>
                            </a:rPr>
                          </m:ctrlPr>
                        </m:sPrePr>
                        <m:sub/>
                        <m:sup>
                          <m:r>
                            <a:rPr lang="en-US" sz="2200" b="0" i="1" smtClean="0">
                              <a:solidFill>
                                <a:srgbClr val="FF0000"/>
                              </a:solidFill>
                              <a:latin typeface="Cambria Math"/>
                            </a:rPr>
                            <m:t>𝑟</m:t>
                          </m:r>
                        </m:sup>
                        <m:e>
                          <m:sSub>
                            <m:sSubPr>
                              <m:ctrlPr>
                                <a:rPr lang="en-US" sz="2200" i="1" smtClean="0">
                                  <a:solidFill>
                                    <a:srgbClr val="FF0000"/>
                                  </a:solidFill>
                                  <a:latin typeface="Cambria Math"/>
                                </a:rPr>
                              </m:ctrlPr>
                            </m:sSubPr>
                            <m:e>
                              <m:r>
                                <a:rPr lang="en-US" sz="2200" b="0" i="1" smtClean="0">
                                  <a:solidFill>
                                    <a:srgbClr val="FF0000"/>
                                  </a:solidFill>
                                  <a:latin typeface="Cambria Math"/>
                                </a:rPr>
                                <m:t>𝐶</m:t>
                              </m:r>
                            </m:e>
                            <m:sub>
                              <m:r>
                                <a:rPr lang="en-US" sz="2200" b="0" i="1" smtClean="0">
                                  <a:solidFill>
                                    <a:srgbClr val="FF0000"/>
                                  </a:solidFill>
                                  <a:latin typeface="Cambria Math"/>
                                </a:rPr>
                                <m:t>1</m:t>
                              </m:r>
                            </m:sub>
                          </m:sSub>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r>
                                <a:rPr lang="en-US" sz="2200" b="0" i="1" smtClean="0">
                                  <a:solidFill>
                                    <a:srgbClr val="FF0000"/>
                                  </a:solidFill>
                                  <a:latin typeface="Cambria Math"/>
                                  <a:ea typeface="Cambria Math"/>
                                </a:rPr>
                                <m:t>′</m:t>
                              </m:r>
                            </m:e>
                            <m:sub>
                              <m:r>
                                <a:rPr lang="en-US" sz="2200" b="0" i="1" smtClean="0">
                                  <a:solidFill>
                                    <a:srgbClr val="FF0000"/>
                                  </a:solidFill>
                                  <a:latin typeface="Cambria Math"/>
                                </a:rPr>
                                <m:t>𝑟</m:t>
                              </m:r>
                              <m:r>
                                <a:rPr lang="en-US" sz="2200" b="0" i="1" smtClean="0">
                                  <a:solidFill>
                                    <a:srgbClr val="FF0000"/>
                                  </a:solidFill>
                                  <a:latin typeface="Cambria Math"/>
                                </a:rPr>
                                <m:t>−</m:t>
                              </m:r>
                              <m:r>
                                <a:rPr lang="en-US" sz="2200" b="0" i="1" smtClean="0">
                                  <a:solidFill>
                                    <a:srgbClr val="FF0000"/>
                                  </a:solidFill>
                                  <a:latin typeface="Cambria Math"/>
                                </a:rPr>
                                <m:t>1</m:t>
                              </m:r>
                            </m:sub>
                          </m:sSub>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r>
                                <a:rPr lang="en-US" sz="2200" b="0" i="1" smtClean="0">
                                  <a:solidFill>
                                    <a:srgbClr val="FF0000"/>
                                  </a:solidFill>
                                  <a:latin typeface="Cambria Math"/>
                                  <a:ea typeface="Cambria Math"/>
                                </a:rPr>
                                <m:t>′</m:t>
                              </m:r>
                            </m:e>
                            <m:sub>
                              <m:r>
                                <a:rPr lang="en-US" sz="2200" b="0" i="1" smtClean="0">
                                  <a:solidFill>
                                    <a:srgbClr val="FF0000"/>
                                  </a:solidFill>
                                  <a:latin typeface="Cambria Math"/>
                                </a:rPr>
                                <m:t>1</m:t>
                              </m:r>
                            </m:sub>
                          </m:sSub>
                          <m:r>
                            <a:rPr lang="en-US" sz="2200" b="0" i="1" smtClean="0">
                              <a:solidFill>
                                <a:srgbClr val="FF0000"/>
                              </a:solidFill>
                              <a:latin typeface="Cambria Math"/>
                            </a:rPr>
                            <m:t>+</m:t>
                          </m:r>
                          <m:sPre>
                            <m:sPrePr>
                              <m:ctrlPr>
                                <a:rPr lang="en-US" sz="2200" i="1" smtClean="0">
                                  <a:solidFill>
                                    <a:srgbClr val="FF0000"/>
                                  </a:solidFill>
                                  <a:latin typeface="Cambria Math"/>
                                </a:rPr>
                              </m:ctrlPr>
                            </m:sPrePr>
                            <m:sub/>
                            <m:sup>
                              <m:r>
                                <a:rPr lang="en-US" sz="2200" b="0" i="1" smtClean="0">
                                  <a:solidFill>
                                    <a:srgbClr val="FF0000"/>
                                  </a:solidFill>
                                  <a:latin typeface="Cambria Math"/>
                                </a:rPr>
                                <m:t>𝑟</m:t>
                              </m:r>
                            </m:sup>
                            <m:e>
                              <m:sSub>
                                <m:sSubPr>
                                  <m:ctrlPr>
                                    <a:rPr lang="en-US" sz="2200" i="1" smtClean="0">
                                      <a:solidFill>
                                        <a:srgbClr val="FF0000"/>
                                      </a:solidFill>
                                      <a:latin typeface="Cambria Math"/>
                                    </a:rPr>
                                  </m:ctrlPr>
                                </m:sSubPr>
                                <m:e>
                                  <m:r>
                                    <a:rPr lang="en-US" sz="2200" b="0" i="1" smtClean="0">
                                      <a:solidFill>
                                        <a:srgbClr val="FF0000"/>
                                      </a:solidFill>
                                      <a:latin typeface="Cambria Math"/>
                                    </a:rPr>
                                    <m:t>𝐶</m:t>
                                  </m:r>
                                </m:e>
                                <m:sub>
                                  <m:r>
                                    <a:rPr lang="en-US" sz="2200" b="0" i="1" smtClean="0">
                                      <a:solidFill>
                                        <a:srgbClr val="FF0000"/>
                                      </a:solidFill>
                                      <a:latin typeface="Cambria Math"/>
                                    </a:rPr>
                                    <m:t>2</m:t>
                                  </m:r>
                                </m:sub>
                              </m:sSub>
                            </m:e>
                          </m:sPre>
                        </m:e>
                      </m:sPre>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r>
                            <a:rPr lang="en-US" sz="2200" b="0" i="1" smtClean="0">
                              <a:solidFill>
                                <a:srgbClr val="FF0000"/>
                              </a:solidFill>
                              <a:latin typeface="Cambria Math"/>
                              <a:ea typeface="Cambria Math"/>
                            </a:rPr>
                            <m:t>′</m:t>
                          </m:r>
                        </m:e>
                        <m:sub>
                          <m:r>
                            <a:rPr lang="en-US" sz="2200" b="0" i="1" smtClean="0">
                              <a:solidFill>
                                <a:srgbClr val="FF0000"/>
                              </a:solidFill>
                              <a:latin typeface="Cambria Math"/>
                            </a:rPr>
                            <m:t>𝑟</m:t>
                          </m:r>
                          <m:r>
                            <a:rPr lang="en-US" sz="2200" b="0" i="1" smtClean="0">
                              <a:solidFill>
                                <a:srgbClr val="FF0000"/>
                              </a:solidFill>
                              <a:latin typeface="Cambria Math"/>
                            </a:rPr>
                            <m:t>−</m:t>
                          </m:r>
                          <m:r>
                            <a:rPr lang="en-US" sz="2200" b="0" i="1" smtClean="0">
                              <a:solidFill>
                                <a:srgbClr val="FF0000"/>
                              </a:solidFill>
                              <a:latin typeface="Cambria Math"/>
                            </a:rPr>
                            <m:t>2</m:t>
                          </m:r>
                        </m:sub>
                      </m:sSub>
                      <m:sSup>
                        <m:sSupPr>
                          <m:ctrlPr>
                            <a:rPr lang="en-US" sz="2200" i="1" smtClean="0">
                              <a:solidFill>
                                <a:srgbClr val="FF0000"/>
                              </a:solidFill>
                              <a:latin typeface="Cambria Math"/>
                            </a:rPr>
                          </m:ctrlPr>
                        </m:sSupPr>
                        <m:e>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e>
                            <m:sub>
                              <m:r>
                                <a:rPr lang="en-US" sz="2200" b="0" i="1" smtClean="0">
                                  <a:solidFill>
                                    <a:srgbClr val="FF0000"/>
                                  </a:solidFill>
                                  <a:latin typeface="Cambria Math"/>
                                </a:rPr>
                                <m:t>1</m:t>
                              </m:r>
                            </m:sub>
                          </m:sSub>
                          <m:r>
                            <a:rPr lang="en-US" sz="2200" b="0" i="1" smtClean="0">
                              <a:solidFill>
                                <a:srgbClr val="FF0000"/>
                              </a:solidFill>
                              <a:latin typeface="Cambria Math"/>
                            </a:rPr>
                            <m:t>′</m:t>
                          </m:r>
                        </m:e>
                        <m:sup>
                          <m:r>
                            <a:rPr lang="en-US" sz="2200" b="0" i="1" smtClean="0">
                              <a:solidFill>
                                <a:srgbClr val="FF0000"/>
                              </a:solidFill>
                              <a:latin typeface="Cambria Math"/>
                            </a:rPr>
                            <m:t>2</m:t>
                          </m:r>
                        </m:sup>
                      </m:sSup>
                      <m:r>
                        <a:rPr lang="en-US" sz="2200" b="0" i="1" smtClean="0">
                          <a:solidFill>
                            <a:srgbClr val="FF0000"/>
                          </a:solidFill>
                          <a:latin typeface="Cambria Math"/>
                        </a:rPr>
                        <m:t>−…+</m:t>
                      </m:r>
                      <m:sSup>
                        <m:sSupPr>
                          <m:ctrlPr>
                            <a:rPr lang="en-US" sz="2200" i="1" smtClean="0">
                              <a:solidFill>
                                <a:srgbClr val="FF0000"/>
                              </a:solidFill>
                              <a:latin typeface="Cambria Math"/>
                            </a:rPr>
                          </m:ctrlPr>
                        </m:sSupPr>
                        <m:e>
                          <m:d>
                            <m:dPr>
                              <m:ctrlPr>
                                <a:rPr lang="en-US" sz="2200" i="1" smtClean="0">
                                  <a:solidFill>
                                    <a:srgbClr val="FF0000"/>
                                  </a:solidFill>
                                  <a:latin typeface="Cambria Math"/>
                                </a:rPr>
                              </m:ctrlPr>
                            </m:dPr>
                            <m:e>
                              <m:r>
                                <a:rPr lang="en-US" sz="2200" b="0" i="1" smtClean="0">
                                  <a:solidFill>
                                    <a:srgbClr val="FF0000"/>
                                  </a:solidFill>
                                  <a:latin typeface="Cambria Math"/>
                                </a:rPr>
                                <m:t>−</m:t>
                              </m:r>
                              <m:r>
                                <a:rPr lang="en-US" sz="2200" b="0" i="1" smtClean="0">
                                  <a:solidFill>
                                    <a:srgbClr val="FF0000"/>
                                  </a:solidFill>
                                  <a:latin typeface="Cambria Math"/>
                                </a:rPr>
                                <m:t>1</m:t>
                              </m:r>
                            </m:e>
                          </m:d>
                        </m:e>
                        <m:sup>
                          <m:r>
                            <a:rPr lang="en-US" sz="2200" b="0" i="1" smtClean="0">
                              <a:solidFill>
                                <a:srgbClr val="FF0000"/>
                              </a:solidFill>
                              <a:latin typeface="Cambria Math"/>
                            </a:rPr>
                            <m:t>𝑟</m:t>
                          </m:r>
                        </m:sup>
                      </m:sSup>
                      <m:sSup>
                        <m:sSupPr>
                          <m:ctrlPr>
                            <a:rPr lang="en-US" sz="2200" i="1" smtClean="0">
                              <a:solidFill>
                                <a:srgbClr val="FF0000"/>
                              </a:solidFill>
                              <a:latin typeface="Cambria Math"/>
                            </a:rPr>
                          </m:ctrlPr>
                        </m:sSupPr>
                        <m:e>
                          <m:sSub>
                            <m:sSubPr>
                              <m:ctrlPr>
                                <a:rPr lang="en-US" sz="2200" i="1" smtClean="0">
                                  <a:solidFill>
                                    <a:srgbClr val="FF0000"/>
                                  </a:solidFill>
                                  <a:latin typeface="Cambria Math"/>
                                </a:rPr>
                              </m:ctrlPr>
                            </m:sSubPr>
                            <m:e>
                              <m:r>
                                <a:rPr lang="en-US" sz="2200" b="0" i="1" smtClean="0">
                                  <a:solidFill>
                                    <a:srgbClr val="FF0000"/>
                                  </a:solidFill>
                                  <a:latin typeface="Cambria Math"/>
                                  <a:ea typeface="Cambria Math"/>
                                </a:rPr>
                                <m:t>𝜇</m:t>
                              </m:r>
                            </m:e>
                            <m:sub>
                              <m:r>
                                <a:rPr lang="en-US" sz="2200" b="0" i="1" smtClean="0">
                                  <a:solidFill>
                                    <a:srgbClr val="FF0000"/>
                                  </a:solidFill>
                                  <a:latin typeface="Cambria Math"/>
                                </a:rPr>
                                <m:t>1</m:t>
                              </m:r>
                            </m:sub>
                          </m:sSub>
                          <m:r>
                            <a:rPr lang="en-US" sz="2200" b="0" i="1" smtClean="0">
                              <a:solidFill>
                                <a:srgbClr val="FF0000"/>
                              </a:solidFill>
                              <a:latin typeface="Cambria Math"/>
                            </a:rPr>
                            <m:t>′</m:t>
                          </m:r>
                        </m:e>
                        <m:sup>
                          <m:r>
                            <a:rPr lang="en-US" sz="2200" b="0" i="1" smtClean="0">
                              <a:solidFill>
                                <a:srgbClr val="FF0000"/>
                              </a:solidFill>
                              <a:latin typeface="Cambria Math"/>
                            </a:rPr>
                            <m:t>𝑟</m:t>
                          </m:r>
                        </m:sup>
                      </m:sSup>
                    </m:oMath>
                  </m:oMathPara>
                </a14:m>
                <a:endParaRPr lang="en-US" sz="2200" dirty="0">
                  <a:solidFill>
                    <a:srgbClr val="FF0000"/>
                  </a:solidFill>
                </a:endParaRPr>
              </a:p>
              <a:p>
                <a:pPr marL="0" indent="0">
                  <a:buNone/>
                </a:pPr>
                <a:r>
                  <a:rPr lang="en-US" sz="2200" dirty="0" smtClean="0"/>
                  <a:t>Putting r=2,3,4, we get</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r>
                            <a:rPr lang="en-US" sz="2200" b="0" i="1" smtClean="0">
                              <a:latin typeface="Cambria Math"/>
                              <a:ea typeface="Cambria Math"/>
                            </a:rPr>
                            <m:t>′</m:t>
                          </m:r>
                        </m:e>
                        <m:sub>
                          <m:r>
                            <a:rPr lang="en-US" sz="2200" b="0" i="1" smtClean="0">
                              <a:latin typeface="Cambria Math"/>
                            </a:rPr>
                            <m:t>2</m:t>
                          </m:r>
                        </m:sub>
                      </m:sSub>
                      <m:r>
                        <a:rPr lang="en-US" sz="2200" b="0" i="1" smtClean="0">
                          <a:latin typeface="Cambria Math"/>
                        </a:rPr>
                        <m:t>−</m:t>
                      </m:r>
                      <m:r>
                        <a:rPr lang="en-US" sz="2200" b="0" i="1" smtClean="0">
                          <a:latin typeface="Cambria Math"/>
                        </a:rPr>
                        <m:t>2</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r>
                        <a:rPr lang="en-US" sz="2200" b="0" i="1" smtClean="0">
                          <a:latin typeface="Cambria Math"/>
                        </a:rPr>
                        <m:t>=</m:t>
                      </m:r>
                      <m:sSubSup>
                        <m:sSubSupPr>
                          <m:ctrlPr>
                            <a:rPr lang="en-US" sz="220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m:t>
                          </m:r>
                        </m:sup>
                      </m:sSubSup>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b="0" i="1">
                              <a:latin typeface="Cambria Math"/>
                              <a:ea typeface="Cambria Math"/>
                            </a:rPr>
                            <m:t>𝜇</m:t>
                          </m:r>
                        </m:e>
                        <m:sub>
                          <m:r>
                            <a:rPr lang="en-US" sz="2200" b="0" i="1" smtClean="0">
                              <a:latin typeface="Cambria Math"/>
                              <a:ea typeface="Cambria Math"/>
                            </a:rPr>
                            <m:t>3</m:t>
                          </m:r>
                        </m:sub>
                      </m:sSub>
                      <m:r>
                        <a:rPr lang="en-US" sz="2200" b="0" i="1">
                          <a:latin typeface="Cambria Math"/>
                        </a:rPr>
                        <m:t>=</m:t>
                      </m:r>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3</m:t>
                          </m:r>
                        </m:sub>
                      </m:sSub>
                      <m:r>
                        <a:rPr lang="en-US" sz="2200" b="0" i="1">
                          <a:latin typeface="Cambria Math"/>
                        </a:rPr>
                        <m:t>−</m:t>
                      </m:r>
                      <m:r>
                        <a:rPr lang="en-US" sz="2200" b="0" i="1" smtClean="0">
                          <a:latin typeface="Cambria Math"/>
                        </a:rPr>
                        <m:t>3</m:t>
                      </m:r>
                      <m:r>
                        <a:rPr lang="en-US" sz="2200" b="0" i="1" smtClean="0">
                          <a:latin typeface="Cambria Math"/>
                        </a:rPr>
                        <m:t> </m:t>
                      </m:r>
                      <m:sSubSup>
                        <m:sSubSupPr>
                          <m:ctrlPr>
                            <a:rPr lang="en-US" sz="220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m:t>
                          </m:r>
                        </m:sup>
                      </m:sSubSup>
                      <m:sSubSup>
                        <m:sSubSupPr>
                          <m:ctrlPr>
                            <a:rPr lang="en-US" sz="2200" b="0" i="1" smtClean="0">
                              <a:latin typeface="Cambria Math"/>
                            </a:rPr>
                          </m:ctrlPr>
                        </m:sSubSupPr>
                        <m:e>
                          <m:r>
                            <a:rPr lang="en-US" sz="2200" i="1">
                              <a:latin typeface="Cambria Math"/>
                              <a:ea typeface="Cambria Math"/>
                            </a:rPr>
                            <m:t>𝜇</m:t>
                          </m:r>
                        </m:e>
                        <m:sub>
                          <m:r>
                            <a:rPr lang="en-US" sz="2200" i="1">
                              <a:latin typeface="Cambria Math"/>
                            </a:rPr>
                            <m:t>1</m:t>
                          </m:r>
                        </m:sub>
                        <m:sup>
                          <m:r>
                            <a:rPr lang="en-US" sz="2200" i="1">
                              <a:latin typeface="Cambria Math"/>
                            </a:rPr>
                            <m:t>′</m:t>
                          </m:r>
                        </m:sup>
                      </m:sSubSup>
                      <m:r>
                        <a:rPr lang="en-US" sz="2200" b="0" i="1">
                          <a:latin typeface="Cambria Math"/>
                        </a:rPr>
                        <m:t>+</m:t>
                      </m:r>
                      <m:sSup>
                        <m:sSupPr>
                          <m:ctrlPr>
                            <a:rPr lang="en-US" sz="2200" i="1">
                              <a:latin typeface="Cambria Math"/>
                            </a:rPr>
                          </m:ctrlPr>
                        </m:sSupPr>
                        <m:e>
                          <m:r>
                            <a:rPr lang="en-US" sz="2200" b="0" i="1" smtClean="0">
                              <a:latin typeface="Cambria Math"/>
                            </a:rPr>
                            <m:t>3</m:t>
                          </m:r>
                          <m:sSub>
                            <m:sSubPr>
                              <m:ctrlPr>
                                <a:rPr lang="en-US" sz="2200" i="1">
                                  <a:latin typeface="Cambria Math"/>
                                </a:rPr>
                              </m:ctrlPr>
                            </m:sSubPr>
                            <m:e>
                              <m:r>
                                <a:rPr lang="en-US" sz="2200" b="0" i="1">
                                  <a:latin typeface="Cambria Math"/>
                                  <a:ea typeface="Cambria Math"/>
                                </a:rPr>
                                <m:t>𝜇</m:t>
                              </m:r>
                            </m:e>
                            <m:sub>
                              <m:r>
                                <a:rPr lang="en-US" sz="2200" b="0" i="1">
                                  <a:latin typeface="Cambria Math"/>
                                </a:rPr>
                                <m:t>1</m:t>
                              </m:r>
                            </m:sub>
                          </m:sSub>
                          <m:r>
                            <a:rPr lang="en-US" sz="2200" b="0" i="1">
                              <a:latin typeface="Cambria Math"/>
                            </a:rPr>
                            <m:t>′</m:t>
                          </m:r>
                        </m:e>
                        <m:sup>
                          <m:r>
                            <a:rPr lang="en-US" sz="2200" b="0" i="1" smtClean="0">
                              <a:latin typeface="Cambria Math"/>
                            </a:rPr>
                            <m:t>3</m:t>
                          </m:r>
                        </m:sup>
                      </m:sSup>
                      <m:r>
                        <a:rPr lang="en-US" sz="2200" b="0" i="1" smtClean="0">
                          <a:latin typeface="Cambria Math"/>
                        </a:rPr>
                        <m:t>−</m:t>
                      </m:r>
                      <m:sSup>
                        <m:sSupPr>
                          <m:ctrlPr>
                            <a:rPr lang="en-US" sz="2200" i="1">
                              <a:latin typeface="Cambria Math"/>
                            </a:rPr>
                          </m:ctrlPr>
                        </m:sSupPr>
                        <m:e>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e>
                        <m:sup>
                          <m:r>
                            <a:rPr lang="en-US" sz="2200" i="1">
                              <a:latin typeface="Cambria Math"/>
                            </a:rPr>
                            <m:t>3</m:t>
                          </m:r>
                        </m:sup>
                      </m:sSup>
                      <m:r>
                        <a:rPr lang="en-US" sz="2200" b="0" i="1">
                          <a:latin typeface="Cambria Math"/>
                        </a:rPr>
                        <m:t>=</m:t>
                      </m:r>
                      <m:sSubSup>
                        <m:sSubSupPr>
                          <m:ctrlPr>
                            <a:rPr lang="en-US" sz="2200" i="1">
                              <a:latin typeface="Cambria Math"/>
                            </a:rPr>
                          </m:ctrlPr>
                        </m:sSubSupPr>
                        <m:e>
                          <m:r>
                            <a:rPr lang="en-US" sz="2200" b="0" i="1">
                              <a:latin typeface="Cambria Math"/>
                              <a:ea typeface="Cambria Math"/>
                            </a:rPr>
                            <m:t>𝜇</m:t>
                          </m:r>
                        </m:e>
                        <m:sub>
                          <m:r>
                            <a:rPr lang="en-US" sz="2200" b="0" i="1" smtClean="0">
                              <a:latin typeface="Cambria Math"/>
                              <a:ea typeface="Cambria Math"/>
                            </a:rPr>
                            <m:t>3</m:t>
                          </m:r>
                        </m:sub>
                        <m:sup>
                          <m:r>
                            <a:rPr lang="en-US" sz="2200" b="0" i="1">
                              <a:latin typeface="Cambria Math"/>
                            </a:rPr>
                            <m:t>′</m:t>
                          </m:r>
                        </m:sup>
                      </m:sSubSup>
                      <m:r>
                        <a:rPr lang="en-US" sz="2200" b="0" i="1">
                          <a:latin typeface="Cambria Math"/>
                        </a:rPr>
                        <m:t>−</m:t>
                      </m:r>
                      <m:r>
                        <a:rPr lang="en-US" sz="2200" b="0" i="1" smtClean="0">
                          <a:latin typeface="Cambria Math"/>
                        </a:rPr>
                        <m:t>3</m:t>
                      </m:r>
                      <m:sSubSup>
                        <m:sSubSupPr>
                          <m:ctrlPr>
                            <a:rPr lang="en-US" sz="220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m:t>
                          </m:r>
                        </m:sup>
                      </m:sSubSup>
                      <m:sSub>
                        <m:sSubPr>
                          <m:ctrlPr>
                            <a:rPr lang="en-US" sz="2200" i="1">
                              <a:latin typeface="Cambria Math"/>
                            </a:rPr>
                          </m:ctrlPr>
                        </m:sSubPr>
                        <m:e>
                          <m:r>
                            <a:rPr lang="en-US" sz="2200" i="1">
                              <a:latin typeface="Cambria Math"/>
                              <a:ea typeface="Cambria Math"/>
                            </a:rPr>
                            <m:t>𝜇</m:t>
                          </m:r>
                        </m:e>
                        <m:sub>
                          <m:r>
                            <a:rPr lang="en-US" sz="2200" i="1">
                              <a:latin typeface="Cambria Math"/>
                            </a:rPr>
                            <m:t>1</m:t>
                          </m:r>
                        </m:sub>
                      </m:sSub>
                      <m:r>
                        <a:rPr lang="en-US" sz="2200" i="1">
                          <a:latin typeface="Cambria Math"/>
                        </a:rPr>
                        <m:t>′+</m:t>
                      </m:r>
                      <m:r>
                        <a:rPr lang="en-US" sz="2200" i="1">
                          <a:latin typeface="Cambria Math"/>
                        </a:rPr>
                        <m:t>2</m:t>
                      </m:r>
                      <m:sSup>
                        <m:sSupPr>
                          <m:ctrlPr>
                            <a:rPr lang="en-US" sz="2200" i="1">
                              <a:latin typeface="Cambria Math"/>
                            </a:rPr>
                          </m:ctrlPr>
                        </m:sSupPr>
                        <m:e>
                          <m:sSub>
                            <m:sSubPr>
                              <m:ctrlPr>
                                <a:rPr lang="en-US" sz="2200" i="1">
                                  <a:latin typeface="Cambria Math"/>
                                </a:rPr>
                              </m:ctrlPr>
                            </m:sSubPr>
                            <m:e>
                              <m:r>
                                <a:rPr lang="en-US" sz="2200" b="0" i="1">
                                  <a:latin typeface="Cambria Math"/>
                                  <a:ea typeface="Cambria Math"/>
                                </a:rPr>
                                <m:t>𝜇</m:t>
                              </m:r>
                            </m:e>
                            <m:sub>
                              <m:r>
                                <a:rPr lang="en-US" sz="2200" b="0" i="1">
                                  <a:latin typeface="Cambria Math"/>
                                </a:rPr>
                                <m:t>1</m:t>
                              </m:r>
                            </m:sub>
                          </m:sSub>
                          <m:r>
                            <a:rPr lang="en-US" sz="2200" b="0" i="1">
                              <a:latin typeface="Cambria Math"/>
                            </a:rPr>
                            <m:t>′</m:t>
                          </m:r>
                        </m:e>
                        <m:sup>
                          <m:r>
                            <a:rPr lang="en-US" sz="2200" b="0" i="1" smtClean="0">
                              <a:latin typeface="Cambria Math"/>
                            </a:rPr>
                            <m:t>3</m:t>
                          </m:r>
                        </m:sup>
                      </m:sSup>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a:rPr>
                          </m:ctrlPr>
                        </m:sSubPr>
                        <m:e>
                          <m:r>
                            <a:rPr lang="en-US" sz="2200" b="0" i="1">
                              <a:latin typeface="Cambria Math"/>
                              <a:ea typeface="Cambria Math"/>
                            </a:rPr>
                            <m:t>𝜇</m:t>
                          </m:r>
                        </m:e>
                        <m:sub>
                          <m:r>
                            <a:rPr lang="en-US" sz="2200" b="0" i="1" smtClean="0">
                              <a:latin typeface="Cambria Math"/>
                              <a:ea typeface="Cambria Math"/>
                            </a:rPr>
                            <m:t>4</m:t>
                          </m:r>
                        </m:sub>
                      </m:sSub>
                      <m:r>
                        <a:rPr lang="en-US" sz="2200" b="0" i="1">
                          <a:latin typeface="Cambria Math"/>
                        </a:rPr>
                        <m:t>=</m:t>
                      </m:r>
                      <m:sSub>
                        <m:sSubPr>
                          <m:ctrlPr>
                            <a:rPr lang="en-US" sz="2200" i="1">
                              <a:latin typeface="Cambria Math"/>
                            </a:rPr>
                          </m:ctrlPr>
                        </m:sSubPr>
                        <m:e>
                          <m:r>
                            <a:rPr lang="en-US" sz="2200" b="0" i="1">
                              <a:latin typeface="Cambria Math"/>
                              <a:ea typeface="Cambria Math"/>
                            </a:rPr>
                            <m:t>𝜇</m:t>
                          </m:r>
                          <m:r>
                            <a:rPr lang="en-US" sz="2200" b="0" i="1">
                              <a:latin typeface="Cambria Math"/>
                              <a:ea typeface="Cambria Math"/>
                            </a:rPr>
                            <m:t>′</m:t>
                          </m:r>
                        </m:e>
                        <m:sub>
                          <m:r>
                            <a:rPr lang="en-US" sz="2200" b="0" i="1" smtClean="0">
                              <a:latin typeface="Cambria Math"/>
                              <a:ea typeface="Cambria Math"/>
                            </a:rPr>
                            <m:t>4</m:t>
                          </m:r>
                        </m:sub>
                      </m:sSub>
                      <m:r>
                        <a:rPr lang="en-US" sz="2200" b="0" i="1">
                          <a:latin typeface="Cambria Math"/>
                        </a:rPr>
                        <m:t>−</m:t>
                      </m:r>
                      <m:r>
                        <a:rPr lang="en-US" sz="2200" b="0" i="1" smtClean="0">
                          <a:latin typeface="Cambria Math"/>
                        </a:rPr>
                        <m:t>4</m:t>
                      </m:r>
                      <m:sSub>
                        <m:sSubPr>
                          <m:ctrlPr>
                            <a:rPr lang="en-US" sz="2200" i="1" smtClean="0">
                              <a:latin typeface="Cambria Math"/>
                            </a:rPr>
                          </m:ctrlPr>
                        </m:sSubPr>
                        <m:e>
                          <m:sSup>
                            <m:sSupPr>
                              <m:ctrlPr>
                                <a:rPr lang="en-US" sz="2200" i="1" smtClean="0">
                                  <a:latin typeface="Cambria Math"/>
                                  <a:ea typeface="Cambria Math"/>
                                </a:rPr>
                              </m:ctrlPr>
                            </m:sSupPr>
                            <m:e>
                              <m:r>
                                <a:rPr lang="en-US" sz="2200" b="0" i="1" smtClean="0">
                                  <a:latin typeface="Cambria Math"/>
                                  <a:ea typeface="Cambria Math"/>
                                </a:rPr>
                                <m:t>𝜇</m:t>
                              </m:r>
                            </m:e>
                            <m:sup>
                              <m:r>
                                <a:rPr lang="en-US" sz="2200" b="0" i="1" smtClean="0">
                                  <a:latin typeface="Cambria Math"/>
                                  <a:ea typeface="Cambria Math"/>
                                </a:rPr>
                                <m:t>′</m:t>
                              </m:r>
                            </m:sup>
                          </m:sSup>
                        </m:e>
                        <m:sub>
                          <m:r>
                            <a:rPr lang="en-US" sz="2200" b="0" i="1" smtClean="0">
                              <a:latin typeface="Cambria Math"/>
                            </a:rPr>
                            <m:t>3</m:t>
                          </m:r>
                        </m:sub>
                      </m:sSub>
                      <m:sSubSup>
                        <m:sSubSupPr>
                          <m:ctrlPr>
                            <a:rPr lang="en-US" sz="2200" b="0" i="1" smtClean="0">
                              <a:latin typeface="Cambria Math"/>
                            </a:rPr>
                          </m:ctrlPr>
                        </m:sSubSupPr>
                        <m:e>
                          <m:r>
                            <a:rPr lang="en-US" sz="2200" b="0" i="1" smtClean="0">
                              <a:latin typeface="Cambria Math"/>
                              <a:ea typeface="Cambria Math"/>
                            </a:rPr>
                            <m:t>𝜇</m:t>
                          </m:r>
                        </m:e>
                        <m:sub>
                          <m:r>
                            <a:rPr lang="en-US" sz="2200" b="0" i="1" smtClean="0">
                              <a:latin typeface="Cambria Math"/>
                            </a:rPr>
                            <m:t>1</m:t>
                          </m:r>
                        </m:sub>
                        <m:sup>
                          <m:r>
                            <a:rPr lang="en-US" sz="2200" b="0" i="1" smtClean="0">
                              <a:latin typeface="Cambria Math"/>
                            </a:rPr>
                            <m:t>′</m:t>
                          </m:r>
                        </m:sup>
                      </m:sSubSup>
                      <m:r>
                        <a:rPr lang="en-US" sz="2200" b="0" i="1">
                          <a:latin typeface="Cambria Math"/>
                        </a:rPr>
                        <m:t>+</m:t>
                      </m:r>
                      <m:r>
                        <a:rPr lang="en-US" sz="2200" b="0" i="1" smtClean="0">
                          <a:latin typeface="Cambria Math"/>
                        </a:rPr>
                        <m:t>6</m:t>
                      </m:r>
                      <m:sSubSup>
                        <m:sSubSupPr>
                          <m:ctrlPr>
                            <a:rPr lang="en-US" sz="2200" b="0" i="1" smtClean="0">
                              <a:latin typeface="Cambria Math"/>
                            </a:rPr>
                          </m:ctrlPr>
                        </m:sSubSupPr>
                        <m:e>
                          <m:r>
                            <a:rPr lang="en-US" sz="2200" b="0" i="1" smtClean="0">
                              <a:latin typeface="Cambria Math"/>
                              <a:ea typeface="Cambria Math"/>
                            </a:rPr>
                            <m:t>𝜇</m:t>
                          </m:r>
                        </m:e>
                        <m:sub>
                          <m:r>
                            <a:rPr lang="en-US" sz="2200" b="0" i="1" smtClean="0">
                              <a:latin typeface="Cambria Math"/>
                            </a:rPr>
                            <m:t>2</m:t>
                          </m:r>
                        </m:sub>
                        <m:sup>
                          <m:r>
                            <a:rPr lang="en-US" sz="2200" b="0" i="1" smtClean="0">
                              <a:latin typeface="Cambria Math"/>
                            </a:rPr>
                            <m:t>′</m:t>
                          </m:r>
                          <m:sSup>
                            <m:sSupPr>
                              <m:ctrlPr>
                                <a:rPr lang="en-US" sz="2200" i="1">
                                  <a:latin typeface="Cambria Math"/>
                                </a:rPr>
                              </m:ctrlPr>
                            </m:sSupPr>
                            <m:e>
                              <m:sSub>
                                <m:sSubPr>
                                  <m:ctrlPr>
                                    <a:rPr lang="en-US" sz="2200" i="1">
                                      <a:latin typeface="Cambria Math"/>
                                    </a:rPr>
                                  </m:ctrlPr>
                                </m:sSubPr>
                                <m:e>
                                  <m:r>
                                    <a:rPr lang="en-US" sz="2200" b="0" i="1">
                                      <a:latin typeface="Cambria Math"/>
                                      <a:ea typeface="Cambria Math"/>
                                    </a:rPr>
                                    <m:t>𝜇</m:t>
                                  </m:r>
                                </m:e>
                                <m:sub>
                                  <m:r>
                                    <a:rPr lang="en-US" sz="2200" b="0" i="1">
                                      <a:latin typeface="Cambria Math"/>
                                    </a:rPr>
                                    <m:t>1</m:t>
                                  </m:r>
                                </m:sub>
                              </m:sSub>
                              <m:r>
                                <a:rPr lang="en-US" sz="2200" b="0" i="1">
                                  <a:latin typeface="Cambria Math"/>
                                </a:rPr>
                                <m:t>′</m:t>
                              </m:r>
                            </m:e>
                            <m:sup>
                              <m:r>
                                <a:rPr lang="en-US" sz="2200" b="0" i="1">
                                  <a:latin typeface="Cambria Math"/>
                                </a:rPr>
                                <m:t>2</m:t>
                              </m:r>
                            </m:sup>
                          </m:sSup>
                        </m:sup>
                      </m:sSubSup>
                      <m:r>
                        <a:rPr lang="en-US" sz="2200" b="0" i="1">
                          <a:latin typeface="Cambria Math"/>
                        </a:rPr>
                        <m:t>−</m:t>
                      </m:r>
                      <m:r>
                        <a:rPr lang="en-US" sz="2200" b="0" i="1" smtClean="0">
                          <a:latin typeface="Cambria Math"/>
                        </a:rPr>
                        <m:t>3</m:t>
                      </m:r>
                      <m:sSup>
                        <m:sSupPr>
                          <m:ctrlPr>
                            <a:rPr lang="en-US" sz="2200" i="1">
                              <a:latin typeface="Cambria Math"/>
                            </a:rPr>
                          </m:ctrlPr>
                        </m:sSupPr>
                        <m:e>
                          <m:sSub>
                            <m:sSubPr>
                              <m:ctrlPr>
                                <a:rPr lang="en-US" sz="2200" i="1">
                                  <a:latin typeface="Cambria Math"/>
                                </a:rPr>
                              </m:ctrlPr>
                            </m:sSubPr>
                            <m:e>
                              <m:r>
                                <a:rPr lang="en-US" sz="2200" b="0" i="1">
                                  <a:latin typeface="Cambria Math"/>
                                  <a:ea typeface="Cambria Math"/>
                                </a:rPr>
                                <m:t>𝜇</m:t>
                              </m:r>
                            </m:e>
                            <m:sub>
                              <m:r>
                                <a:rPr lang="en-US" sz="2200" b="0" i="1">
                                  <a:latin typeface="Cambria Math"/>
                                </a:rPr>
                                <m:t>1</m:t>
                              </m:r>
                            </m:sub>
                          </m:sSub>
                          <m:r>
                            <a:rPr lang="en-US" sz="2200" b="0" i="1">
                              <a:latin typeface="Cambria Math"/>
                            </a:rPr>
                            <m:t>′</m:t>
                          </m:r>
                        </m:e>
                        <m:sup>
                          <m:r>
                            <a:rPr lang="en-US" sz="2200" b="0" i="1" smtClean="0">
                              <a:latin typeface="Cambria Math"/>
                            </a:rPr>
                            <m:t>4</m:t>
                          </m:r>
                        </m:sup>
                      </m:sSup>
                    </m:oMath>
                  </m:oMathPara>
                </a14:m>
                <a:endParaRPr lang="en-US" sz="2200" dirty="0" smtClean="0"/>
              </a:p>
              <a:p>
                <a:pPr marL="0" indent="0">
                  <a:buNone/>
                </a:pPr>
                <a:r>
                  <a:rPr lang="en-US" sz="2200" dirty="0" smtClean="0"/>
                  <a:t>ence, we have the following relations:</a:t>
                </a: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r>
                        <a:rPr lang="en-US" sz="2200" b="0" i="1" smtClean="0">
                          <a:latin typeface="Cambria Math"/>
                        </a:rPr>
                        <m:t>0</m:t>
                      </m:r>
                    </m:oMath>
                  </m:oMathPara>
                </a14:m>
                <a:endParaRPr lang="en-US" sz="2200" dirty="0" smtClean="0"/>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2</m:t>
                          </m:r>
                        </m:sub>
                      </m:sSub>
                      <m:r>
                        <a:rPr lang="en-US" sz="2200" b="0" i="1" smtClean="0">
                          <a:latin typeface="Cambria Math"/>
                        </a:rPr>
                        <m:t>′−</m:t>
                      </m:r>
                      <m:sSup>
                        <m:sSupPr>
                          <m:ctrlPr>
                            <a:rPr lang="en-US" sz="2200" i="1" smtClean="0">
                              <a:latin typeface="Cambria Math"/>
                            </a:rPr>
                          </m:ctrlPr>
                        </m:sSupPr>
                        <m:e>
                          <m:sSub>
                            <m:sSubPr>
                              <m:ctrlPr>
                                <a:rPr lang="en-US" sz="2200" i="1" smtClean="0">
                                  <a:latin typeface="Cambria Math"/>
                                </a:rPr>
                              </m:ctrlPr>
                            </m:sSubPr>
                            <m:e>
                              <m:r>
                                <a:rPr lang="en-US" sz="2200" b="0" i="1" smtClean="0">
                                  <a:latin typeface="Cambria Math"/>
                                  <a:ea typeface="Cambria Math"/>
                                </a:rPr>
                                <m:t>𝜇</m:t>
                              </m:r>
                            </m:e>
                            <m:sub>
                              <m:r>
                                <a:rPr lang="en-US" sz="2200" b="0" i="1" smtClean="0">
                                  <a:latin typeface="Cambria Math"/>
                                </a:rPr>
                                <m:t>1</m:t>
                              </m:r>
                            </m:sub>
                          </m:sSub>
                          <m:r>
                            <a:rPr lang="en-US" sz="2200" b="0" i="1" smtClean="0">
                              <a:latin typeface="Cambria Math"/>
                            </a:rPr>
                            <m:t>′</m:t>
                          </m:r>
                        </m:e>
                        <m:sup>
                          <m:r>
                            <a:rPr lang="en-US" sz="2200" b="0" i="1" smtClean="0">
                              <a:latin typeface="Cambria Math"/>
                            </a:rPr>
                            <m:t>2</m:t>
                          </m:r>
                        </m:sup>
                      </m:sSup>
                    </m:oMath>
                  </m:oMathPara>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257800"/>
              </a:xfrm>
              <a:blipFill rotWithShape="1">
                <a:blip r:embed="rId2"/>
                <a:stretch>
                  <a:fillRect l="-963" t="-696" r="-17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1DB6EC9-AD00-427E-9482-22257159A777}" type="datetime1">
              <a:rPr lang="en-US" smtClean="0"/>
              <a:pPr/>
              <a:t>8/31/2021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Relations (CO3)</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xmlns="" val="771520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1000"/>
                                        <p:tgtEl>
                                          <p:spTgt spid="3">
                                            <p:txEl>
                                              <p:pRg st="10" end="10"/>
                                            </p:txEl>
                                          </p:spTgt>
                                        </p:tgtEl>
                                      </p:cBhvr>
                                    </p:animEffect>
                                    <p:anim calcmode="lin" valueType="num">
                                      <p:cBhvr>
                                        <p:cTn id="7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7E12BF89150641AFECEF0F7D8049CC" ma:contentTypeVersion="4" ma:contentTypeDescription="Create a new document." ma:contentTypeScope="" ma:versionID="989a4ec42f872ed958feac95306fad5b">
  <xsd:schema xmlns:xsd="http://www.w3.org/2001/XMLSchema" xmlns:xs="http://www.w3.org/2001/XMLSchema" xmlns:p="http://schemas.microsoft.com/office/2006/metadata/properties" xmlns:ns2="654c00b4-61d2-4cba-988c-2f0c774bd14f" targetNamespace="http://schemas.microsoft.com/office/2006/metadata/properties" ma:root="true" ma:fieldsID="27721b1ba72db852720f594684b0b724" ns2:_="">
    <xsd:import namespace="654c00b4-61d2-4cba-988c-2f0c774bd14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c00b4-61d2-4cba-988c-2f0c774bd1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E9CEDA-39DC-4739-B84A-69315132E129}"/>
</file>

<file path=customXml/itemProps2.xml><?xml version="1.0" encoding="utf-8"?>
<ds:datastoreItem xmlns:ds="http://schemas.openxmlformats.org/officeDocument/2006/customXml" ds:itemID="{64944D6C-5399-459B-9285-1E8FFA3AF32E}"/>
</file>

<file path=customXml/itemProps3.xml><?xml version="1.0" encoding="utf-8"?>
<ds:datastoreItem xmlns:ds="http://schemas.openxmlformats.org/officeDocument/2006/customXml" ds:itemID="{1B16CF54-145E-493D-989B-AF3456CE7D7B}"/>
</file>

<file path=docProps/app.xml><?xml version="1.0" encoding="utf-8"?>
<Properties xmlns="http://schemas.openxmlformats.org/officeDocument/2006/extended-properties" xmlns:vt="http://schemas.openxmlformats.org/officeDocument/2006/docPropsVTypes">
  <TotalTime>4664</TotalTime>
  <Words>7407</Words>
  <Application>Microsoft Office PowerPoint</Application>
  <PresentationFormat>On-screen Show (4:3)</PresentationFormat>
  <Paragraphs>2752</Paragraphs>
  <Slides>198</Slides>
  <Notes>3</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198</vt:i4>
      </vt:variant>
    </vt:vector>
  </HeadingPairs>
  <TitlesOfParts>
    <vt:vector size="202" baseType="lpstr">
      <vt:lpstr>Office Theme</vt:lpstr>
      <vt:lpstr>Microsoft Office Excel 97-2003 Worksheet</vt:lpstr>
      <vt:lpstr>Equation</vt:lpstr>
      <vt:lpstr>Document</vt:lpstr>
      <vt:lpstr>Noida Institute of Engineering and Technology, Greater Noida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Definition</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PRACTICE PROBLEMS – MEAN DEVIATION (CO-1)</vt:lpstr>
      <vt:lpstr>PRACTICE PROBLEMS – MEAN DEVIATION (CO-1)</vt:lpstr>
      <vt:lpstr>PRACTICE PROBLEMS – MEAN DEVIATION (CO-1)</vt:lpstr>
      <vt:lpstr>PRACTICE PROBLEMS – MEAN DEVIATION (CO-1)</vt:lpstr>
      <vt:lpstr>PRACTICE PROBLEMS – MEAN DEVIATION (CO-1)</vt:lpstr>
      <vt:lpstr>PRACTICE PROBLEMS – MEAN DEVIATION (CO-1)</vt:lpstr>
      <vt:lpstr>PRACTICE PROBLEMS – MEAN DEVIATION (CO-1)</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om</cp:lastModifiedBy>
  <cp:revision>45</cp:revision>
  <dcterms:created xsi:type="dcterms:W3CDTF">2006-08-16T00:00:00Z</dcterms:created>
  <dcterms:modified xsi:type="dcterms:W3CDTF">2021-08-31T04:01:25Z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0x010100CA7E12BF89150641AFECEF0F7D8049CC</vt:lpwstr>
  </property>
</Properties>
</file>